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00FF"/>
    <a:srgbClr val="FF3300"/>
    <a:srgbClr val="FF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60"/>
  </p:normalViewPr>
  <p:slideViewPr>
    <p:cSldViewPr>
      <p:cViewPr>
        <p:scale>
          <a:sx n="75" d="100"/>
          <a:sy n="75" d="100"/>
        </p:scale>
        <p:origin x="1944" y="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ES%202025\GRAFICI%20BES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ES%202025\GRAFICI%20BES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ES%202025\GRAFICI%20BES25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ES%202025\GRAFICI%20BES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ES%202025\GRAFICI%20BES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ES%202025\GRAFICI%20BES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Ricavi BES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87667333233199E-2"/>
          <c:y val="8.072372999304106E-2"/>
          <c:w val="0.59189984569236676"/>
          <c:h val="0.8496868475991648"/>
        </c:manualLayout>
      </c:layout>
      <c:pie3D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A1E-4D6C-85D2-EDD858CF3ABA}"/>
              </c:ext>
            </c:extLst>
          </c:dPt>
          <c:dPt>
            <c:idx val="1"/>
            <c:bubble3D val="0"/>
            <c:spPr>
              <a:solidFill>
                <a:srgbClr val="FF9933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A1E-4D6C-85D2-EDD858CF3ABA}"/>
              </c:ext>
            </c:extLst>
          </c:dPt>
          <c:dPt>
            <c:idx val="2"/>
            <c:bubble3D val="0"/>
            <c:spPr>
              <a:solidFill>
                <a:srgbClr val="3399FF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A1E-4D6C-85D2-EDD858CF3ABA}"/>
              </c:ext>
            </c:extLst>
          </c:dPt>
          <c:dPt>
            <c:idx val="3"/>
            <c:bubble3D val="0"/>
            <c:spPr>
              <a:solidFill>
                <a:srgbClr val="FF99FF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A1E-4D6C-85D2-EDD858CF3ABA}"/>
              </c:ext>
            </c:extLst>
          </c:dPt>
          <c:dPt>
            <c:idx val="4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A1E-4D6C-85D2-EDD858CF3ABA}"/>
              </c:ext>
            </c:extLst>
          </c:dPt>
          <c:dPt>
            <c:idx val="5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A1E-4D6C-85D2-EDD858CF3ABA}"/>
              </c:ext>
            </c:extLst>
          </c:dPt>
          <c:dPt>
            <c:idx val="6"/>
            <c:bubble3D val="0"/>
            <c:spPr>
              <a:solidFill>
                <a:srgbClr val="FF00FF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A1E-4D6C-85D2-EDD858CF3ABA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8A1E-4D6C-85D2-EDD858CF3ABA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8A1E-4D6C-85D2-EDD858CF3ABA}"/>
              </c:ext>
            </c:extLst>
          </c:dPt>
          <c:dPt>
            <c:idx val="9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8A1E-4D6C-85D2-EDD858CF3ABA}"/>
              </c:ext>
            </c:extLst>
          </c:dPt>
          <c:dPt>
            <c:idx val="10"/>
            <c:bubble3D val="0"/>
            <c:spPr>
              <a:solidFill>
                <a:srgbClr val="CC3300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8A1E-4D6C-85D2-EDD858CF3ABA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8A1E-4D6C-85D2-EDD858CF3ABA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8A1E-4D6C-85D2-EDD858CF3ABA}"/>
              </c:ext>
            </c:extLst>
          </c:dPt>
          <c:dPt>
            <c:idx val="13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8A1E-4D6C-85D2-EDD858CF3ABA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8A1E-4D6C-85D2-EDD858CF3ABA}"/>
              </c:ext>
            </c:extLst>
          </c:dPt>
          <c:cat>
            <c:strRef>
              <c:f>RICAVI!$A$1:$A$15</c:f>
              <c:strCache>
                <c:ptCount val="15"/>
                <c:pt idx="0">
                  <c:v>DRG</c:v>
                </c:pt>
                <c:pt idx="1">
                  <c:v>Funzioni non tariffate</c:v>
                </c:pt>
                <c:pt idx="2">
                  <c:v>Ambulatoriale</c:v>
                </c:pt>
                <c:pt idx="3">
                  <c:v>Neuropsichiatria</c:v>
                </c:pt>
                <c:pt idx="4">
                  <c:v>Screening</c:v>
                </c:pt>
                <c:pt idx="5">
                  <c:v>Entrate proprie</c:v>
                </c:pt>
                <c:pt idx="6">
                  <c:v>Libera professione (art. 55 CCNL)</c:v>
                </c:pt>
                <c:pt idx="7">
                  <c:v>Psichiatria</c:v>
                </c:pt>
                <c:pt idx="8">
                  <c:v>File F</c:v>
                </c:pt>
                <c:pt idx="9">
                  <c:v>Utilizzi contributi esercizi precedenti</c:v>
                </c:pt>
                <c:pt idx="10">
                  <c:v>Altri contributi da Regione</c:v>
                </c:pt>
                <c:pt idx="11">
                  <c:v>Altri contributi </c:v>
                </c:pt>
                <c:pt idx="12">
                  <c:v>Proventi finanziari e straordinari</c:v>
                </c:pt>
                <c:pt idx="13">
                  <c:v>Prestazioni sanitarie</c:v>
                </c:pt>
                <c:pt idx="14">
                  <c:v>Rettifiche altri contributi da Regione</c:v>
                </c:pt>
              </c:strCache>
            </c:strRef>
          </c:cat>
          <c:val>
            <c:numRef>
              <c:f>RICAVI!$B$1:$B$15</c:f>
              <c:numCache>
                <c:formatCode>_(* #,##0_);_(* \(#,##0\);_(* "-"_);_(@_)</c:formatCode>
                <c:ptCount val="15"/>
                <c:pt idx="0">
                  <c:v>186597162</c:v>
                </c:pt>
                <c:pt idx="1">
                  <c:v>31522657</c:v>
                </c:pt>
                <c:pt idx="2">
                  <c:v>73528993</c:v>
                </c:pt>
                <c:pt idx="3">
                  <c:v>2816004</c:v>
                </c:pt>
                <c:pt idx="4">
                  <c:v>700131</c:v>
                </c:pt>
                <c:pt idx="5">
                  <c:v>27530127</c:v>
                </c:pt>
                <c:pt idx="6">
                  <c:v>34147202</c:v>
                </c:pt>
                <c:pt idx="7">
                  <c:v>2657852</c:v>
                </c:pt>
                <c:pt idx="8">
                  <c:v>127861439</c:v>
                </c:pt>
                <c:pt idx="9">
                  <c:v>7384710</c:v>
                </c:pt>
                <c:pt idx="10">
                  <c:v>41709916</c:v>
                </c:pt>
                <c:pt idx="11">
                  <c:v>15267284</c:v>
                </c:pt>
                <c:pt idx="12">
                  <c:v>1193208</c:v>
                </c:pt>
                <c:pt idx="13">
                  <c:v>59573489</c:v>
                </c:pt>
                <c:pt idx="14" formatCode="#,##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8A1E-4D6C-85D2-EDD858CF3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43398216012773"/>
          <c:y val="0.14613537608425251"/>
          <c:w val="0.29808596829522938"/>
          <c:h val="0.652564577423419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it-IT"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Costi - BES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it-IT"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4375730598426567"/>
          <c:w val="0.62754927816848494"/>
          <c:h val="0.83608504769940661"/>
        </c:manualLayout>
      </c:layout>
      <c:pie3D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CC00FF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A11-4DCB-A71D-4A82EF7039C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A11-4DCB-A71D-4A82EF7039C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A11-4DCB-A71D-4A82EF7039CF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9525">
                <a:solidFill>
                  <a:schemeClr val="tx1"/>
                </a:solidFill>
              </a:ln>
              <a:effectLst/>
              <a:sp3d contourW="9525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A11-4DCB-A71D-4A82EF7039CF}"/>
              </c:ext>
            </c:extLst>
          </c:dPt>
          <c:dPt>
            <c:idx val="4"/>
            <c:bubble3D val="0"/>
            <c:spPr>
              <a:solidFill>
                <a:srgbClr val="FF99FF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A11-4DCB-A71D-4A82EF7039CF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A11-4DCB-A71D-4A82EF7039CF}"/>
              </c:ext>
            </c:extLst>
          </c:dPt>
          <c:dPt>
            <c:idx val="6"/>
            <c:bubble3D val="0"/>
            <c:spPr>
              <a:solidFill>
                <a:srgbClr val="0070C0"/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A11-4DCB-A71D-4A82EF7039C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A11-4DCB-A71D-4A82EF7039C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tx1"/>
                </a:solidFill>
              </a:ln>
              <a:effectLst/>
              <a:sp3d contourW="25400"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AA11-4DCB-A71D-4A82EF7039CF}"/>
              </c:ext>
            </c:extLst>
          </c:dPt>
          <c:cat>
            <c:strRef>
              <c:f>COSTI!$A$2:$A$10</c:f>
              <c:strCache>
                <c:ptCount val="9"/>
                <c:pt idx="0">
                  <c:v>Personale</c:v>
                </c:pt>
                <c:pt idx="1">
                  <c:v>IRAP personale dipendente</c:v>
                </c:pt>
                <c:pt idx="2">
                  <c:v>Libera professione (art. 55 CCNL) + IRAP</c:v>
                </c:pt>
                <c:pt idx="3">
                  <c:v>Beni e Servizi (netti)</c:v>
                </c:pt>
                <c:pt idx="4">
                  <c:v>Ammortamenti (al netto dei capitalizzati)</c:v>
                </c:pt>
                <c:pt idx="5">
                  <c:v>Altri costi</c:v>
                </c:pt>
                <c:pt idx="6">
                  <c:v>Accantonamenti dell'esercizio</c:v>
                </c:pt>
                <c:pt idx="7">
                  <c:v>Oneri finanziari e straordinari</c:v>
                </c:pt>
                <c:pt idx="8">
                  <c:v>Integrativa e protesica</c:v>
                </c:pt>
              </c:strCache>
            </c:strRef>
          </c:cat>
          <c:val>
            <c:numRef>
              <c:f>COSTI!$B$2:$B$10</c:f>
              <c:numCache>
                <c:formatCode>_(* #,##0_);_(* \(#,##0\);_(* "-"_);_(@_)</c:formatCode>
                <c:ptCount val="9"/>
                <c:pt idx="0">
                  <c:v>240313457</c:v>
                </c:pt>
                <c:pt idx="1">
                  <c:v>16209942</c:v>
                </c:pt>
                <c:pt idx="2">
                  <c:v>27137143</c:v>
                </c:pt>
                <c:pt idx="3">
                  <c:v>370547813</c:v>
                </c:pt>
                <c:pt idx="4">
                  <c:v>2615710</c:v>
                </c:pt>
                <c:pt idx="5">
                  <c:v>14996934</c:v>
                </c:pt>
                <c:pt idx="6">
                  <c:v>23308833</c:v>
                </c:pt>
                <c:pt idx="7">
                  <c:v>670385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A11-4DCB-A71D-4A82EF703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it-IT"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RICAVI - BES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it-IT"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RIC!$A$2</c:f>
              <c:strCache>
                <c:ptCount val="1"/>
                <c:pt idx="0">
                  <c:v>Contributi in c/esercizio al netto delle rettifiche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35-4349-AA83-DED05D73EF3E}"/>
              </c:ext>
            </c:extLst>
          </c:dPt>
          <c:val>
            <c:numRef>
              <c:f>RIC!$C$2</c:f>
              <c:numCache>
                <c:formatCode>_(* #,##0.00_);_(* \(#,##0.00\);_(* "-"??_);_(@_)</c:formatCode>
                <c:ptCount val="1"/>
                <c:pt idx="0">
                  <c:v>171809.9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35-4349-AA83-DED05D73EF3E}"/>
            </c:ext>
          </c:extLst>
        </c:ser>
        <c:ser>
          <c:idx val="1"/>
          <c:order val="1"/>
          <c:tx>
            <c:strRef>
              <c:f>RIC!$A$3</c:f>
              <c:strCache>
                <c:ptCount val="1"/>
                <c:pt idx="0">
                  <c:v>Utilizzo fondi per quote inutilizzate contributi finalizzati e vincolati di esercizi precedenti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RIC!$C$3</c:f>
              <c:numCache>
                <c:formatCode>_(* #,##0.00_);_(* \(#,##0.00\);_(* "-"??_);_(@_)</c:formatCode>
                <c:ptCount val="1"/>
                <c:pt idx="0">
                  <c:v>7384.71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35-4349-AA83-DED05D73EF3E}"/>
            </c:ext>
          </c:extLst>
        </c:ser>
        <c:ser>
          <c:idx val="2"/>
          <c:order val="2"/>
          <c:tx>
            <c:strRef>
              <c:f>RIC!$A$4</c:f>
              <c:strCache>
                <c:ptCount val="1"/>
                <c:pt idx="0">
                  <c:v>Ricavi per prestazioni sanitarie e sociosanitarie a rilevanza sanitaria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C35-4349-AA83-DED05D73EF3E}"/>
              </c:ext>
            </c:extLst>
          </c:dPt>
          <c:val>
            <c:numRef>
              <c:f>RIC!$C$4</c:f>
              <c:numCache>
                <c:formatCode>_(* #,##0.00_);_(* \(#,##0.00\);_(* "-"??_);_(@_)</c:formatCode>
                <c:ptCount val="1"/>
                <c:pt idx="0">
                  <c:v>499710.92300000001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35-4349-AA83-DED05D73EF3E}"/>
            </c:ext>
          </c:extLst>
        </c:ser>
        <c:ser>
          <c:idx val="3"/>
          <c:order val="3"/>
          <c:tx>
            <c:strRef>
              <c:f>RIC!$A$5</c:f>
              <c:strCache>
                <c:ptCount val="1"/>
                <c:pt idx="0">
                  <c:v>Concorsi, recuperi e rimborsi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RIC!$C$5</c:f>
              <c:numCache>
                <c:formatCode>_(* #,##0.00_);_(* \(#,##0.00\);_(* "-"??_);_(@_)</c:formatCode>
                <c:ptCount val="1"/>
                <c:pt idx="0">
                  <c:v>2765.2139999999999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35-4349-AA83-DED05D73EF3E}"/>
            </c:ext>
          </c:extLst>
        </c:ser>
        <c:ser>
          <c:idx val="4"/>
          <c:order val="4"/>
          <c:tx>
            <c:strRef>
              <c:f>RIC!$A$6</c:f>
              <c:strCache>
                <c:ptCount val="1"/>
                <c:pt idx="0">
                  <c:v>Compartecipazione alla spesa per prestazioni sanitarie (Ticket)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RIC!$C$6</c:f>
              <c:numCache>
                <c:formatCode>_(* #,##0.00_);_(* \(#,##0.00\);_(* "-"??_);_(@_)</c:formatCode>
                <c:ptCount val="1"/>
                <c:pt idx="0">
                  <c:v>8083.6379999999999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35-4349-AA83-DED05D73EF3E}"/>
            </c:ext>
          </c:extLst>
        </c:ser>
        <c:ser>
          <c:idx val="5"/>
          <c:order val="5"/>
          <c:tx>
            <c:strRef>
              <c:f>RIC!$A$7</c:f>
              <c:strCache>
                <c:ptCount val="1"/>
                <c:pt idx="0">
                  <c:v>Quota contributi c/capitale imputata all'esercizio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RIC!$C$7</c:f>
              <c:numCache>
                <c:formatCode>_(* #,##0.00_);_(* \(#,##0.00\);_(* "-"??_);_(@_)</c:formatCode>
                <c:ptCount val="1"/>
                <c:pt idx="0">
                  <c:v>23010.556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C35-4349-AA83-DED05D73EF3E}"/>
            </c:ext>
          </c:extLst>
        </c:ser>
        <c:ser>
          <c:idx val="6"/>
          <c:order val="6"/>
          <c:tx>
            <c:strRef>
              <c:f>RIC!$A$8</c:f>
              <c:strCache>
                <c:ptCount val="1"/>
                <c:pt idx="0">
                  <c:v>Altri ricavi e proventi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RIC!$C$8</c:f>
              <c:numCache>
                <c:formatCode>_(* #,##0.00_);_(* \(#,##0.00\);_(* "-"??_);_(@_)</c:formatCode>
                <c:ptCount val="1"/>
                <c:pt idx="0">
                  <c:v>4852.6239999999998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35-4349-AA83-DED05D73EF3E}"/>
            </c:ext>
          </c:extLst>
        </c:ser>
        <c:ser>
          <c:idx val="7"/>
          <c:order val="7"/>
          <c:tx>
            <c:strRef>
              <c:f>RIC!$A$9</c:f>
              <c:strCache>
                <c:ptCount val="1"/>
                <c:pt idx="0">
                  <c:v>Proventi finanziari</c:v>
                </c:pt>
              </c:strCache>
            </c:strRef>
          </c:tx>
          <c:spPr>
            <a:solidFill>
              <a:srgbClr val="CC00FF"/>
            </a:solidFill>
            <a:ln>
              <a:noFill/>
            </a:ln>
            <a:effectLst/>
          </c:spPr>
          <c:invertIfNegative val="0"/>
          <c:val>
            <c:numRef>
              <c:f>RIC!$C$9</c:f>
              <c:numCache>
                <c:formatCode>_(* #,##0.00_);_(* \(#,##0.00\);_(* "-"??_);_(@_)</c:formatCode>
                <c:ptCount val="1"/>
                <c:pt idx="0">
                  <c:v>35.472999999999999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C35-4349-AA83-DED05D73EF3E}"/>
            </c:ext>
          </c:extLst>
        </c:ser>
        <c:ser>
          <c:idx val="8"/>
          <c:order val="8"/>
          <c:tx>
            <c:strRef>
              <c:f>RIC!$A$10</c:f>
              <c:strCache>
                <c:ptCount val="1"/>
                <c:pt idx="0">
                  <c:v>Proventi straordinari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RIC!$C$10</c:f>
              <c:numCache>
                <c:formatCode>_(* #,##0.00_);_(* \(#,##0.00\);_(* "-"??_);_(@_)</c:formatCode>
                <c:ptCount val="1"/>
                <c:pt idx="0">
                  <c:v>1157.7349999999999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C35-4349-AA83-DED05D73E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88240112"/>
        <c:axId val="1988222352"/>
      </c:barChart>
      <c:catAx>
        <c:axId val="1988240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88222352"/>
        <c:crosses val="autoZero"/>
        <c:auto val="1"/>
        <c:lblAlgn val="ctr"/>
        <c:lblOffset val="100"/>
        <c:noMultiLvlLbl val="0"/>
      </c:catAx>
      <c:valAx>
        <c:axId val="1988222352"/>
        <c:scaling>
          <c:orientation val="minMax"/>
          <c:max val="18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in"/>
        <c:minorTickMark val="none"/>
        <c:tickLblPos val="nextTo"/>
        <c:spPr>
          <a:noFill/>
          <a:ln>
            <a:solidFill>
              <a:schemeClr val="l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88240112"/>
        <c:crosses val="autoZero"/>
        <c:crossBetween val="between"/>
        <c:majorUnit val="15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it-IT"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COSTI - BES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it-IT"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COS!$A$1</c:f>
              <c:strCache>
                <c:ptCount val="1"/>
                <c:pt idx="0">
                  <c:v>Acquisti di beni (al netto della variazione delle rimanenze)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D4E7-45F1-9DB4-A40502E9158C}"/>
              </c:ext>
            </c:extLst>
          </c:dPt>
          <c:val>
            <c:numRef>
              <c:f>COS!$B$1</c:f>
              <c:numCache>
                <c:formatCode>_ * #,##0_ ;_ * \-#,##0_ ;_ * "-"??_ ;_ @_ </c:formatCode>
                <c:ptCount val="1"/>
                <c:pt idx="0">
                  <c:v>278532674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E7-45F1-9DB4-A40502E9158C}"/>
            </c:ext>
          </c:extLst>
        </c:ser>
        <c:ser>
          <c:idx val="1"/>
          <c:order val="1"/>
          <c:tx>
            <c:strRef>
              <c:f>COS!$A$2</c:f>
              <c:strCache>
                <c:ptCount val="1"/>
                <c:pt idx="0">
                  <c:v>Acquisti servizi sanitari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COS!$B$2</c:f>
              <c:numCache>
                <c:formatCode>_ * #,##0_ ;_ * \-#,##0_ ;_ * "-"??_ ;_ @_ </c:formatCode>
                <c:ptCount val="1"/>
                <c:pt idx="0">
                  <c:v>48090066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E7-45F1-9DB4-A40502E9158C}"/>
            </c:ext>
          </c:extLst>
        </c:ser>
        <c:ser>
          <c:idx val="2"/>
          <c:order val="2"/>
          <c:tx>
            <c:strRef>
              <c:f>COS!$A$3</c:f>
              <c:strCache>
                <c:ptCount val="1"/>
                <c:pt idx="0">
                  <c:v>Acquisti di servizi non sanitari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COS!$B$3</c:f>
              <c:numCache>
                <c:formatCode>_ * #,##0_ ;_ * \-#,##0_ ;_ * "-"??_ ;_ @_ </c:formatCode>
                <c:ptCount val="1"/>
                <c:pt idx="0">
                  <c:v>54777798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E7-45F1-9DB4-A40502E9158C}"/>
            </c:ext>
          </c:extLst>
        </c:ser>
        <c:ser>
          <c:idx val="3"/>
          <c:order val="3"/>
          <c:tx>
            <c:strRef>
              <c:f>COS!$A$4</c:f>
              <c:strCache>
                <c:ptCount val="1"/>
                <c:pt idx="0">
                  <c:v>Manutenzione e riparazione 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COS!$B$4</c:f>
              <c:numCache>
                <c:formatCode>_ * #,##0_ ;_ * \-#,##0_ ;_ * "-"??_ ;_ @_ </c:formatCode>
                <c:ptCount val="1"/>
                <c:pt idx="0">
                  <c:v>17814582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E7-45F1-9DB4-A40502E9158C}"/>
            </c:ext>
          </c:extLst>
        </c:ser>
        <c:ser>
          <c:idx val="4"/>
          <c:order val="4"/>
          <c:tx>
            <c:strRef>
              <c:f>COS!$A$5</c:f>
              <c:strCache>
                <c:ptCount val="1"/>
                <c:pt idx="0">
                  <c:v>Godimento di beni di terzi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COS!$B$5</c:f>
              <c:numCache>
                <c:formatCode>_ * #,##0_ ;_ * \-#,##0_ ;_ * "-"??_ ;_ @_ </c:formatCode>
                <c:ptCount val="1"/>
                <c:pt idx="0">
                  <c:v>4961814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E7-45F1-9DB4-A40502E9158C}"/>
            </c:ext>
          </c:extLst>
        </c:ser>
        <c:ser>
          <c:idx val="5"/>
          <c:order val="5"/>
          <c:tx>
            <c:strRef>
              <c:f>COS!$A$6</c:f>
              <c:strCache>
                <c:ptCount val="1"/>
                <c:pt idx="0">
                  <c:v>Costo del personale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COS!$B$6</c:f>
              <c:numCache>
                <c:formatCode>_ * #,##0_ ;_ * \-#,##0_ ;_ * "-"??_ ;_ @_ </c:formatCode>
                <c:ptCount val="1"/>
                <c:pt idx="0">
                  <c:v>240313457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4E7-45F1-9DB4-A40502E9158C}"/>
            </c:ext>
          </c:extLst>
        </c:ser>
        <c:ser>
          <c:idx val="6"/>
          <c:order val="6"/>
          <c:tx>
            <c:strRef>
              <c:f>COS!$A$7</c:f>
              <c:strCache>
                <c:ptCount val="1"/>
                <c:pt idx="0">
                  <c:v>Oneri diversi di gestione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COS!$B$7</c:f>
              <c:numCache>
                <c:formatCode>_ * #,##0_ ;_ * \-#,##0_ ;_ * "-"??_ ;_ @_ </c:formatCode>
                <c:ptCount val="1"/>
                <c:pt idx="0">
                  <c:v>3668427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4E7-45F1-9DB4-A40502E9158C}"/>
            </c:ext>
          </c:extLst>
        </c:ser>
        <c:ser>
          <c:idx val="7"/>
          <c:order val="7"/>
          <c:tx>
            <c:strRef>
              <c:f>COS!$A$8</c:f>
              <c:strCache>
                <c:ptCount val="1"/>
                <c:pt idx="0">
                  <c:v>Ammortamenti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COS!$B$8</c:f>
              <c:numCache>
                <c:formatCode>_ * #,##0_ ;_ * \-#,##0_ ;_ * "-"??_ ;_ @_ </c:formatCode>
                <c:ptCount val="1"/>
                <c:pt idx="0">
                  <c:v>25626266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4E7-45F1-9DB4-A40502E9158C}"/>
            </c:ext>
          </c:extLst>
        </c:ser>
        <c:ser>
          <c:idx val="8"/>
          <c:order val="8"/>
          <c:tx>
            <c:strRef>
              <c:f>COS!$A$9</c:f>
              <c:strCache>
                <c:ptCount val="1"/>
                <c:pt idx="0">
                  <c:v>Accantonamenti dell’esercizio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COS!$B$9</c:f>
              <c:numCache>
                <c:formatCode>_ * #,##0_ ;_ * \-#,##0_ ;_ * "-"??_ ;_ @_ </c:formatCode>
                <c:ptCount val="1"/>
                <c:pt idx="0">
                  <c:v>23308833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4E7-45F1-9DB4-A40502E9158C}"/>
            </c:ext>
          </c:extLst>
        </c:ser>
        <c:ser>
          <c:idx val="9"/>
          <c:order val="9"/>
          <c:tx>
            <c:strRef>
              <c:f>COS!$A$11</c:f>
              <c:strCache>
                <c:ptCount val="1"/>
                <c:pt idx="0">
                  <c:v>Interessi passivi</c:v>
                </c:pt>
              </c:strCache>
            </c:strRef>
          </c:tx>
          <c:spPr>
            <a:solidFill>
              <a:srgbClr val="CC00FF"/>
            </a:solidFill>
            <a:ln>
              <a:noFill/>
            </a:ln>
            <a:effectLst/>
          </c:spPr>
          <c:invertIfNegative val="0"/>
          <c:val>
            <c:numRef>
              <c:f>COS!$B$11</c:f>
              <c:numCache>
                <c:formatCode>_ * #,##0_ ;_ * \-#,##0_ ;_ * "-"??_ ;_ @_ </c:formatCode>
                <c:ptCount val="1"/>
                <c:pt idx="0">
                  <c:v>20914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4E7-45F1-9DB4-A40502E9158C}"/>
            </c:ext>
          </c:extLst>
        </c:ser>
        <c:ser>
          <c:idx val="10"/>
          <c:order val="10"/>
          <c:tx>
            <c:strRef>
              <c:f>COS!$A$13</c:f>
              <c:strCache>
                <c:ptCount val="1"/>
                <c:pt idx="0">
                  <c:v>IRAP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COS!$B$13</c:f>
              <c:numCache>
                <c:formatCode>_ * #,##0_ ;_ * \-#,##0_ ;_ * "-"??_ ;_ @_ </c:formatCode>
                <c:ptCount val="1"/>
                <c:pt idx="0">
                  <c:v>18828266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4E7-45F1-9DB4-A40502E9158C}"/>
            </c:ext>
          </c:extLst>
        </c:ser>
        <c:ser>
          <c:idx val="11"/>
          <c:order val="11"/>
          <c:tx>
            <c:strRef>
              <c:f>COS!$A$14</c:f>
              <c:strCache>
                <c:ptCount val="1"/>
                <c:pt idx="0">
                  <c:v>IRES</c:v>
                </c:pt>
              </c:strCache>
            </c:strRef>
          </c:tx>
          <c:spPr>
            <a:solidFill>
              <a:srgbClr val="FF00FF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COS!$B$14</c:f>
              <c:numCache>
                <c:formatCode>_ * #,##0_ ;_ * \-#,##0_ ;_ * "-"??_ ;_ @_ </c:formatCode>
                <c:ptCount val="1"/>
                <c:pt idx="0">
                  <c:v>850000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4E7-45F1-9DB4-A40502E91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88251152"/>
        <c:axId val="1988249712"/>
      </c:barChart>
      <c:catAx>
        <c:axId val="1988251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88249712"/>
        <c:crosses val="autoZero"/>
        <c:auto val="1"/>
        <c:lblAlgn val="ctr"/>
        <c:lblOffset val="100"/>
        <c:noMultiLvlLbl val="0"/>
      </c:catAx>
      <c:valAx>
        <c:axId val="1988249712"/>
        <c:scaling>
          <c:orientation val="minMax"/>
          <c:max val="28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* #,##0_ ;_ * \-#,##0_ ;_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88251152"/>
        <c:crosses val="autoZero"/>
        <c:crossBetween val="between"/>
        <c:majorUnit val="40000000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it-IT">
                <a:solidFill>
                  <a:sysClr val="windowText" lastClr="000000"/>
                </a:solidFill>
              </a:rPr>
              <a:t>STATO PATRIMONIALE ATTIVO - BES 2025</a:t>
            </a:r>
          </a:p>
        </c:rich>
      </c:tx>
      <c:layout>
        <c:manualLayout>
          <c:xMode val="edge"/>
          <c:yMode val="edge"/>
          <c:x val="0.24099981798712672"/>
          <c:y val="2.03503029577910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70C0"/>
              </a:soli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949-4A43-A829-4FDAE266ADCF}"/>
              </c:ext>
            </c:extLst>
          </c:dPt>
          <c:dPt>
            <c:idx val="1"/>
            <c:bubble3D val="0"/>
            <c:spPr>
              <a:solidFill>
                <a:srgbClr val="FF3300"/>
              </a:soli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949-4A43-A829-4FDAE266ADC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949-4A43-A829-4FDAE266ADCF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949-4A43-A829-4FDAE266ADCF}"/>
              </c:ext>
            </c:extLst>
          </c:dPt>
          <c:dPt>
            <c:idx val="4"/>
            <c:bubble3D val="0"/>
            <c:spPr>
              <a:solidFill>
                <a:srgbClr val="CC00FF"/>
              </a:soli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949-4A43-A829-4FDAE266ADC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949-4A43-A829-4FDAE266ADCF}"/>
              </c:ext>
            </c:extLst>
          </c:dPt>
          <c:dPt>
            <c:idx val="6"/>
            <c:bubble3D val="0"/>
            <c:spPr>
              <a:solidFill>
                <a:schemeClr val="accent6"/>
              </a:soli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949-4A43-A829-4FDAE266ADCF}"/>
              </c:ext>
            </c:extLst>
          </c:dPt>
          <c:dPt>
            <c:idx val="7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  <a:effectLst/>
              <a:sp3d>
                <a:contourClr>
                  <a:sysClr val="windowText" lastClr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8949-4A43-A829-4FDAE266ADCF}"/>
              </c:ext>
            </c:extLst>
          </c:dPt>
          <c:cat>
            <c:strRef>
              <c:f>ATTIVO!$A$1:$A$8</c:f>
              <c:strCache>
                <c:ptCount val="8"/>
                <c:pt idx="0">
                  <c:v>IMMOBILIZZAZIONI IMMATERIALI</c:v>
                </c:pt>
                <c:pt idx="1">
                  <c:v>IMMOBILIZZAZIONI MATERIALI</c:v>
                </c:pt>
                <c:pt idx="2">
                  <c:v>IMMOBILIZZAZIONI FINANZIARIE</c:v>
                </c:pt>
                <c:pt idx="3">
                  <c:v>RIMANENZE</c:v>
                </c:pt>
                <c:pt idx="4">
                  <c:v>CREDITI</c:v>
                </c:pt>
                <c:pt idx="5">
                  <c:v>DISPONIBILITA' LIQUIDE</c:v>
                </c:pt>
                <c:pt idx="6">
                  <c:v>RATEI E RISCONTI ATTIVI</c:v>
                </c:pt>
                <c:pt idx="7">
                  <c:v>CONTI D'ORDINE</c:v>
                </c:pt>
              </c:strCache>
            </c:strRef>
          </c:cat>
          <c:val>
            <c:numRef>
              <c:f>ATTIVO!$B$1:$B$8</c:f>
              <c:numCache>
                <c:formatCode>_(* #,##0.00_);_(* \(#,##0.00\);_(* "-"??_);_(@_)</c:formatCode>
                <c:ptCount val="8"/>
                <c:pt idx="0">
                  <c:v>7246953</c:v>
                </c:pt>
                <c:pt idx="1">
                  <c:v>707281171</c:v>
                </c:pt>
                <c:pt idx="2">
                  <c:v>119376916</c:v>
                </c:pt>
                <c:pt idx="3">
                  <c:v>47028952</c:v>
                </c:pt>
                <c:pt idx="4">
                  <c:v>231748644</c:v>
                </c:pt>
                <c:pt idx="5">
                  <c:v>73265102</c:v>
                </c:pt>
                <c:pt idx="6">
                  <c:v>783254</c:v>
                </c:pt>
                <c:pt idx="7">
                  <c:v>99692756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949-4A43-A829-4FDAE266AD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>
                <a:solidFill>
                  <a:sysClr val="windowText" lastClr="000000"/>
                </a:solidFill>
              </a:rPr>
              <a:t>STATO PATRIMONIALE PASSIVO - BES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454-48DF-B7F9-70435E988637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454-48DF-B7F9-70435E98863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454-48DF-B7F9-70435E988637}"/>
              </c:ext>
            </c:extLst>
          </c:dPt>
          <c:dPt>
            <c:idx val="3"/>
            <c:bubble3D val="0"/>
            <c:spPr>
              <a:solidFill>
                <a:srgbClr val="CC00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454-48DF-B7F9-70435E98863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454-48DF-B7F9-70435E98863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454-48DF-B7F9-70435E988637}"/>
              </c:ext>
            </c:extLst>
          </c:dPt>
          <c:cat>
            <c:strRef>
              <c:f>PASSIVO!$A$1:$A$6</c:f>
              <c:strCache>
                <c:ptCount val="6"/>
                <c:pt idx="0">
                  <c:v>PATRIMONIO NETTO</c:v>
                </c:pt>
                <c:pt idx="1">
                  <c:v>FONDI PER RISCHI E ONERI</c:v>
                </c:pt>
                <c:pt idx="2">
                  <c:v>TRATTAMENTO DI FINE RAPPORTO</c:v>
                </c:pt>
                <c:pt idx="3">
                  <c:v>DEBITI </c:v>
                </c:pt>
                <c:pt idx="4">
                  <c:v>RATEI E RISCONTI PASSIVI</c:v>
                </c:pt>
                <c:pt idx="5">
                  <c:v>CONTI D'ORDINE</c:v>
                </c:pt>
              </c:strCache>
            </c:strRef>
          </c:cat>
          <c:val>
            <c:numRef>
              <c:f>PASSIVO!$B$1:$B$6</c:f>
              <c:numCache>
                <c:formatCode>#,##0_);[Red]\(#,##0\)</c:formatCode>
                <c:ptCount val="6"/>
                <c:pt idx="0">
                  <c:v>869483163</c:v>
                </c:pt>
                <c:pt idx="1">
                  <c:v>80681504</c:v>
                </c:pt>
                <c:pt idx="2">
                  <c:v>177202</c:v>
                </c:pt>
                <c:pt idx="3">
                  <c:v>236133679</c:v>
                </c:pt>
                <c:pt idx="4">
                  <c:v>255444</c:v>
                </c:pt>
                <c:pt idx="5">
                  <c:v>99692756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454-48DF-B7F9-70435E988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0.01623</cdr:x>
      <cdr:y>0.11105</cdr:y>
    </cdr:from>
    <cdr:to>
      <cdr:x>0.11221</cdr:x>
      <cdr:y>0.18217</cdr:y>
    </cdr:to>
    <cdr:sp macro="" textlink="">
      <cdr:nvSpPr>
        <cdr:cNvPr id="2" name="Rettangolo 1">
          <a:extLst xmlns:a="http://schemas.openxmlformats.org/drawingml/2006/main">
            <a:ext uri="{FF2B5EF4-FFF2-40B4-BE49-F238E27FC236}">
              <a16:creationId xmlns:a16="http://schemas.microsoft.com/office/drawing/2014/main" id="{BB3CAA78-4B32-E2D2-BADB-9B1999177D3F}"/>
            </a:ext>
          </a:extLst>
        </cdr:cNvPr>
        <cdr:cNvSpPr/>
      </cdr:nvSpPr>
      <cdr:spPr>
        <a:xfrm xmlns:a="http://schemas.openxmlformats.org/drawingml/2006/main">
          <a:off x="95252" y="336273"/>
          <a:ext cx="563217" cy="2153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0.05152</cdr:x>
      <cdr:y>0.15481</cdr:y>
    </cdr:from>
    <cdr:to>
      <cdr:x>0.20734</cdr:x>
      <cdr:y>0.45678</cdr:y>
    </cdr:to>
    <cdr:sp macro="" textlink="">
      <cdr:nvSpPr>
        <cdr:cNvPr id="3" name="CasellaDiTesto 2">
          <a:extLst xmlns:a="http://schemas.openxmlformats.org/drawingml/2006/main">
            <a:ext uri="{FF2B5EF4-FFF2-40B4-BE49-F238E27FC236}">
              <a16:creationId xmlns:a16="http://schemas.microsoft.com/office/drawing/2014/main" id="{7B896BB9-4DB3-15E0-B820-5C11AB85A85B}"/>
            </a:ext>
          </a:extLst>
        </cdr:cNvPr>
        <cdr:cNvSpPr txBox="1"/>
      </cdr:nvSpPr>
      <cdr:spPr>
        <a:xfrm xmlns:a="http://schemas.openxmlformats.org/drawingml/2006/main">
          <a:off x="302317" y="46879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5CE44-8A7B-4F91-9FB7-C38819E79E3C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02E20-0D70-46C0-AAD8-D31559AAC1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5011D-6B23-4B7B-8432-23B49A997FDD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A1398-C7F6-49E4-97A7-E18A4B7A8B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8567C-48ED-4369-9CA2-2A02CE3688A4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902AE-DCE7-4C52-ABFA-EB86E253A8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FONDO GRIG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1" descr="FONDINO-GRIGI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rco 5"/>
          <p:cNvSpPr/>
          <p:nvPr userDrawn="1"/>
        </p:nvSpPr>
        <p:spPr bwMode="auto">
          <a:xfrm rot="16200000">
            <a:off x="8666163" y="6107113"/>
            <a:ext cx="955675" cy="1501775"/>
          </a:xfrm>
          <a:prstGeom prst="arc">
            <a:avLst>
              <a:gd name="adj1" fmla="val 16200000"/>
              <a:gd name="adj2" fmla="val 21534156"/>
            </a:avLst>
          </a:prstGeom>
          <a:noFill/>
          <a:ln w="5715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2945" tIns="41473" rIns="82945" bIns="41473"/>
          <a:lstStyle/>
          <a:p>
            <a:pPr defTabSz="407526" fontAlgn="auto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 sz="1600" dirty="0">
              <a:latin typeface="Calibri" pitchFamily="34" charset="0"/>
              <a:cs typeface="+mn-cs"/>
            </a:endParaRPr>
          </a:p>
        </p:txBody>
      </p:sp>
      <p:pic>
        <p:nvPicPr>
          <p:cNvPr id="7" name="Picture 3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13488"/>
            <a:ext cx="2503488" cy="544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" y="405546"/>
            <a:ext cx="8621279" cy="73505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 cap="flat">
            <a:noFill/>
            <a:round/>
            <a:headEnd/>
            <a:tailEnd/>
          </a:ln>
          <a:effectLst/>
        </p:spPr>
        <p:txBody>
          <a:bodyPr lIns="81623" tIns="68889" rIns="0" bIns="40811" anchor="t"/>
          <a:lstStyle>
            <a:lvl1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2500" b="1" kern="1200" dirty="0">
                <a:solidFill>
                  <a:srgbClr val="990000"/>
                </a:solidFill>
                <a:latin typeface="Calibri" pitchFamily="34" charset="0"/>
                <a:ea typeface="Arial Unicode MS" pitchFamily="34" charset="-128"/>
                <a:cs typeface="Arial" pitchFamily="34" charset="0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9" name="Segnaposto testo 8"/>
          <p:cNvSpPr>
            <a:spLocks noGrp="1"/>
          </p:cNvSpPr>
          <p:nvPr>
            <p:ph type="body" sz="quarter" idx="16"/>
          </p:nvPr>
        </p:nvSpPr>
        <p:spPr>
          <a:xfrm>
            <a:off x="1" y="103691"/>
            <a:ext cx="8621280" cy="293791"/>
          </a:xfrm>
          <a:prstGeom prst="rect">
            <a:avLst/>
          </a:prstGeom>
          <a:solidFill>
            <a:schemeClr val="bg1">
              <a:alpha val="50000"/>
            </a:schemeClr>
          </a:solidFill>
          <a:ln w="9525" cap="flat">
            <a:noFill/>
            <a:round/>
            <a:headEnd/>
            <a:tailEnd/>
          </a:ln>
          <a:effectLst/>
        </p:spPr>
        <p:txBody>
          <a:bodyPr lIns="81623" tIns="68889" rIns="0" bIns="40811" anchor="ctr"/>
          <a:lstStyle>
            <a:lvl1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300" b="1" kern="1200" dirty="0" smtClean="0">
                <a:solidFill>
                  <a:srgbClr val="990000"/>
                </a:solidFill>
                <a:latin typeface="Calibri" pitchFamily="34" charset="0"/>
                <a:ea typeface="Arial Unicode MS" pitchFamily="34" charset="-128"/>
                <a:cs typeface="Arial" pitchFamily="34" charset="0"/>
              </a:defRPr>
            </a:lvl1pPr>
            <a:lvl2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2pPr>
            <a:lvl3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3pPr>
            <a:lvl4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4pPr>
            <a:lvl5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7"/>
          </p:nvPr>
        </p:nvSpPr>
        <p:spPr>
          <a:xfrm>
            <a:off x="522720" y="1404148"/>
            <a:ext cx="8098560" cy="4376619"/>
          </a:xfrm>
          <a:prstGeom prst="rect">
            <a:avLst/>
          </a:prstGeom>
        </p:spPr>
        <p:txBody>
          <a:bodyPr/>
          <a:lstStyle>
            <a:lvl1pPr marL="241924" indent="-241924">
              <a:buFont typeface="Wingdings" pitchFamily="2" charset="2"/>
              <a:buChar char="§"/>
              <a:defRPr sz="150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defRPr>
            </a:lvl1pPr>
            <a:lvl2pPr>
              <a:defRPr sz="1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3pPr>
            <a:lvl4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4pPr>
            <a:lvl5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Segnaposto numero diapositiva 10"/>
          <p:cNvSpPr>
            <a:spLocks noGrp="1"/>
          </p:cNvSpPr>
          <p:nvPr>
            <p:ph type="sldNum" idx="18"/>
          </p:nvPr>
        </p:nvSpPr>
        <p:spPr>
          <a:xfrm>
            <a:off x="8748713" y="6564313"/>
            <a:ext cx="292100" cy="150812"/>
          </a:xfrm>
          <a:ln cap="flat">
            <a:round/>
            <a:headEnd/>
            <a:tailEnd/>
          </a:ln>
        </p:spPr>
        <p:txBody>
          <a:bodyPr wrap="square" lIns="0" tIns="25792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 sz="8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78A77D2D-4D8C-4A50-B394-2CF307C2C50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0" name="Segnaposto piè di pagina 11"/>
          <p:cNvSpPr>
            <a:spLocks noGrp="1"/>
          </p:cNvSpPr>
          <p:nvPr>
            <p:ph type="ftr" idx="19"/>
          </p:nvPr>
        </p:nvSpPr>
        <p:spPr>
          <a:xfrm>
            <a:off x="522288" y="5976938"/>
            <a:ext cx="7224712" cy="161925"/>
          </a:xfrm>
          <a:ln cap="flat">
            <a:round/>
            <a:headEnd/>
            <a:tailEnd/>
          </a:ln>
        </p:spPr>
        <p:txBody>
          <a:bodyPr wrap="square" lIns="0" tIns="25792" rIns="0" bIns="0" numCol="1" anchor="b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800"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1B07-5330-4525-8BEF-799F259CF7C5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72147-FDFC-4857-9D31-87E6E768AE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D1CC2-138B-4204-90AC-33313EA6326C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85B7F-86CB-44F1-BFD3-D31A4EDE96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F06F7-6692-40FB-A4F4-F48FEA3A47A7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2D841-834C-4ABE-B4A0-C349D250FF8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F6F6B-AE75-45BE-8F70-8D41865D4BFE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2B8DA-FA15-4B55-A1C7-3C05D5F4B6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3AD06-6191-455F-9C55-0B7B3B9A891E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4AA3-6510-4805-A8E3-2566DF007EC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DFAC8-5EFA-40C3-90D4-CC3A691FC342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4864-08A5-4AF7-91C3-249400976C6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A6F9F-D3CE-4FB9-8F7D-2C2B98FAF8D1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E1994-10EA-46DD-88DE-8E13068D8F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2D336-6ED1-4BEC-91B4-CC456BB84D75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77FB8-06A0-4486-BCAD-7EC81FFA49E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C1DD99-D946-44DC-A081-5CB8464E1C71}" type="datetimeFigureOut">
              <a:rPr lang="it-IT"/>
              <a:pPr>
                <a:defRPr/>
              </a:pPr>
              <a:t>21/05/2026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C2410D-1A07-4104-BBB3-AB5CEF6930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1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5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07504" y="387237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Ricavi - Bilancio di esercizio 2025</a:t>
            </a:r>
          </a:p>
          <a:p>
            <a:endParaRPr lang="it-IT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3F803972-A8D8-B87A-798A-D204B351C7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084568"/>
              </p:ext>
            </p:extLst>
          </p:nvPr>
        </p:nvGraphicFramePr>
        <p:xfrm>
          <a:off x="817360" y="1456644"/>
          <a:ext cx="7509280" cy="3944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2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6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51520" y="332656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Costi - Bilancio di esercizio 2025</a:t>
            </a:r>
          </a:p>
          <a:p>
            <a:endParaRPr lang="it-IT" dirty="0"/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9C7D384-AE90-83F4-FED2-258A8EC6CD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8100086"/>
              </p:ext>
            </p:extLst>
          </p:nvPr>
        </p:nvGraphicFramePr>
        <p:xfrm>
          <a:off x="1187624" y="1628800"/>
          <a:ext cx="676875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3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5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07504" y="332656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Conto economico 2025</a:t>
            </a:r>
          </a:p>
          <a:p>
            <a:endParaRPr lang="it-IT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2774A9E7-7110-EF50-E82D-14C5FEF569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092720"/>
              </p:ext>
            </p:extLst>
          </p:nvPr>
        </p:nvGraphicFramePr>
        <p:xfrm>
          <a:off x="671986" y="1425291"/>
          <a:ext cx="7800028" cy="4007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ttangolo 13">
            <a:extLst>
              <a:ext uri="{FF2B5EF4-FFF2-40B4-BE49-F238E27FC236}">
                <a16:creationId xmlns:a16="http://schemas.microsoft.com/office/drawing/2014/main" id="{BB87B444-3AA1-6228-8CF8-CF8FE4B558FD}"/>
              </a:ext>
            </a:extLst>
          </p:cNvPr>
          <p:cNvSpPr/>
          <p:nvPr/>
        </p:nvSpPr>
        <p:spPr>
          <a:xfrm>
            <a:off x="671986" y="1729363"/>
            <a:ext cx="651013" cy="2389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100" dirty="0">
                <a:solidFill>
                  <a:sysClr val="windowText" lastClr="000000"/>
                </a:solidFill>
              </a:rPr>
              <a:t>499.710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39406D35-148F-2FE2-8A96-7A69B532F7C3}"/>
              </a:ext>
            </a:extLst>
          </p:cNvPr>
          <p:cNvSpPr/>
          <p:nvPr/>
        </p:nvSpPr>
        <p:spPr>
          <a:xfrm>
            <a:off x="2505337" y="1910337"/>
            <a:ext cx="651013" cy="5797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4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5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07504" y="332656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Conto economico 2025</a:t>
            </a:r>
          </a:p>
          <a:p>
            <a:endParaRPr lang="it-IT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7BAB08F3-5C6B-20D4-416B-FC59514CF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0861908"/>
              </p:ext>
            </p:extLst>
          </p:nvPr>
        </p:nvGraphicFramePr>
        <p:xfrm>
          <a:off x="826293" y="1236475"/>
          <a:ext cx="7491413" cy="4385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1A2EA9-FE35-2D9E-FB94-6A3CE5A8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STATO PATRIMONIALE ATTIVO - BES 2025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BC140222-F531-C44B-CCFE-16B770EDF1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554926"/>
              </p:ext>
            </p:extLst>
          </p:nvPr>
        </p:nvGraphicFramePr>
        <p:xfrm>
          <a:off x="1187624" y="1556792"/>
          <a:ext cx="676875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622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747AFE-AAF7-CC48-7CA7-44E281ABF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STATO PATRIMONIALE PASSIVO - BES 2025</a:t>
            </a:r>
            <a:br>
              <a:rPr lang="it-IT" dirty="0"/>
            </a:br>
            <a:endParaRPr lang="it-IT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C8097646-CE0C-01CD-1003-9AD4DE7DF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9198731"/>
              </p:ext>
            </p:extLst>
          </p:nvPr>
        </p:nvGraphicFramePr>
        <p:xfrm>
          <a:off x="1403648" y="1844824"/>
          <a:ext cx="6336704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6559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66</Words>
  <Application>Microsoft Office PowerPoint</Application>
  <PresentationFormat>Presentazione su schermo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Arial-BoldMT</vt:lpstr>
      <vt:lpstr>Calibri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STATO PATRIMONIALE ATTIVO - BES 2025   </vt:lpstr>
      <vt:lpstr>STATO PATRIMONIALE PASSIVO - BES 2025 </vt:lpstr>
    </vt:vector>
  </TitlesOfParts>
  <Company>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carolina_palandi</dc:creator>
  <cp:lastModifiedBy>Erika Fenini</cp:lastModifiedBy>
  <cp:revision>65</cp:revision>
  <dcterms:created xsi:type="dcterms:W3CDTF">2018-06-26T13:58:34Z</dcterms:created>
  <dcterms:modified xsi:type="dcterms:W3CDTF">2026-05-21T12:10:13Z</dcterms:modified>
</cp:coreProperties>
</file>