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660"/>
  </p:normalViewPr>
  <p:slideViewPr>
    <p:cSldViewPr>
      <p:cViewPr varScale="1">
        <p:scale>
          <a:sx n="98" d="100"/>
          <a:sy n="98" d="100"/>
        </p:scale>
        <p:origin x="5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PE%202026%20PER%20AMMINISTRAZIONE%20TRASPARENTE\GRAFICI%20BPE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PE%202026%20PER%20AMMINISTRAZIONE%20TRASPARENTE\GRAFICI%20BPE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PE%202026%20PER%20AMMINISTRAZIONE%20TRASPARENTE\GRAFICI%20BPE%202026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cumentale\ragioneria\Erika\2026\GRAFICI%20BPE%202026%20PER%20AMMINISTRAZIONE%20TRASPARENTE\GRAFICI%20BPE%20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RICAVI - BPE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887667333233199E-2"/>
          <c:y val="8.072372999304106E-2"/>
          <c:w val="0.59189984569236676"/>
          <c:h val="0.849686847599164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0A4-47EB-BA83-2BDA32896C61}"/>
              </c:ext>
            </c:extLst>
          </c:dPt>
          <c:dPt>
            <c:idx val="1"/>
            <c:bubble3D val="0"/>
            <c:spPr>
              <a:solidFill>
                <a:srgbClr val="FF993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0A4-47EB-BA83-2BDA32896C6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10A4-47EB-BA83-2BDA32896C61}"/>
              </c:ext>
            </c:extLst>
          </c:dPt>
          <c:dPt>
            <c:idx val="3"/>
            <c:bubble3D val="0"/>
            <c:spPr>
              <a:solidFill>
                <a:srgbClr val="FF99FF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10A4-47EB-BA83-2BDA32896C61}"/>
              </c:ext>
            </c:extLst>
          </c:dPt>
          <c:dPt>
            <c:idx val="4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10A4-47EB-BA83-2BDA32896C61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10A4-47EB-BA83-2BDA32896C61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10A4-47EB-BA83-2BDA32896C61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10A4-47EB-BA83-2BDA32896C61}"/>
              </c:ext>
            </c:extLst>
          </c:dPt>
          <c:dPt>
            <c:idx val="8"/>
            <c:bubble3D val="0"/>
            <c:spPr>
              <a:solidFill>
                <a:srgbClr val="FFFF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10A4-47EB-BA83-2BDA32896C61}"/>
              </c:ext>
            </c:extLst>
          </c:dPt>
          <c:dPt>
            <c:idx val="9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10A4-47EB-BA83-2BDA32896C61}"/>
              </c:ext>
            </c:extLst>
          </c:dPt>
          <c:dPt>
            <c:idx val="10"/>
            <c:bubble3D val="0"/>
            <c:spPr>
              <a:solidFill>
                <a:srgbClr val="CC33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5-10A4-47EB-BA83-2BDA32896C61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7-10A4-47EB-BA83-2BDA32896C61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9-10A4-47EB-BA83-2BDA32896C61}"/>
              </c:ext>
            </c:extLst>
          </c:dPt>
          <c:dPt>
            <c:idx val="13"/>
            <c:bubble3D val="0"/>
            <c:spPr>
              <a:solidFill>
                <a:srgbClr val="CC33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B-10A4-47EB-BA83-2BDA32896C61}"/>
              </c:ext>
            </c:extLst>
          </c:dPt>
          <c:cat>
            <c:strRef>
              <c:f>RICAVI!$A$1:$A$14</c:f>
              <c:strCache>
                <c:ptCount val="14"/>
                <c:pt idx="0">
                  <c:v>DRG</c:v>
                </c:pt>
                <c:pt idx="1">
                  <c:v>Funzioni non tariffate</c:v>
                </c:pt>
                <c:pt idx="2">
                  <c:v>Ambulatoriale</c:v>
                </c:pt>
                <c:pt idx="3">
                  <c:v>Neuropsichiatria</c:v>
                </c:pt>
                <c:pt idx="4">
                  <c:v>Screening</c:v>
                </c:pt>
                <c:pt idx="5">
                  <c:v>Entrate proprie</c:v>
                </c:pt>
                <c:pt idx="6">
                  <c:v>Libera professione (art. 55 CCNL)</c:v>
                </c:pt>
                <c:pt idx="7">
                  <c:v>Psichiatria</c:v>
                </c:pt>
                <c:pt idx="8">
                  <c:v>File F</c:v>
                </c:pt>
                <c:pt idx="9">
                  <c:v>Utilizzi contributi esercizi precedenti</c:v>
                </c:pt>
                <c:pt idx="10">
                  <c:v>Altri contributi da Regione (al netto rettifiche)</c:v>
                </c:pt>
                <c:pt idx="11">
                  <c:v>Altri contributi (al netto rettifiche)</c:v>
                </c:pt>
                <c:pt idx="12">
                  <c:v>Proventi finanziari e straordinari</c:v>
                </c:pt>
                <c:pt idx="13">
                  <c:v>Prestazioni sanitarie</c:v>
                </c:pt>
              </c:strCache>
            </c:strRef>
          </c:cat>
          <c:val>
            <c:numRef>
              <c:f>RICAVI!$B$1:$B$14</c:f>
              <c:numCache>
                <c:formatCode>_(* #,##0_);_(* \(#,##0\);_(* "-"_);_(@_)</c:formatCode>
                <c:ptCount val="14"/>
                <c:pt idx="0">
                  <c:v>184444651</c:v>
                </c:pt>
                <c:pt idx="1">
                  <c:v>27736559</c:v>
                </c:pt>
                <c:pt idx="2">
                  <c:v>72821733</c:v>
                </c:pt>
                <c:pt idx="3">
                  <c:v>4227398</c:v>
                </c:pt>
                <c:pt idx="4">
                  <c:v>765202</c:v>
                </c:pt>
                <c:pt idx="5">
                  <c:v>24986007</c:v>
                </c:pt>
                <c:pt idx="6">
                  <c:v>30426949</c:v>
                </c:pt>
                <c:pt idx="7">
                  <c:v>3549946</c:v>
                </c:pt>
                <c:pt idx="8">
                  <c:v>113209343</c:v>
                </c:pt>
                <c:pt idx="9">
                  <c:v>0</c:v>
                </c:pt>
                <c:pt idx="10">
                  <c:v>26422024</c:v>
                </c:pt>
                <c:pt idx="11">
                  <c:v>0</c:v>
                </c:pt>
                <c:pt idx="12">
                  <c:v>0</c:v>
                </c:pt>
                <c:pt idx="13">
                  <c:v>59968479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10A4-47EB-BA83-2BDA32896C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43398216012773"/>
          <c:y val="0.14613537608425251"/>
          <c:w val="0.29808596829522938"/>
          <c:h val="0.652564577423419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 dirty="0"/>
              <a:t>Costi - Bilancio di previsione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049646033664099E-2"/>
          <c:y val="0.14375730598426567"/>
          <c:w val="0.55626600090093259"/>
          <c:h val="0.7407269867964574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808-40A2-B642-50A4637F6D1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808-40A2-B642-50A4637F6D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808-40A2-B642-50A4637F6D17}"/>
              </c:ext>
            </c:extLst>
          </c:dPt>
          <c:dPt>
            <c:idx val="3"/>
            <c:bubble3D val="0"/>
            <c:spPr>
              <a:solidFill>
                <a:srgbClr val="FFFF6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808-40A2-B642-50A4637F6D17}"/>
              </c:ext>
            </c:extLst>
          </c:dPt>
          <c:dPt>
            <c:idx val="4"/>
            <c:bubble3D val="0"/>
            <c:spPr>
              <a:solidFill>
                <a:srgbClr val="9900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808-40A2-B642-50A4637F6D17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808-40A2-B642-50A4637F6D1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1808-40A2-B642-50A4637F6D1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1808-40A2-B642-50A4637F6D1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1808-40A2-B642-50A4637F6D17}"/>
              </c:ext>
            </c:extLst>
          </c:dPt>
          <c:cat>
            <c:strRef>
              <c:f>COSTI!$A$2:$A$10</c:f>
              <c:strCache>
                <c:ptCount val="9"/>
                <c:pt idx="0">
                  <c:v>Personale</c:v>
                </c:pt>
                <c:pt idx="1">
                  <c:v>IRAP personale dipendente</c:v>
                </c:pt>
                <c:pt idx="2">
                  <c:v>Libera professione (art. 55 CCNL) + IRAP</c:v>
                </c:pt>
                <c:pt idx="3">
                  <c:v>Beni e Servizi (netti)</c:v>
                </c:pt>
                <c:pt idx="4">
                  <c:v>Ammortamenti (al netto dei capitalizzati)</c:v>
                </c:pt>
                <c:pt idx="5">
                  <c:v>Altri costi</c:v>
                </c:pt>
                <c:pt idx="6">
                  <c:v>Accantonamenti dell'esercizio</c:v>
                </c:pt>
                <c:pt idx="7">
                  <c:v>Oneri finanziari e straordinari</c:v>
                </c:pt>
                <c:pt idx="8">
                  <c:v>Integrativa e protesica</c:v>
                </c:pt>
              </c:strCache>
            </c:strRef>
          </c:cat>
          <c:val>
            <c:numRef>
              <c:f>COSTI!$B$2:$B$10</c:f>
              <c:numCache>
                <c:formatCode>_(* #,##0_);_(* \(#,##0\);_(* "-"_);_(@_)</c:formatCode>
                <c:ptCount val="9"/>
                <c:pt idx="0">
                  <c:v>221156788</c:v>
                </c:pt>
                <c:pt idx="1">
                  <c:v>15007268</c:v>
                </c:pt>
                <c:pt idx="2">
                  <c:v>24203430</c:v>
                </c:pt>
                <c:pt idx="3">
                  <c:v>341365962</c:v>
                </c:pt>
                <c:pt idx="4">
                  <c:v>2615710</c:v>
                </c:pt>
                <c:pt idx="5">
                  <c:v>13248157</c:v>
                </c:pt>
                <c:pt idx="6">
                  <c:v>5589845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1808-40A2-B642-50A4637F6D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23652929682608"/>
          <c:y val="0.14914762079358004"/>
          <c:w val="0.35384037956777742"/>
          <c:h val="0.741896257924650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/>
              <a:t>RICAVI</a:t>
            </a:r>
            <a:r>
              <a:rPr lang="it-IT" b="1" baseline="0"/>
              <a:t> - BPE 2026</a:t>
            </a:r>
            <a:endParaRPr lang="it-IT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RIC!$A$2</c:f>
              <c:strCache>
                <c:ptCount val="1"/>
                <c:pt idx="0">
                  <c:v>Contributi in c/esercizio</c:v>
                </c:pt>
              </c:strCache>
            </c:strRef>
          </c:tx>
          <c:spPr>
            <a:solidFill>
              <a:schemeClr val="accent1"/>
            </a:solidFill>
            <a:ln w="12700">
              <a:solidFill>
                <a:sysClr val="windowText" lastClr="00000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D75-4ABB-9203-DA953332CD4B}"/>
              </c:ext>
            </c:extLst>
          </c:dPt>
          <c:val>
            <c:numRef>
              <c:f>RIC!$C$2</c:f>
              <c:numCache>
                <c:formatCode>_(* #,##0.00_);_(* \(#,##0.00\);_(* "-"??_);_(@_)</c:formatCode>
                <c:ptCount val="1"/>
                <c:pt idx="0">
                  <c:v>128787.452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75-4ABB-9203-DA953332CD4B}"/>
            </c:ext>
          </c:extLst>
        </c:ser>
        <c:ser>
          <c:idx val="1"/>
          <c:order val="1"/>
          <c:tx>
            <c:strRef>
              <c:f>RIC!$A$3</c:f>
              <c:strCache>
                <c:ptCount val="1"/>
                <c:pt idx="0">
                  <c:v>Utilizzo fondi per quote inutilizzate contributi finalizzati e vincolati di esercizi precedenti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RIC!$C$3</c:f>
              <c:numCache>
                <c:formatCode>_(* #,##0.00_);_(* \(#,##0.00\);_(* "-"??_);_(@_)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75-4ABB-9203-DA953332CD4B}"/>
            </c:ext>
          </c:extLst>
        </c:ser>
        <c:ser>
          <c:idx val="2"/>
          <c:order val="2"/>
          <c:tx>
            <c:strRef>
              <c:f>RIC!$A$4</c:f>
              <c:strCache>
                <c:ptCount val="1"/>
                <c:pt idx="0">
                  <c:v>Ricavi per prestazioni sanitarie e sociosanitarie a rilevanza sanitaria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RIC!$C$4</c:f>
              <c:numCache>
                <c:formatCode>_(* #,##0.00_);_(* \(#,##0.00\);_(* "-"??_);_(@_)</c:formatCode>
                <c:ptCount val="1"/>
                <c:pt idx="0">
                  <c:v>480755.35100000002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75-4ABB-9203-DA953332CD4B}"/>
            </c:ext>
          </c:extLst>
        </c:ser>
        <c:ser>
          <c:idx val="3"/>
          <c:order val="3"/>
          <c:tx>
            <c:strRef>
              <c:f>RIC!$A$5</c:f>
              <c:strCache>
                <c:ptCount val="1"/>
                <c:pt idx="0">
                  <c:v>Concorsi, recuperi e rimborsi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RIC!$C$5</c:f>
              <c:numCache>
                <c:formatCode>_(* #,##0.00_);_(* \(#,##0.00\);_(* "-"??_);_(@_)</c:formatCode>
                <c:ptCount val="1"/>
                <c:pt idx="0">
                  <c:v>1703.606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D75-4ABB-9203-DA953332CD4B}"/>
            </c:ext>
          </c:extLst>
        </c:ser>
        <c:ser>
          <c:idx val="4"/>
          <c:order val="4"/>
          <c:tx>
            <c:strRef>
              <c:f>RIC!$A$6</c:f>
              <c:strCache>
                <c:ptCount val="1"/>
                <c:pt idx="0">
                  <c:v>Compartecipazione alla spesa per prestazioni sanitarie (Ticket)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RIC!$C$6</c:f>
              <c:numCache>
                <c:formatCode>_(* #,##0.00_);_(* \(#,##0.00\);_(* "-"??_);_(@_)</c:formatCode>
                <c:ptCount val="1"/>
                <c:pt idx="0">
                  <c:v>7404.9229999999998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75-4ABB-9203-DA953332CD4B}"/>
            </c:ext>
          </c:extLst>
        </c:ser>
        <c:ser>
          <c:idx val="5"/>
          <c:order val="5"/>
          <c:tx>
            <c:strRef>
              <c:f>RIC!$A$7</c:f>
              <c:strCache>
                <c:ptCount val="1"/>
                <c:pt idx="0">
                  <c:v>Quota contributi c/capitale imputata all'esercizio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RIC!$C$7</c:f>
              <c:numCache>
                <c:formatCode>_(* #,##0.00_);_(* \(#,##0.00\);_(* "-"??_);_(@_)</c:formatCode>
                <c:ptCount val="1"/>
                <c:pt idx="0">
                  <c:v>18912.871999999999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D75-4ABB-9203-DA953332CD4B}"/>
            </c:ext>
          </c:extLst>
        </c:ser>
        <c:ser>
          <c:idx val="6"/>
          <c:order val="6"/>
          <c:tx>
            <c:strRef>
              <c:f>RIC!$A$8</c:f>
              <c:strCache>
                <c:ptCount val="1"/>
                <c:pt idx="0">
                  <c:v>Altri ricavi e proventi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RIC!$C$8</c:f>
              <c:numCache>
                <c:formatCode>_(* #,##0.00_);_(* \(#,##0.00\);_(* "-"??_);_(@_)</c:formatCode>
                <c:ptCount val="1"/>
                <c:pt idx="0">
                  <c:v>4535.8280000000004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D75-4ABB-9203-DA953332CD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88240112"/>
        <c:axId val="1988222352"/>
      </c:barChart>
      <c:catAx>
        <c:axId val="19882401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88222352"/>
        <c:crosses val="autoZero"/>
        <c:auto val="1"/>
        <c:lblAlgn val="ctr"/>
        <c:lblOffset val="100"/>
        <c:noMultiLvlLbl val="0"/>
      </c:catAx>
      <c:valAx>
        <c:axId val="1988222352"/>
        <c:scaling>
          <c:orientation val="minMax"/>
          <c:max val="14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in"/>
        <c:minorTickMark val="none"/>
        <c:tickLblPos val="nextTo"/>
        <c:spPr>
          <a:noFill/>
          <a:ln>
            <a:solidFill>
              <a:schemeClr val="l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88240112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COSTI - BPE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COS!$A$1</c:f>
              <c:strCache>
                <c:ptCount val="1"/>
                <c:pt idx="0">
                  <c:v>Acquisti di beni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COS!$B$1</c:f>
              <c:numCache>
                <c:formatCode>_ * #,##0_ ;_ * \-#,##0_ ;_ * "-"??_ ;_ @_ </c:formatCode>
                <c:ptCount val="1"/>
                <c:pt idx="0">
                  <c:v>258057634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2D-48BA-8E66-FCC034AEF315}"/>
            </c:ext>
          </c:extLst>
        </c:ser>
        <c:ser>
          <c:idx val="1"/>
          <c:order val="1"/>
          <c:tx>
            <c:strRef>
              <c:f>COS!$A$2</c:f>
              <c:strCache>
                <c:ptCount val="1"/>
                <c:pt idx="0">
                  <c:v>Acquisti servizi sanitari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COS!$B$2</c:f>
              <c:numCache>
                <c:formatCode>_ * #,##0_ ;_ * \-#,##0_ ;_ * "-"??_ ;_ @_ </c:formatCode>
                <c:ptCount val="1"/>
                <c:pt idx="0">
                  <c:v>39134754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2D-48BA-8E66-FCC034AEF315}"/>
            </c:ext>
          </c:extLst>
        </c:ser>
        <c:ser>
          <c:idx val="2"/>
          <c:order val="2"/>
          <c:tx>
            <c:strRef>
              <c:f>COS!$A$3</c:f>
              <c:strCache>
                <c:ptCount val="1"/>
                <c:pt idx="0">
                  <c:v>Acquisti di servizi non sanitari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COS!$B$3</c:f>
              <c:numCache>
                <c:formatCode>_ * #,##0_ ;_ * \-#,##0_ ;_ * "-"??_ ;_ @_ </c:formatCode>
                <c:ptCount val="1"/>
                <c:pt idx="0">
                  <c:v>52769190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2D-48BA-8E66-FCC034AEF315}"/>
            </c:ext>
          </c:extLst>
        </c:ser>
        <c:ser>
          <c:idx val="3"/>
          <c:order val="3"/>
          <c:tx>
            <c:strRef>
              <c:f>COS!$A$4</c:f>
              <c:strCache>
                <c:ptCount val="1"/>
                <c:pt idx="0">
                  <c:v>Manutenzione e riparazione 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COS!$B$4</c:f>
              <c:numCache>
                <c:formatCode>_ * #,##0_ ;_ * \-#,##0_ ;_ * "-"??_ ;_ @_ </c:formatCode>
                <c:ptCount val="1"/>
                <c:pt idx="0">
                  <c:v>17613074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2D-48BA-8E66-FCC034AEF315}"/>
            </c:ext>
          </c:extLst>
        </c:ser>
        <c:ser>
          <c:idx val="4"/>
          <c:order val="4"/>
          <c:tx>
            <c:strRef>
              <c:f>COS!$A$5</c:f>
              <c:strCache>
                <c:ptCount val="1"/>
                <c:pt idx="0">
                  <c:v>Godimento di beni di terzi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COS!$B$5</c:f>
              <c:numCache>
                <c:formatCode>_ * #,##0_ ;_ * \-#,##0_ ;_ * "-"??_ ;_ @_ </c:formatCode>
                <c:ptCount val="1"/>
                <c:pt idx="0">
                  <c:v>5017129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2D-48BA-8E66-FCC034AEF315}"/>
            </c:ext>
          </c:extLst>
        </c:ser>
        <c:ser>
          <c:idx val="5"/>
          <c:order val="5"/>
          <c:tx>
            <c:strRef>
              <c:f>COS!$A$6</c:f>
              <c:strCache>
                <c:ptCount val="1"/>
                <c:pt idx="0">
                  <c:v>Costo del personale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COS!$B$6</c:f>
              <c:numCache>
                <c:formatCode>_ * #,##0_ ;_ * \-#,##0_ ;_ * "-"??_ ;_ @_ </c:formatCode>
                <c:ptCount val="1"/>
                <c:pt idx="0">
                  <c:v>221156788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A2D-48BA-8E66-FCC034AEF315}"/>
            </c:ext>
          </c:extLst>
        </c:ser>
        <c:ser>
          <c:idx val="6"/>
          <c:order val="6"/>
          <c:tx>
            <c:strRef>
              <c:f>COS!$A$7</c:f>
              <c:strCache>
                <c:ptCount val="1"/>
                <c:pt idx="0">
                  <c:v>Oneri diversi di gestione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COS!$B$7</c:f>
              <c:numCache>
                <c:formatCode>_ * #,##0_ ;_ * \-#,##0_ ;_ * "-"??_ ;_ @_ </c:formatCode>
                <c:ptCount val="1"/>
                <c:pt idx="0">
                  <c:v>2716044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A2D-48BA-8E66-FCC034AEF315}"/>
            </c:ext>
          </c:extLst>
        </c:ser>
        <c:ser>
          <c:idx val="7"/>
          <c:order val="7"/>
          <c:tx>
            <c:strRef>
              <c:f>COS!$A$8</c:f>
              <c:strCache>
                <c:ptCount val="1"/>
                <c:pt idx="0">
                  <c:v>Ammortamenti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COS!$B$8</c:f>
              <c:numCache>
                <c:formatCode>_ * #,##0_ ;_ * \-#,##0_ ;_ * "-"??_ ;_ @_ </c:formatCode>
                <c:ptCount val="1"/>
                <c:pt idx="0">
                  <c:v>21528584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A2D-48BA-8E66-FCC034AEF315}"/>
            </c:ext>
          </c:extLst>
        </c:ser>
        <c:ser>
          <c:idx val="8"/>
          <c:order val="8"/>
          <c:tx>
            <c:strRef>
              <c:f>COS!$A$9</c:f>
              <c:strCache>
                <c:ptCount val="1"/>
                <c:pt idx="0">
                  <c:v>Accantonamenti dell’esercizio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COS!$B$9</c:f>
              <c:numCache>
                <c:formatCode>_ * #,##0_ ;_ * \-#,##0_ ;_ * "-"??_ ;_ @_ </c:formatCode>
                <c:ptCount val="1"/>
                <c:pt idx="0">
                  <c:v>5589845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A2D-48BA-8E66-FCC034AEF315}"/>
            </c:ext>
          </c:extLst>
        </c:ser>
        <c:ser>
          <c:idx val="9"/>
          <c:order val="9"/>
          <c:tx>
            <c:strRef>
              <c:f>COS!$A$10</c:f>
              <c:strCache>
                <c:ptCount val="1"/>
                <c:pt idx="0">
                  <c:v>Interessi passivi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COS!$B$10</c:f>
              <c:numCache>
                <c:formatCode>_ * #,##0_ ;_ * \-#,##0_ ;_ * "-"??_ ;_ @_ 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A2D-48BA-8E66-FCC034AEF315}"/>
            </c:ext>
          </c:extLst>
        </c:ser>
        <c:ser>
          <c:idx val="10"/>
          <c:order val="10"/>
          <c:tx>
            <c:strRef>
              <c:f>COS!$A$11</c:f>
              <c:strCache>
                <c:ptCount val="1"/>
                <c:pt idx="0">
                  <c:v>IRAP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COS!$B$11</c:f>
              <c:numCache>
                <c:formatCode>_ * #,##0_ ;_ * \-#,##0_ ;_ * "-"??_ ;_ @_ </c:formatCode>
                <c:ptCount val="1"/>
                <c:pt idx="0">
                  <c:v>17666992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2D-48BA-8E66-FCC034AEF315}"/>
            </c:ext>
          </c:extLst>
        </c:ser>
        <c:ser>
          <c:idx val="11"/>
          <c:order val="11"/>
          <c:tx>
            <c:strRef>
              <c:f>COS!$A$12</c:f>
              <c:strCache>
                <c:ptCount val="1"/>
                <c:pt idx="0">
                  <c:v>IRES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COS!$B$12</c:f>
              <c:numCache>
                <c:formatCode>_ * #,##0_ ;_ * \-#,##0_ ;_ * "-"??_ ;_ @_ </c:formatCode>
                <c:ptCount val="1"/>
                <c:pt idx="0">
                  <c:v>850000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A2D-48BA-8E66-FCC034AEF3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88251152"/>
        <c:axId val="1988249712"/>
      </c:barChart>
      <c:catAx>
        <c:axId val="1988251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88249712"/>
        <c:crosses val="autoZero"/>
        <c:auto val="1"/>
        <c:lblAlgn val="ctr"/>
        <c:lblOffset val="100"/>
        <c:noMultiLvlLbl val="0"/>
      </c:catAx>
      <c:valAx>
        <c:axId val="1988249712"/>
        <c:scaling>
          <c:orientation val="minMax"/>
          <c:max val="280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* #,##0_ ;_ * \-#,##0_ ;_ * &quot;-&quot;??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88251152"/>
        <c:crosses val="autoZero"/>
        <c:crossBetween val="between"/>
        <c:majorUnit val="40000000"/>
      </c:valAx>
      <c:spPr>
        <a:noFill/>
        <a:ln>
          <a:noFill/>
        </a:ln>
        <a:effectLst/>
      </c:spPr>
    </c:plotArea>
    <c:legend>
      <c:legendPos val="t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0.01623</cdr:x>
      <cdr:y>0.11105</cdr:y>
    </cdr:from>
    <cdr:to>
      <cdr:x>0.11221</cdr:x>
      <cdr:y>0.18217</cdr:y>
    </cdr:to>
    <cdr:sp macro="" textlink="">
      <cdr:nvSpPr>
        <cdr:cNvPr id="2" name="Rettangolo 1">
          <a:extLst xmlns:a="http://schemas.openxmlformats.org/drawingml/2006/main">
            <a:ext uri="{FF2B5EF4-FFF2-40B4-BE49-F238E27FC236}">
              <a16:creationId xmlns:a16="http://schemas.microsoft.com/office/drawing/2014/main" id="{BB3CAA78-4B32-E2D2-BADB-9B1999177D3F}"/>
            </a:ext>
          </a:extLst>
        </cdr:cNvPr>
        <cdr:cNvSpPr/>
      </cdr:nvSpPr>
      <cdr:spPr>
        <a:xfrm xmlns:a="http://schemas.openxmlformats.org/drawingml/2006/main">
          <a:off x="95252" y="336273"/>
          <a:ext cx="563217" cy="2153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0.05152</cdr:x>
      <cdr:y>0.15481</cdr:y>
    </cdr:from>
    <cdr:to>
      <cdr:x>0.20734</cdr:x>
      <cdr:y>0.45678</cdr:y>
    </cdr:to>
    <cdr:sp macro="" textlink="">
      <cdr:nvSpPr>
        <cdr:cNvPr id="3" name="CasellaDiTesto 2">
          <a:extLst xmlns:a="http://schemas.openxmlformats.org/drawingml/2006/main">
            <a:ext uri="{FF2B5EF4-FFF2-40B4-BE49-F238E27FC236}">
              <a16:creationId xmlns:a16="http://schemas.microsoft.com/office/drawing/2014/main" id="{7B896BB9-4DB3-15E0-B820-5C11AB85A85B}"/>
            </a:ext>
          </a:extLst>
        </cdr:cNvPr>
        <cdr:cNvSpPr txBox="1"/>
      </cdr:nvSpPr>
      <cdr:spPr>
        <a:xfrm xmlns:a="http://schemas.openxmlformats.org/drawingml/2006/main">
          <a:off x="302317" y="46879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/>
        </a:p>
      </cdr:txBody>
    </cdr:sp>
  </cdr:relSizeAnchor>
  <cdr:relSizeAnchor xmlns:cdr="http://schemas.openxmlformats.org/drawingml/2006/chartDrawing">
    <cdr:from>
      <cdr:x>0.00522</cdr:x>
      <cdr:y>0.11494</cdr:y>
    </cdr:from>
    <cdr:to>
      <cdr:x>0.10181</cdr:x>
      <cdr:y>0.18289</cdr:y>
    </cdr:to>
    <cdr:sp macro="" textlink="">
      <cdr:nvSpPr>
        <cdr:cNvPr id="4" name="Rettangolo 3">
          <a:extLst xmlns:a="http://schemas.openxmlformats.org/drawingml/2006/main">
            <a:ext uri="{FF2B5EF4-FFF2-40B4-BE49-F238E27FC236}">
              <a16:creationId xmlns:a16="http://schemas.microsoft.com/office/drawing/2014/main" id="{BB87B444-3AA1-6228-8CF8-CF8FE4B558FD}"/>
            </a:ext>
          </a:extLst>
        </cdr:cNvPr>
        <cdr:cNvSpPr/>
      </cdr:nvSpPr>
      <cdr:spPr>
        <a:xfrm xmlns:a="http://schemas.openxmlformats.org/drawingml/2006/main">
          <a:off x="35361" y="397268"/>
          <a:ext cx="653734" cy="23487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95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it-IT" sz="1000" dirty="0">
              <a:solidFill>
                <a:sysClr val="windowText" lastClr="000000"/>
              </a:solidFill>
            </a:rPr>
            <a:t>480.755</a:t>
          </a:r>
          <a:endParaRPr lang="it-IT" sz="1100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0.12766</cdr:x>
      <cdr:y>0.14583</cdr:y>
    </cdr:from>
    <cdr:to>
      <cdr:x>0.62766</cdr:x>
      <cdr:y>0.14583</cdr:y>
    </cdr:to>
    <cdr:cxnSp macro="">
      <cdr:nvCxnSpPr>
        <cdr:cNvPr id="6" name="Connettore diritto 5">
          <a:extLst xmlns:a="http://schemas.openxmlformats.org/drawingml/2006/main">
            <a:ext uri="{FF2B5EF4-FFF2-40B4-BE49-F238E27FC236}">
              <a16:creationId xmlns:a16="http://schemas.microsoft.com/office/drawing/2014/main" id="{63D94CFE-0530-C7CA-8413-AF51A03932BE}"/>
            </a:ext>
          </a:extLst>
        </cdr:cNvPr>
        <cdr:cNvCxnSpPr/>
      </cdr:nvCxnSpPr>
      <cdr:spPr>
        <a:xfrm xmlns:a="http://schemas.openxmlformats.org/drawingml/2006/main">
          <a:off x="864096" y="504056"/>
          <a:ext cx="3384376" cy="0"/>
        </a:xfrm>
        <a:prstGeom xmlns:a="http://schemas.openxmlformats.org/drawingml/2006/main" prst="line">
          <a:avLst/>
        </a:prstGeom>
        <a:ln xmlns:a="http://schemas.openxmlformats.org/drawingml/2006/main"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5CE44-8A7B-4F91-9FB7-C38819E79E3C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02E20-0D70-46C0-AAD8-D31559AAC1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5011D-6B23-4B7B-8432-23B49A997FDD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A1398-C7F6-49E4-97A7-E18A4B7A8B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8567C-48ED-4369-9CA2-2A02CE3688A4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902AE-DCE7-4C52-ABFA-EB86E253A82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FONDO GRIG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1" descr="FONDINO-GRIGI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rco 5"/>
          <p:cNvSpPr/>
          <p:nvPr userDrawn="1"/>
        </p:nvSpPr>
        <p:spPr bwMode="auto">
          <a:xfrm rot="16200000">
            <a:off x="8666163" y="6107113"/>
            <a:ext cx="955675" cy="1501775"/>
          </a:xfrm>
          <a:prstGeom prst="arc">
            <a:avLst>
              <a:gd name="adj1" fmla="val 16200000"/>
              <a:gd name="adj2" fmla="val 21534156"/>
            </a:avLst>
          </a:prstGeom>
          <a:noFill/>
          <a:ln w="57150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82945" tIns="41473" rIns="82945" bIns="41473"/>
          <a:lstStyle/>
          <a:p>
            <a:pPr defTabSz="407526" fontAlgn="auto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it-IT" sz="1600" dirty="0">
              <a:latin typeface="Calibri" pitchFamily="34" charset="0"/>
              <a:cs typeface="+mn-cs"/>
            </a:endParaRPr>
          </a:p>
        </p:txBody>
      </p:sp>
      <p:pic>
        <p:nvPicPr>
          <p:cNvPr id="7" name="Picture 3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13488"/>
            <a:ext cx="2503488" cy="544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" y="405546"/>
            <a:ext cx="8621279" cy="735052"/>
          </a:xfrm>
          <a:prstGeom prst="rect">
            <a:avLst/>
          </a:prstGeom>
          <a:solidFill>
            <a:schemeClr val="bg1">
              <a:alpha val="50000"/>
            </a:schemeClr>
          </a:solidFill>
          <a:ln w="9525" cap="flat">
            <a:noFill/>
            <a:round/>
            <a:headEnd/>
            <a:tailEnd/>
          </a:ln>
          <a:effectLst/>
        </p:spPr>
        <p:txBody>
          <a:bodyPr lIns="81623" tIns="68889" rIns="0" bIns="40811" anchor="t"/>
          <a:lstStyle>
            <a:lvl1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2500" b="1" kern="1200" dirty="0">
                <a:solidFill>
                  <a:srgbClr val="990000"/>
                </a:solidFill>
                <a:latin typeface="Calibri" pitchFamily="34" charset="0"/>
                <a:ea typeface="Arial Unicode MS" pitchFamily="34" charset="-128"/>
                <a:cs typeface="Arial" pitchFamily="34" charset="0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9" name="Segnaposto testo 8"/>
          <p:cNvSpPr>
            <a:spLocks noGrp="1"/>
          </p:cNvSpPr>
          <p:nvPr>
            <p:ph type="body" sz="quarter" idx="16"/>
          </p:nvPr>
        </p:nvSpPr>
        <p:spPr>
          <a:xfrm>
            <a:off x="1" y="103691"/>
            <a:ext cx="8621280" cy="293791"/>
          </a:xfrm>
          <a:prstGeom prst="rect">
            <a:avLst/>
          </a:prstGeom>
          <a:solidFill>
            <a:schemeClr val="bg1">
              <a:alpha val="50000"/>
            </a:schemeClr>
          </a:solidFill>
          <a:ln w="9525" cap="flat">
            <a:noFill/>
            <a:round/>
            <a:headEnd/>
            <a:tailEnd/>
          </a:ln>
          <a:effectLst/>
        </p:spPr>
        <p:txBody>
          <a:bodyPr lIns="81623" tIns="68889" rIns="0" bIns="40811" anchor="ctr"/>
          <a:lstStyle>
            <a:lvl1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300" b="1" kern="1200" dirty="0" smtClean="0">
                <a:solidFill>
                  <a:srgbClr val="990000"/>
                </a:solidFill>
                <a:latin typeface="Calibri" pitchFamily="34" charset="0"/>
                <a:ea typeface="Arial Unicode MS" pitchFamily="34" charset="-128"/>
                <a:cs typeface="Arial" pitchFamily="34" charset="0"/>
              </a:defRPr>
            </a:lvl1pPr>
            <a:lvl2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100" b="1" kern="1200" dirty="0" smtClean="0">
                <a:solidFill>
                  <a:srgbClr val="990000"/>
                </a:solidFill>
                <a:latin typeface="Arial-BoldMT" pitchFamily="32" charset="0"/>
                <a:ea typeface="Arial Unicode MS" pitchFamily="34" charset="-128"/>
                <a:cs typeface="Arial" pitchFamily="34" charset="0"/>
              </a:defRPr>
            </a:lvl2pPr>
            <a:lvl3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100" b="1" kern="1200" dirty="0" smtClean="0">
                <a:solidFill>
                  <a:srgbClr val="990000"/>
                </a:solidFill>
                <a:latin typeface="Arial-BoldMT" pitchFamily="32" charset="0"/>
                <a:ea typeface="Arial Unicode MS" pitchFamily="34" charset="-128"/>
                <a:cs typeface="Arial" pitchFamily="34" charset="0"/>
              </a:defRPr>
            </a:lvl3pPr>
            <a:lvl4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100" b="1" kern="1200" dirty="0" smtClean="0">
                <a:solidFill>
                  <a:srgbClr val="990000"/>
                </a:solidFill>
                <a:latin typeface="Arial-BoldMT" pitchFamily="32" charset="0"/>
                <a:ea typeface="Arial Unicode MS" pitchFamily="34" charset="-128"/>
                <a:cs typeface="Arial" pitchFamily="34" charset="0"/>
              </a:defRPr>
            </a:lvl4pPr>
            <a:lvl5pPr marL="429037" indent="0" algn="l" defTabSz="407442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90946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lang="it-IT" sz="1100" b="1" kern="1200" dirty="0" smtClean="0">
                <a:solidFill>
                  <a:srgbClr val="990000"/>
                </a:solidFill>
                <a:latin typeface="Arial-BoldMT" pitchFamily="32" charset="0"/>
                <a:ea typeface="Arial Unicode MS" pitchFamily="34" charset="-128"/>
                <a:cs typeface="Arial" pitchFamily="34" charset="0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7"/>
          </p:nvPr>
        </p:nvSpPr>
        <p:spPr>
          <a:xfrm>
            <a:off x="522720" y="1404148"/>
            <a:ext cx="8098560" cy="4376619"/>
          </a:xfrm>
          <a:prstGeom prst="rect">
            <a:avLst/>
          </a:prstGeom>
        </p:spPr>
        <p:txBody>
          <a:bodyPr/>
          <a:lstStyle>
            <a:lvl1pPr marL="241924" indent="-241924">
              <a:buFont typeface="Wingdings" pitchFamily="2" charset="2"/>
              <a:buChar char="§"/>
              <a:defRPr sz="1500" baseline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defRPr>
            </a:lvl1pPr>
            <a:lvl2pPr>
              <a:defRPr sz="1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3pPr>
            <a:lvl4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4pPr>
            <a:lvl5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Segnaposto numero diapositiva 10"/>
          <p:cNvSpPr>
            <a:spLocks noGrp="1"/>
          </p:cNvSpPr>
          <p:nvPr>
            <p:ph type="sldNum" idx="18"/>
          </p:nvPr>
        </p:nvSpPr>
        <p:spPr>
          <a:xfrm>
            <a:off x="8748713" y="6564313"/>
            <a:ext cx="292100" cy="150812"/>
          </a:xfrm>
          <a:ln cap="flat">
            <a:round/>
            <a:headEnd/>
            <a:tailEnd/>
          </a:ln>
        </p:spPr>
        <p:txBody>
          <a:bodyPr wrap="square" lIns="0" tIns="25792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 sz="800"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78A77D2D-4D8C-4A50-B394-2CF307C2C50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0" name="Segnaposto piè di pagina 11"/>
          <p:cNvSpPr>
            <a:spLocks noGrp="1"/>
          </p:cNvSpPr>
          <p:nvPr>
            <p:ph type="ftr" idx="19"/>
          </p:nvPr>
        </p:nvSpPr>
        <p:spPr>
          <a:xfrm>
            <a:off x="522288" y="5976938"/>
            <a:ext cx="7224712" cy="161925"/>
          </a:xfrm>
          <a:ln cap="flat">
            <a:round/>
            <a:headEnd/>
            <a:tailEnd/>
          </a:ln>
        </p:spPr>
        <p:txBody>
          <a:bodyPr wrap="square" lIns="0" tIns="25792" rIns="0" bIns="0" numCol="1" anchor="b" anchorCtr="0" compatLnSpc="1">
            <a:prstTxWarp prst="textNoShape">
              <a:avLst/>
            </a:prstTxWarp>
          </a:bodyPr>
          <a:lstStyle>
            <a:lvl1pPr eaLnBrk="1" hangingPunct="0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800">
                <a:solidFill>
                  <a:srgbClr val="000000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1B07-5330-4525-8BEF-799F259CF7C5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72147-FDFC-4857-9D31-87E6E768AE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D1CC2-138B-4204-90AC-33313EA6326C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85B7F-86CB-44F1-BFD3-D31A4EDE96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F06F7-6692-40FB-A4F4-F48FEA3A47A7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2D841-834C-4ABE-B4A0-C349D250FF8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F6F6B-AE75-45BE-8F70-8D41865D4BFE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2B8DA-FA15-4B55-A1C7-3C05D5F4B6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3AD06-6191-455F-9C55-0B7B3B9A891E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4AA3-6510-4805-A8E3-2566DF007EC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DFAC8-5EFA-40C3-90D4-CC3A691FC342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4864-08A5-4AF7-91C3-249400976C6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A6F9F-D3CE-4FB9-8F7D-2C2B98FAF8D1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E1994-10EA-46DD-88DE-8E13068D8F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2D336-6ED1-4BEC-91B4-CC456BB84D75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77FB8-06A0-4486-BCAD-7EC81FFA49E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C1DD99-D946-44DC-A081-5CB8464E1C71}" type="datetimeFigureOut">
              <a:rPr lang="it-IT"/>
              <a:pPr>
                <a:defRPr/>
              </a:pPr>
              <a:t>12/01/2026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C2410D-1A07-4104-BBB3-AB5CEF69308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 txBox="1">
            <a:spLocks noGrp="1"/>
          </p:cNvSpPr>
          <p:nvPr/>
        </p:nvSpPr>
        <p:spPr>
          <a:xfrm>
            <a:off x="8748713" y="6564313"/>
            <a:ext cx="292100" cy="1508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lIns="0" tIns="25792" rIns="0" bIns="0"/>
          <a:lstStyle/>
          <a:p>
            <a:pPr marL="310981" indent="-310981" algn="ctr" defTabSz="407442" fontAlgn="auto" hangingPunct="0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100000"/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/>
            </a:pPr>
            <a:fld id="{533996E6-2A08-42C8-8A1A-B2367DBADB46}" type="slidenum">
              <a:rPr lang="it-IT" sz="800">
                <a:solidFill>
                  <a:srgbClr val="000000"/>
                </a:solidFill>
                <a:latin typeface="+mj-lt"/>
                <a:cs typeface="+mn-cs"/>
              </a:rPr>
              <a:pPr marL="310981" indent="-310981" algn="ctr" defTabSz="407442" fontAlgn="auto" hangingPunct="0">
                <a:lnSpc>
                  <a:spcPct val="93000"/>
                </a:lnSpc>
                <a:spcBef>
                  <a:spcPts val="0"/>
                </a:spcBef>
                <a:spcAft>
                  <a:spcPts val="1293"/>
                </a:spcAft>
                <a:buClr>
                  <a:srgbClr val="000000"/>
                </a:buClr>
                <a:buSzPct val="100000"/>
                <a:tabLst>
                  <a:tab pos="0" algn="l"/>
                  <a:tab pos="406002" algn="l"/>
                  <a:tab pos="813444" algn="l"/>
                  <a:tab pos="1220884" algn="l"/>
                  <a:tab pos="1628326" algn="l"/>
                  <a:tab pos="2035768" algn="l"/>
                  <a:tab pos="2443209" algn="l"/>
                  <a:tab pos="2850651" algn="l"/>
                  <a:tab pos="3258093" algn="l"/>
                  <a:tab pos="3665534" algn="l"/>
                  <a:tab pos="4072977" algn="l"/>
                  <a:tab pos="4480417" algn="l"/>
                  <a:tab pos="4887859" algn="l"/>
                  <a:tab pos="5295300" algn="l"/>
                  <a:tab pos="5702743" algn="l"/>
                  <a:tab pos="6110182" algn="l"/>
                  <a:tab pos="6517625" algn="l"/>
                  <a:tab pos="6925066" algn="l"/>
                  <a:tab pos="7332508" algn="l"/>
                  <a:tab pos="7739949" algn="l"/>
                  <a:tab pos="8147392" algn="l"/>
                </a:tabLst>
                <a:defRPr/>
              </a:pPr>
              <a:t>1</a:t>
            </a:fld>
            <a:endParaRPr lang="it-IT" sz="8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339" name="Segnaposto piè di pagina 3"/>
          <p:cNvSpPr txBox="1">
            <a:spLocks noGrp="1"/>
          </p:cNvSpPr>
          <p:nvPr/>
        </p:nvSpPr>
        <p:spPr bwMode="auto">
          <a:xfrm>
            <a:off x="522288" y="6564313"/>
            <a:ext cx="7224712" cy="16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792" rIns="0" bIns="0" anchor="b"/>
          <a:lstStyle/>
          <a:p>
            <a:pPr marL="309563" indent="-309563" defTabSz="40640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</a:pPr>
            <a:endParaRPr lang="it-IT" sz="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CustomShape 2"/>
          <p:cNvSpPr/>
          <p:nvPr/>
        </p:nvSpPr>
        <p:spPr bwMode="auto">
          <a:xfrm>
            <a:off x="0" y="260350"/>
            <a:ext cx="8676455" cy="576362"/>
          </a:xfrm>
          <a:prstGeom prst="rect">
            <a:avLst/>
          </a:prstGeom>
          <a:solidFill>
            <a:srgbClr val="C61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51520" y="332656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Ricavi - Bilancio di previsione 2026</a:t>
            </a:r>
          </a:p>
          <a:p>
            <a:endParaRPr lang="it-IT" dirty="0"/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3F803972-A8D8-B87A-798A-D204B351C77C}"/>
              </a:ext>
            </a:extLst>
          </p:cNvPr>
          <p:cNvGraphicFramePr>
            <a:graphicFrameLocks/>
          </p:cNvGraphicFramePr>
          <p:nvPr/>
        </p:nvGraphicFramePr>
        <p:xfrm>
          <a:off x="817360" y="1130073"/>
          <a:ext cx="7509280" cy="4597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 txBox="1">
            <a:spLocks noGrp="1"/>
          </p:cNvSpPr>
          <p:nvPr/>
        </p:nvSpPr>
        <p:spPr>
          <a:xfrm>
            <a:off x="8748713" y="6564313"/>
            <a:ext cx="292100" cy="1508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lIns="0" tIns="25792" rIns="0" bIns="0"/>
          <a:lstStyle/>
          <a:p>
            <a:pPr marL="310981" indent="-310981" algn="ctr" defTabSz="407442" fontAlgn="auto" hangingPunct="0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100000"/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/>
            </a:pPr>
            <a:fld id="{533996E6-2A08-42C8-8A1A-B2367DBADB46}" type="slidenum">
              <a:rPr lang="it-IT" sz="800">
                <a:solidFill>
                  <a:srgbClr val="000000"/>
                </a:solidFill>
                <a:latin typeface="+mj-lt"/>
                <a:cs typeface="+mn-cs"/>
              </a:rPr>
              <a:pPr marL="310981" indent="-310981" algn="ctr" defTabSz="407442" fontAlgn="auto" hangingPunct="0">
                <a:lnSpc>
                  <a:spcPct val="93000"/>
                </a:lnSpc>
                <a:spcBef>
                  <a:spcPts val="0"/>
                </a:spcBef>
                <a:spcAft>
                  <a:spcPts val="1293"/>
                </a:spcAft>
                <a:buClr>
                  <a:srgbClr val="000000"/>
                </a:buClr>
                <a:buSzPct val="100000"/>
                <a:tabLst>
                  <a:tab pos="0" algn="l"/>
                  <a:tab pos="406002" algn="l"/>
                  <a:tab pos="813444" algn="l"/>
                  <a:tab pos="1220884" algn="l"/>
                  <a:tab pos="1628326" algn="l"/>
                  <a:tab pos="2035768" algn="l"/>
                  <a:tab pos="2443209" algn="l"/>
                  <a:tab pos="2850651" algn="l"/>
                  <a:tab pos="3258093" algn="l"/>
                  <a:tab pos="3665534" algn="l"/>
                  <a:tab pos="4072977" algn="l"/>
                  <a:tab pos="4480417" algn="l"/>
                  <a:tab pos="4887859" algn="l"/>
                  <a:tab pos="5295300" algn="l"/>
                  <a:tab pos="5702743" algn="l"/>
                  <a:tab pos="6110182" algn="l"/>
                  <a:tab pos="6517625" algn="l"/>
                  <a:tab pos="6925066" algn="l"/>
                  <a:tab pos="7332508" algn="l"/>
                  <a:tab pos="7739949" algn="l"/>
                  <a:tab pos="8147392" algn="l"/>
                </a:tabLst>
                <a:defRPr/>
              </a:pPr>
              <a:t>2</a:t>
            </a:fld>
            <a:endParaRPr lang="it-IT" sz="8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339" name="Segnaposto piè di pagina 3"/>
          <p:cNvSpPr txBox="1">
            <a:spLocks noGrp="1"/>
          </p:cNvSpPr>
          <p:nvPr/>
        </p:nvSpPr>
        <p:spPr bwMode="auto">
          <a:xfrm>
            <a:off x="522288" y="6564313"/>
            <a:ext cx="7224712" cy="16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792" rIns="0" bIns="0" anchor="b"/>
          <a:lstStyle/>
          <a:p>
            <a:pPr marL="309563" indent="-309563" defTabSz="40640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</a:pPr>
            <a:endParaRPr lang="it-IT" sz="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CustomShape 2"/>
          <p:cNvSpPr/>
          <p:nvPr/>
        </p:nvSpPr>
        <p:spPr bwMode="auto">
          <a:xfrm>
            <a:off x="0" y="260350"/>
            <a:ext cx="8676456" cy="576362"/>
          </a:xfrm>
          <a:prstGeom prst="rect">
            <a:avLst/>
          </a:prstGeom>
          <a:solidFill>
            <a:srgbClr val="C61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251520" y="332656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Costi - Bilancio di previsione 2026</a:t>
            </a:r>
          </a:p>
          <a:p>
            <a:endParaRPr lang="it-IT" dirty="0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9C7D384-AE90-83F4-FED2-258A8EC6CD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2376658"/>
              </p:ext>
            </p:extLst>
          </p:nvPr>
        </p:nvGraphicFramePr>
        <p:xfrm>
          <a:off x="971600" y="1484784"/>
          <a:ext cx="7344815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 txBox="1">
            <a:spLocks noGrp="1"/>
          </p:cNvSpPr>
          <p:nvPr/>
        </p:nvSpPr>
        <p:spPr>
          <a:xfrm>
            <a:off x="8748713" y="6564313"/>
            <a:ext cx="292100" cy="1508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lIns="0" tIns="25792" rIns="0" bIns="0"/>
          <a:lstStyle/>
          <a:p>
            <a:pPr marL="310981" indent="-310981" algn="ctr" defTabSz="407442" fontAlgn="auto" hangingPunct="0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100000"/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/>
            </a:pPr>
            <a:fld id="{533996E6-2A08-42C8-8A1A-B2367DBADB46}" type="slidenum">
              <a:rPr lang="it-IT" sz="800">
                <a:solidFill>
                  <a:srgbClr val="000000"/>
                </a:solidFill>
                <a:latin typeface="+mj-lt"/>
                <a:cs typeface="+mn-cs"/>
              </a:rPr>
              <a:pPr marL="310981" indent="-310981" algn="ctr" defTabSz="407442" fontAlgn="auto" hangingPunct="0">
                <a:lnSpc>
                  <a:spcPct val="93000"/>
                </a:lnSpc>
                <a:spcBef>
                  <a:spcPts val="0"/>
                </a:spcBef>
                <a:spcAft>
                  <a:spcPts val="1293"/>
                </a:spcAft>
                <a:buClr>
                  <a:srgbClr val="000000"/>
                </a:buClr>
                <a:buSzPct val="100000"/>
                <a:tabLst>
                  <a:tab pos="0" algn="l"/>
                  <a:tab pos="406002" algn="l"/>
                  <a:tab pos="813444" algn="l"/>
                  <a:tab pos="1220884" algn="l"/>
                  <a:tab pos="1628326" algn="l"/>
                  <a:tab pos="2035768" algn="l"/>
                  <a:tab pos="2443209" algn="l"/>
                  <a:tab pos="2850651" algn="l"/>
                  <a:tab pos="3258093" algn="l"/>
                  <a:tab pos="3665534" algn="l"/>
                  <a:tab pos="4072977" algn="l"/>
                  <a:tab pos="4480417" algn="l"/>
                  <a:tab pos="4887859" algn="l"/>
                  <a:tab pos="5295300" algn="l"/>
                  <a:tab pos="5702743" algn="l"/>
                  <a:tab pos="6110182" algn="l"/>
                  <a:tab pos="6517625" algn="l"/>
                  <a:tab pos="6925066" algn="l"/>
                  <a:tab pos="7332508" algn="l"/>
                  <a:tab pos="7739949" algn="l"/>
                  <a:tab pos="8147392" algn="l"/>
                </a:tabLst>
                <a:defRPr/>
              </a:pPr>
              <a:t>3</a:t>
            </a:fld>
            <a:endParaRPr lang="it-IT" sz="8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339" name="Segnaposto piè di pagina 3"/>
          <p:cNvSpPr txBox="1">
            <a:spLocks noGrp="1"/>
          </p:cNvSpPr>
          <p:nvPr/>
        </p:nvSpPr>
        <p:spPr bwMode="auto">
          <a:xfrm>
            <a:off x="522288" y="6564313"/>
            <a:ext cx="7224712" cy="16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792" rIns="0" bIns="0" anchor="b"/>
          <a:lstStyle/>
          <a:p>
            <a:pPr marL="309563" indent="-309563" defTabSz="40640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</a:pPr>
            <a:endParaRPr lang="it-IT" sz="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CustomShape 2"/>
          <p:cNvSpPr/>
          <p:nvPr/>
        </p:nvSpPr>
        <p:spPr bwMode="auto">
          <a:xfrm>
            <a:off x="0" y="260350"/>
            <a:ext cx="8676455" cy="576362"/>
          </a:xfrm>
          <a:prstGeom prst="rect">
            <a:avLst/>
          </a:prstGeom>
          <a:solidFill>
            <a:srgbClr val="C61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07504" y="332656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Conto economico previsionale 2026 - Ricavi</a:t>
            </a:r>
          </a:p>
          <a:p>
            <a:endParaRPr lang="it-IT" dirty="0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2774A9E7-7110-EF50-E82D-14C5FEF569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3478243"/>
              </p:ext>
            </p:extLst>
          </p:nvPr>
        </p:nvGraphicFramePr>
        <p:xfrm>
          <a:off x="1331640" y="1844824"/>
          <a:ext cx="6768752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 txBox="1">
            <a:spLocks noGrp="1"/>
          </p:cNvSpPr>
          <p:nvPr/>
        </p:nvSpPr>
        <p:spPr>
          <a:xfrm>
            <a:off x="8748713" y="6564313"/>
            <a:ext cx="292100" cy="1508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lIns="0" tIns="25792" rIns="0" bIns="0"/>
          <a:lstStyle/>
          <a:p>
            <a:pPr marL="310981" indent="-310981" algn="ctr" defTabSz="407442" fontAlgn="auto" hangingPunct="0">
              <a:lnSpc>
                <a:spcPct val="93000"/>
              </a:lnSpc>
              <a:spcBef>
                <a:spcPts val="0"/>
              </a:spcBef>
              <a:spcAft>
                <a:spcPts val="1293"/>
              </a:spcAft>
              <a:buClr>
                <a:srgbClr val="000000"/>
              </a:buClr>
              <a:buSzPct val="100000"/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/>
            </a:pPr>
            <a:fld id="{533996E6-2A08-42C8-8A1A-B2367DBADB46}" type="slidenum">
              <a:rPr lang="it-IT" sz="800">
                <a:solidFill>
                  <a:srgbClr val="000000"/>
                </a:solidFill>
                <a:latin typeface="+mj-lt"/>
                <a:cs typeface="+mn-cs"/>
              </a:rPr>
              <a:pPr marL="310981" indent="-310981" algn="ctr" defTabSz="407442" fontAlgn="auto" hangingPunct="0">
                <a:lnSpc>
                  <a:spcPct val="93000"/>
                </a:lnSpc>
                <a:spcBef>
                  <a:spcPts val="0"/>
                </a:spcBef>
                <a:spcAft>
                  <a:spcPts val="1293"/>
                </a:spcAft>
                <a:buClr>
                  <a:srgbClr val="000000"/>
                </a:buClr>
                <a:buSzPct val="100000"/>
                <a:tabLst>
                  <a:tab pos="0" algn="l"/>
                  <a:tab pos="406002" algn="l"/>
                  <a:tab pos="813444" algn="l"/>
                  <a:tab pos="1220884" algn="l"/>
                  <a:tab pos="1628326" algn="l"/>
                  <a:tab pos="2035768" algn="l"/>
                  <a:tab pos="2443209" algn="l"/>
                  <a:tab pos="2850651" algn="l"/>
                  <a:tab pos="3258093" algn="l"/>
                  <a:tab pos="3665534" algn="l"/>
                  <a:tab pos="4072977" algn="l"/>
                  <a:tab pos="4480417" algn="l"/>
                  <a:tab pos="4887859" algn="l"/>
                  <a:tab pos="5295300" algn="l"/>
                  <a:tab pos="5702743" algn="l"/>
                  <a:tab pos="6110182" algn="l"/>
                  <a:tab pos="6517625" algn="l"/>
                  <a:tab pos="6925066" algn="l"/>
                  <a:tab pos="7332508" algn="l"/>
                  <a:tab pos="7739949" algn="l"/>
                  <a:tab pos="8147392" algn="l"/>
                </a:tabLst>
                <a:defRPr/>
              </a:pPr>
              <a:t>4</a:t>
            </a:fld>
            <a:endParaRPr lang="it-IT" sz="8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339" name="Segnaposto piè di pagina 3"/>
          <p:cNvSpPr txBox="1">
            <a:spLocks noGrp="1"/>
          </p:cNvSpPr>
          <p:nvPr/>
        </p:nvSpPr>
        <p:spPr bwMode="auto">
          <a:xfrm>
            <a:off x="522288" y="6564313"/>
            <a:ext cx="7224712" cy="16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792" rIns="0" bIns="0" anchor="b"/>
          <a:lstStyle/>
          <a:p>
            <a:pPr marL="309563" indent="-309563" defTabSz="406400" hangingPunct="0">
              <a:lnSpc>
                <a:spcPct val="93000"/>
              </a:lnSpc>
              <a:spcAft>
                <a:spcPts val="1288"/>
              </a:spcAft>
              <a:buClr>
                <a:srgbClr val="000000"/>
              </a:buClr>
              <a:buSzPct val="100000"/>
            </a:pPr>
            <a:endParaRPr lang="it-IT" sz="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CustomShape 2"/>
          <p:cNvSpPr/>
          <p:nvPr/>
        </p:nvSpPr>
        <p:spPr bwMode="auto">
          <a:xfrm>
            <a:off x="0" y="260350"/>
            <a:ext cx="8676455" cy="576362"/>
          </a:xfrm>
          <a:prstGeom prst="rect">
            <a:avLst/>
          </a:prstGeom>
          <a:solidFill>
            <a:srgbClr val="C613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07504" y="332656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Conto economico previsionale 2026 - Costi</a:t>
            </a:r>
          </a:p>
          <a:p>
            <a:endParaRPr lang="it-IT" dirty="0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7BAB08F3-5C6B-20D4-416B-FC59514CF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4306185"/>
              </p:ext>
            </p:extLst>
          </p:nvPr>
        </p:nvGraphicFramePr>
        <p:xfrm>
          <a:off x="827584" y="1556792"/>
          <a:ext cx="74168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47</Words>
  <Application>Microsoft Office PowerPoint</Application>
  <PresentationFormat>Presentazione su schermo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Arial</vt:lpstr>
      <vt:lpstr>Arial-BoldMT</vt:lpstr>
      <vt:lpstr>Calibri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carolina_palandi</dc:creator>
  <cp:lastModifiedBy>Erika Fenini</cp:lastModifiedBy>
  <cp:revision>34</cp:revision>
  <dcterms:created xsi:type="dcterms:W3CDTF">2018-06-26T13:58:34Z</dcterms:created>
  <dcterms:modified xsi:type="dcterms:W3CDTF">2026-01-12T12:25:38Z</dcterms:modified>
</cp:coreProperties>
</file>