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60"/>
  </p:normalViewPr>
  <p:slideViewPr>
    <p:cSldViewPr>
      <p:cViewPr varScale="1">
        <p:scale>
          <a:sx n="98" d="100"/>
          <a:sy n="98" d="100"/>
        </p:scale>
        <p:origin x="5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cumentale\ragioneria\Erika\2025\GRAFICI%20BES%2024%20V2%20PER%20AMMINISTRAZIONE%20TRASPARENTE\GRAFICI%20BES24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cumentale\ragioneria\Erika\2025\GRAFICI%20BES%2024%20V2%20PER%20AMMINISTRAZIONE%20TRASPARENTE\GRAFICI%20BES24V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cumentale\ragioneria\Erika\2025\GRAFICI%20BES%2024%20V2%20PER%20AMMINISTRAZIONE%20TRASPARENTE\GRAFICI%20BES24V2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cumentale\ragioneria\Erika\2025\GRAFICI%20BES%2024%20V2%20PER%20AMMINISTRAZIONE%20TRASPARENTE\GRAFICI%20BES24V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cumentale\ragioneria\Erika\2025\GRAFICI%20BES%2024%20V2%20PER%20AMMINISTRAZIONE%20TRASPARENTE\GRAFICI%20BES24V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documentale\ragioneria\Erika\2025\GRAFICI%20BES%2024%20V2%20PER%20AMMINISTRAZIONE%20TRASPARENTE\GRAFICI%20BES24V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Ricavi BES 2024 V2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887667333233199E-2"/>
          <c:y val="8.072372999304106E-2"/>
          <c:w val="0.59189984569236676"/>
          <c:h val="0.849686847599164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3399F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28A-4F40-90E9-E8C2EEE5C812}"/>
              </c:ext>
            </c:extLst>
          </c:dPt>
          <c:dPt>
            <c:idx val="1"/>
            <c:bubble3D val="0"/>
            <c:spPr>
              <a:solidFill>
                <a:srgbClr val="FF993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F28A-4F40-90E9-E8C2EEE5C81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F28A-4F40-90E9-E8C2EEE5C812}"/>
              </c:ext>
            </c:extLst>
          </c:dPt>
          <c:dPt>
            <c:idx val="3"/>
            <c:bubble3D val="0"/>
            <c:spPr>
              <a:solidFill>
                <a:srgbClr val="FF00F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F28A-4F40-90E9-E8C2EEE5C812}"/>
              </c:ext>
            </c:extLst>
          </c:dPt>
          <c:dPt>
            <c:idx val="4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F28A-4F40-90E9-E8C2EEE5C812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F28A-4F40-90E9-E8C2EEE5C812}"/>
              </c:ext>
            </c:extLst>
          </c:dPt>
          <c:dPt>
            <c:idx val="6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F28A-4F40-90E9-E8C2EEE5C812}"/>
              </c:ext>
            </c:extLst>
          </c:dPt>
          <c:dPt>
            <c:idx val="7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F28A-4F40-90E9-E8C2EEE5C812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F28A-4F40-90E9-E8C2EEE5C812}"/>
              </c:ext>
            </c:extLst>
          </c:dPt>
          <c:dPt>
            <c:idx val="9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F28A-4F40-90E9-E8C2EEE5C812}"/>
              </c:ext>
            </c:extLst>
          </c:dPt>
          <c:dPt>
            <c:idx val="10"/>
            <c:bubble3D val="0"/>
            <c:spPr>
              <a:solidFill>
                <a:srgbClr val="CC33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F28A-4F40-90E9-E8C2EEE5C812}"/>
              </c:ext>
            </c:extLst>
          </c:dPt>
          <c:dPt>
            <c:idx val="11"/>
            <c:bubble3D val="0"/>
            <c:spPr>
              <a:solidFill>
                <a:srgbClr val="FF99F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7-F28A-4F40-90E9-E8C2EEE5C812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9-F28A-4F40-90E9-E8C2EEE5C812}"/>
              </c:ext>
            </c:extLst>
          </c:dPt>
          <c:dPt>
            <c:idx val="13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B-F28A-4F40-90E9-E8C2EEE5C812}"/>
              </c:ext>
            </c:extLst>
          </c:dPt>
          <c:dPt>
            <c:idx val="14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D-F28A-4F40-90E9-E8C2EEE5C812}"/>
              </c:ext>
            </c:extLst>
          </c:dPt>
          <c:dPt>
            <c:idx val="15"/>
            <c:bubble3D val="0"/>
            <c:spPr>
              <a:gradFill rotWithShape="1">
                <a:gsLst>
                  <a:gs pos="0">
                    <a:schemeClr val="accent6">
                      <a:lumMod val="5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5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5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F-F28A-4F40-90E9-E8C2EEE5C812}"/>
              </c:ext>
            </c:extLst>
          </c:dPt>
          <c:cat>
            <c:strRef>
              <c:f>RICAVI!$A$1:$A$16</c:f>
              <c:strCache>
                <c:ptCount val="16"/>
                <c:pt idx="0">
                  <c:v>DRG</c:v>
                </c:pt>
                <c:pt idx="1">
                  <c:v>Funzioni non tariffate</c:v>
                </c:pt>
                <c:pt idx="2">
                  <c:v>Ambulatoriale</c:v>
                </c:pt>
                <c:pt idx="3">
                  <c:v>Neuropsichiatria</c:v>
                </c:pt>
                <c:pt idx="4">
                  <c:v>Screening</c:v>
                </c:pt>
                <c:pt idx="5">
                  <c:v>Entrate proprie</c:v>
                </c:pt>
                <c:pt idx="6">
                  <c:v>Libera professione (art. 55 CCNL)</c:v>
                </c:pt>
                <c:pt idx="7">
                  <c:v>Psichiatria</c:v>
                </c:pt>
                <c:pt idx="8">
                  <c:v>File F</c:v>
                </c:pt>
                <c:pt idx="9">
                  <c:v>Utilizzi contributi esercizi precedenti</c:v>
                </c:pt>
                <c:pt idx="10">
                  <c:v>Altri contributi da Regione (al lordo rettifiche)</c:v>
                </c:pt>
                <c:pt idx="11">
                  <c:v>Altri contributi (al lordo rettifiche)</c:v>
                </c:pt>
                <c:pt idx="12">
                  <c:v>Proventi finanziari e straordinari</c:v>
                </c:pt>
                <c:pt idx="13">
                  <c:v>Prestazioni sanitarie</c:v>
                </c:pt>
                <c:pt idx="14">
                  <c:v>Rettifiche altri contributi da Regione</c:v>
                </c:pt>
                <c:pt idx="15">
                  <c:v>Rettifiche altri contributi</c:v>
                </c:pt>
              </c:strCache>
            </c:strRef>
          </c:cat>
          <c:val>
            <c:numRef>
              <c:f>RICAVI!$B$1:$B$16</c:f>
              <c:numCache>
                <c:formatCode>_(* #,##0_);_(* \(#,##0\);_(* "-"_);_(@_)</c:formatCode>
                <c:ptCount val="16"/>
                <c:pt idx="0">
                  <c:v>178108813</c:v>
                </c:pt>
                <c:pt idx="1">
                  <c:v>30017678</c:v>
                </c:pt>
                <c:pt idx="2">
                  <c:v>67876533</c:v>
                </c:pt>
                <c:pt idx="3">
                  <c:v>2308610</c:v>
                </c:pt>
                <c:pt idx="4">
                  <c:v>730343</c:v>
                </c:pt>
                <c:pt idx="5">
                  <c:v>26349967</c:v>
                </c:pt>
                <c:pt idx="6">
                  <c:v>31526949</c:v>
                </c:pt>
                <c:pt idx="7">
                  <c:v>2560139</c:v>
                </c:pt>
                <c:pt idx="8">
                  <c:v>146536895</c:v>
                </c:pt>
                <c:pt idx="9">
                  <c:v>4236515</c:v>
                </c:pt>
                <c:pt idx="10">
                  <c:v>43686819</c:v>
                </c:pt>
                <c:pt idx="11">
                  <c:v>9251452</c:v>
                </c:pt>
                <c:pt idx="12">
                  <c:v>5755195</c:v>
                </c:pt>
                <c:pt idx="13">
                  <c:v>33921350</c:v>
                </c:pt>
                <c:pt idx="14" formatCode="#,##0">
                  <c:v>85050</c:v>
                </c:pt>
                <c:pt idx="15" formatCode="#,##0">
                  <c:v>465830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F28A-4F40-90E9-E8C2EEE5C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43398216012773"/>
          <c:y val="0.14613537608425251"/>
          <c:w val="0.29808596829522938"/>
          <c:h val="0.652564577423419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it-IT" sz="1600" b="1" i="0" u="none" strike="noStrike" kern="1200" spc="0" baseline="0" dirty="0">
                <a:solidFill>
                  <a:srgbClr val="1F497D"/>
                </a:solidFill>
                <a:latin typeface="+mn-lt"/>
                <a:ea typeface="+mn-ea"/>
                <a:cs typeface="+mn-cs"/>
              </a:defRPr>
            </a:pPr>
            <a:r>
              <a:rPr lang="it-IT" sz="1600" b="1" i="0" u="none" strike="noStrike" kern="1200" baseline="0" dirty="0">
                <a:solidFill>
                  <a:srgbClr val="1F497D"/>
                </a:solidFill>
                <a:latin typeface="+mn-lt"/>
                <a:ea typeface="+mn-ea"/>
                <a:cs typeface="+mn-cs"/>
              </a:rPr>
              <a:t>Costi - BES 2024 V2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600" b="1" i="0" u="none" strike="noStrike" kern="1200" spc="0" baseline="0" dirty="0">
              <a:solidFill>
                <a:srgbClr val="1F497D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049646033664099E-2"/>
          <c:y val="0.14375730598426567"/>
          <c:w val="0.55626600090093259"/>
          <c:h val="0.740726986796457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F86-41FF-8D74-DD435F54BFF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F86-41FF-8D74-DD435F54BFF9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F86-41FF-8D74-DD435F54BFF9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F86-41FF-8D74-DD435F54BFF9}"/>
              </c:ext>
            </c:extLst>
          </c:dPt>
          <c:dPt>
            <c:idx val="4"/>
            <c:bubble3D val="0"/>
            <c:spPr>
              <a:solidFill>
                <a:srgbClr val="FF00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F86-41FF-8D74-DD435F54BFF9}"/>
              </c:ext>
            </c:extLst>
          </c:dPt>
          <c:dPt>
            <c:idx val="5"/>
            <c:bubble3D val="0"/>
            <c:spPr>
              <a:solidFill>
                <a:srgbClr val="00206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F86-41FF-8D74-DD435F54BFF9}"/>
              </c:ext>
            </c:extLst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F86-41FF-8D74-DD435F54BFF9}"/>
              </c:ext>
            </c:extLst>
          </c:dPt>
          <c:dPt>
            <c:idx val="7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9F86-41FF-8D74-DD435F54BFF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9F86-41FF-8D74-DD435F54BFF9}"/>
              </c:ext>
            </c:extLst>
          </c:dPt>
          <c:cat>
            <c:strRef>
              <c:f>COSTI!$A$2:$A$10</c:f>
              <c:strCache>
                <c:ptCount val="9"/>
                <c:pt idx="0">
                  <c:v>Personale</c:v>
                </c:pt>
                <c:pt idx="1">
                  <c:v>IRAP personale dipendente</c:v>
                </c:pt>
                <c:pt idx="2">
                  <c:v>Libera professione (art. 55 CCNL) + IRAP</c:v>
                </c:pt>
                <c:pt idx="3">
                  <c:v>Beni e Servizi (netti)</c:v>
                </c:pt>
                <c:pt idx="4">
                  <c:v>Ammortamenti (al netto dei capitalizzati)</c:v>
                </c:pt>
                <c:pt idx="5">
                  <c:v>Altri costi</c:v>
                </c:pt>
                <c:pt idx="6">
                  <c:v>Accantonamenti dell'esercizio</c:v>
                </c:pt>
                <c:pt idx="7">
                  <c:v>Oneri finanziari e straordinari</c:v>
                </c:pt>
                <c:pt idx="8">
                  <c:v>Integrativa e protesica</c:v>
                </c:pt>
              </c:strCache>
            </c:strRef>
          </c:cat>
          <c:val>
            <c:numRef>
              <c:f>COSTI!$B$2:$B$10</c:f>
              <c:numCache>
                <c:formatCode>_(* #,##0_);_(* \(#,##0\);_(* "-"_);_(@_)</c:formatCode>
                <c:ptCount val="9"/>
                <c:pt idx="0">
                  <c:v>211783063</c:v>
                </c:pt>
                <c:pt idx="1">
                  <c:v>15133435</c:v>
                </c:pt>
                <c:pt idx="2">
                  <c:v>25179767</c:v>
                </c:pt>
                <c:pt idx="3">
                  <c:v>347681880</c:v>
                </c:pt>
                <c:pt idx="4">
                  <c:v>2615710</c:v>
                </c:pt>
                <c:pt idx="5">
                  <c:v>12942995</c:v>
                </c:pt>
                <c:pt idx="6">
                  <c:v>19930238</c:v>
                </c:pt>
                <c:pt idx="7">
                  <c:v>5951886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F86-41FF-8D74-DD435F54BF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layout>
        <c:manualLayout>
          <c:xMode val="edge"/>
          <c:yMode val="edge"/>
          <c:x val="0.6023652929682608"/>
          <c:y val="0.14914762079358004"/>
          <c:w val="0.35384037956777742"/>
          <c:h val="0.741896257924650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it-IT" sz="1600" b="1" i="0" u="none" strike="noStrike" kern="1200" spc="0" baseline="0" dirty="0">
                <a:solidFill>
                  <a:srgbClr val="1F497D"/>
                </a:solidFill>
                <a:latin typeface="+mn-lt"/>
                <a:ea typeface="+mn-ea"/>
                <a:cs typeface="+mn-cs"/>
              </a:defRPr>
            </a:pPr>
            <a:r>
              <a:rPr lang="it-IT" sz="1600" b="1" i="0" u="none" strike="noStrike" kern="1200" baseline="0" dirty="0">
                <a:solidFill>
                  <a:srgbClr val="1F497D"/>
                </a:solidFill>
                <a:latin typeface="+mn-lt"/>
                <a:ea typeface="+mn-ea"/>
                <a:cs typeface="+mn-cs"/>
              </a:rPr>
              <a:t>RICAVI – BES 2024 V2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600" b="1" i="0" u="none" strike="noStrike" kern="1200" spc="0" baseline="0" dirty="0">
              <a:solidFill>
                <a:srgbClr val="1F497D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RIC!$A$2</c:f>
              <c:strCache>
                <c:ptCount val="1"/>
                <c:pt idx="0">
                  <c:v>Contributi in c/esercizio al netto delle rettifiche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3175"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0-4F8F-A74B-3CFC08473728}"/>
              </c:ext>
            </c:extLst>
          </c:dPt>
          <c:val>
            <c:numRef>
              <c:f>RIC!$C$2</c:f>
              <c:numCache>
                <c:formatCode>_(* #,##0.00_);_(* \(#,##0.00\);_(* "-"??_);_(@_)</c:formatCode>
                <c:ptCount val="1"/>
                <c:pt idx="0">
                  <c:v>141307.66500000001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40-4F8F-A74B-3CFC08473728}"/>
            </c:ext>
          </c:extLst>
        </c:ser>
        <c:ser>
          <c:idx val="1"/>
          <c:order val="1"/>
          <c:tx>
            <c:strRef>
              <c:f>RIC!$A$3</c:f>
              <c:strCache>
                <c:ptCount val="1"/>
                <c:pt idx="0">
                  <c:v>Utilizzo fondi per quote inutilizzate contributi finalizzati e vincolati di esercizi precedenti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RIC!$C$3</c:f>
              <c:numCache>
                <c:formatCode>_(* #,##0.00_);_(* \(#,##0.00\);_(* "-"??_);_(@_)</c:formatCode>
                <c:ptCount val="1"/>
                <c:pt idx="0">
                  <c:v>4236.5150000000003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40-4F8F-A74B-3CFC08473728}"/>
            </c:ext>
          </c:extLst>
        </c:ser>
        <c:ser>
          <c:idx val="2"/>
          <c:order val="2"/>
          <c:tx>
            <c:strRef>
              <c:f>RIC!$A$4</c:f>
              <c:strCache>
                <c:ptCount val="1"/>
                <c:pt idx="0">
                  <c:v>Ricavi per prestazioni sanitarie e sociosanitarie a rilevanza sanitaria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RIC!$C$4</c:f>
              <c:numCache>
                <c:formatCode>_(* #,##0.00_);_(* \(#,##0.00\);_(* "-"??_);_(@_)</c:formatCode>
                <c:ptCount val="1"/>
                <c:pt idx="0">
                  <c:v>475469.94400000002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40-4F8F-A74B-3CFC08473728}"/>
            </c:ext>
          </c:extLst>
        </c:ser>
        <c:ser>
          <c:idx val="3"/>
          <c:order val="3"/>
          <c:tx>
            <c:strRef>
              <c:f>RIC!$A$5</c:f>
              <c:strCache>
                <c:ptCount val="1"/>
                <c:pt idx="0">
                  <c:v>Concorsi, recuperi e rimborsi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RIC!$C$5</c:f>
              <c:numCache>
                <c:formatCode>_(* #,##0.00_);_(* \(#,##0.00\);_(* "-"??_);_(@_)</c:formatCode>
                <c:ptCount val="1"/>
                <c:pt idx="0">
                  <c:v>2450.5889999999999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40-4F8F-A74B-3CFC08473728}"/>
            </c:ext>
          </c:extLst>
        </c:ser>
        <c:ser>
          <c:idx val="4"/>
          <c:order val="4"/>
          <c:tx>
            <c:strRef>
              <c:f>RIC!$A$6</c:f>
              <c:strCache>
                <c:ptCount val="1"/>
                <c:pt idx="0">
                  <c:v>Compartecipazione alla spesa per prestazioni sanitarie (Ticket)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RIC!$C$6</c:f>
              <c:numCache>
                <c:formatCode>_(* #,##0.00_);_(* \(#,##0.00\);_(* "-"??_);_(@_)</c:formatCode>
                <c:ptCount val="1"/>
                <c:pt idx="0">
                  <c:v>7397.8140000000003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0-4F8F-A74B-3CFC08473728}"/>
            </c:ext>
          </c:extLst>
        </c:ser>
        <c:ser>
          <c:idx val="5"/>
          <c:order val="5"/>
          <c:tx>
            <c:strRef>
              <c:f>RIC!$A$7</c:f>
              <c:strCache>
                <c:ptCount val="1"/>
                <c:pt idx="0">
                  <c:v>Quota contributi c/capitale imputata all'esercizio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RIC!$C$7</c:f>
              <c:numCache>
                <c:formatCode>_(* #,##0.00_);_(* \(#,##0.00\);_(* "-"??_);_(@_)</c:formatCode>
                <c:ptCount val="1"/>
                <c:pt idx="0">
                  <c:v>20633.009999999998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740-4F8F-A74B-3CFC08473728}"/>
            </c:ext>
          </c:extLst>
        </c:ser>
        <c:ser>
          <c:idx val="6"/>
          <c:order val="6"/>
          <c:tx>
            <c:strRef>
              <c:f>RIC!$A$8</c:f>
              <c:strCache>
                <c:ptCount val="1"/>
                <c:pt idx="0">
                  <c:v>Altri ricavi e proventi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RIC!$C$8</c:f>
              <c:numCache>
                <c:formatCode>_(* #,##0.00_);_(* \(#,##0.00\);_(* "-"??_);_(@_)</c:formatCode>
                <c:ptCount val="1"/>
                <c:pt idx="0">
                  <c:v>4601.2520000000004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40-4F8F-A74B-3CFC08473728}"/>
            </c:ext>
          </c:extLst>
        </c:ser>
        <c:ser>
          <c:idx val="7"/>
          <c:order val="7"/>
          <c:tx>
            <c:strRef>
              <c:f>RIC!$A$9</c:f>
              <c:strCache>
                <c:ptCount val="1"/>
                <c:pt idx="0">
                  <c:v>Proventi finanziari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RIC!$C$9</c:f>
              <c:numCache>
                <c:formatCode>_(* #,##0.00_);_(* \(#,##0.00\);_(* "-"??_);_(@_)</c:formatCode>
                <c:ptCount val="1"/>
                <c:pt idx="0">
                  <c:v>29.856999999999999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740-4F8F-A74B-3CFC08473728}"/>
            </c:ext>
          </c:extLst>
        </c:ser>
        <c:ser>
          <c:idx val="8"/>
          <c:order val="8"/>
          <c:tx>
            <c:strRef>
              <c:f>RIC!$A$10</c:f>
              <c:strCache>
                <c:ptCount val="1"/>
                <c:pt idx="0">
                  <c:v>Proventi straordinari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val>
            <c:numRef>
              <c:f>RIC!$C$10</c:f>
              <c:numCache>
                <c:formatCode>_(* #,##0.00_);_(* \(#,##0.00\);_(* "-"??_);_(@_)</c:formatCode>
                <c:ptCount val="1"/>
                <c:pt idx="0">
                  <c:v>5725.3379999999997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740-4F8F-A74B-3CFC084737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8240112"/>
        <c:axId val="1988222352"/>
      </c:barChart>
      <c:catAx>
        <c:axId val="1988240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88222352"/>
        <c:crosses val="autoZero"/>
        <c:auto val="1"/>
        <c:lblAlgn val="ctr"/>
        <c:lblOffset val="100"/>
        <c:noMultiLvlLbl val="0"/>
      </c:catAx>
      <c:valAx>
        <c:axId val="1988222352"/>
        <c:scaling>
          <c:orientation val="minMax"/>
          <c:max val="2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in"/>
        <c:minorTickMark val="none"/>
        <c:tickLblPos val="nextTo"/>
        <c:spPr>
          <a:noFill/>
          <a:ln>
            <a:solidFill>
              <a:schemeClr val="l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88240112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395943307597571"/>
          <c:y val="9.7831641108766423E-2"/>
          <c:w val="0.28409985363556872"/>
          <c:h val="0.82329819818709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it-IT" sz="1600" b="1" i="0" u="none" strike="noStrike" kern="1200" spc="0" baseline="0">
                <a:solidFill>
                  <a:srgbClr val="1F497D"/>
                </a:solidFill>
                <a:latin typeface="+mn-lt"/>
                <a:ea typeface="+mn-ea"/>
                <a:cs typeface="+mn-cs"/>
              </a:defRPr>
            </a:pPr>
            <a:r>
              <a:rPr lang="it-IT" sz="1600" b="1" i="0" u="none" strike="noStrike" kern="1200" baseline="0" dirty="0">
                <a:solidFill>
                  <a:srgbClr val="1F497D"/>
                </a:solidFill>
                <a:latin typeface="+mn-lt"/>
                <a:ea typeface="+mn-ea"/>
                <a:cs typeface="+mn-cs"/>
              </a:rPr>
              <a:t>COSTI -  BES 2024 V2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600" b="1" i="0" u="none" strike="noStrike" kern="1200" spc="0" baseline="0">
              <a:solidFill>
                <a:srgbClr val="1F497D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COS!$A$1</c:f>
              <c:strCache>
                <c:ptCount val="1"/>
                <c:pt idx="0">
                  <c:v>Acquisti di beni (al netto della variazione delle rimanenze)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COS!$B$1</c:f>
              <c:numCache>
                <c:formatCode>_ * #,##0_ ;_ * \-#,##0_ ;_ * "-"??_ ;_ @_ </c:formatCode>
                <c:ptCount val="1"/>
                <c:pt idx="0">
                  <c:v>260405170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65-449B-9F96-43D34225B26B}"/>
            </c:ext>
          </c:extLst>
        </c:ser>
        <c:ser>
          <c:idx val="1"/>
          <c:order val="1"/>
          <c:tx>
            <c:strRef>
              <c:f>COS!$A$2</c:f>
              <c:strCache>
                <c:ptCount val="1"/>
                <c:pt idx="0">
                  <c:v>Acquisti servizi sanitari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COS!$B$2</c:f>
              <c:numCache>
                <c:formatCode>_ * #,##0_ ;_ * \-#,##0_ ;_ * "-"??_ ;_ @_ </c:formatCode>
                <c:ptCount val="1"/>
                <c:pt idx="0">
                  <c:v>46221224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65-449B-9F96-43D34225B26B}"/>
            </c:ext>
          </c:extLst>
        </c:ser>
        <c:ser>
          <c:idx val="2"/>
          <c:order val="2"/>
          <c:tx>
            <c:strRef>
              <c:f>COS!$A$3</c:f>
              <c:strCache>
                <c:ptCount val="1"/>
                <c:pt idx="0">
                  <c:v>Acquisti di servizi non sanitari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COS!$B$3</c:f>
              <c:numCache>
                <c:formatCode>_ * #,##0_ ;_ * \-#,##0_ ;_ * "-"??_ ;_ @_ </c:formatCode>
                <c:ptCount val="1"/>
                <c:pt idx="0">
                  <c:v>52031391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65-449B-9F96-43D34225B26B}"/>
            </c:ext>
          </c:extLst>
        </c:ser>
        <c:ser>
          <c:idx val="3"/>
          <c:order val="3"/>
          <c:tx>
            <c:strRef>
              <c:f>COS!$A$4</c:f>
              <c:strCache>
                <c:ptCount val="1"/>
                <c:pt idx="0">
                  <c:v>Manutenzione e riparazione 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COS!$B$4</c:f>
              <c:numCache>
                <c:formatCode>_ * #,##0_ ;_ * \-#,##0_ ;_ * "-"??_ ;_ @_ </c:formatCode>
                <c:ptCount val="1"/>
                <c:pt idx="0">
                  <c:v>16504261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65-449B-9F96-43D34225B26B}"/>
            </c:ext>
          </c:extLst>
        </c:ser>
        <c:ser>
          <c:idx val="4"/>
          <c:order val="4"/>
          <c:tx>
            <c:strRef>
              <c:f>COS!$A$5</c:f>
              <c:strCache>
                <c:ptCount val="1"/>
                <c:pt idx="0">
                  <c:v>Godimento di beni di terzi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COS!$B$5</c:f>
              <c:numCache>
                <c:formatCode>_ * #,##0_ ;_ * \-#,##0_ ;_ * "-"??_ ;_ @_ </c:formatCode>
                <c:ptCount val="1"/>
                <c:pt idx="0">
                  <c:v>4122985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65-449B-9F96-43D34225B26B}"/>
            </c:ext>
          </c:extLst>
        </c:ser>
        <c:ser>
          <c:idx val="5"/>
          <c:order val="5"/>
          <c:tx>
            <c:strRef>
              <c:f>COS!$A$6</c:f>
              <c:strCache>
                <c:ptCount val="1"/>
                <c:pt idx="0">
                  <c:v>Costo del personale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COS!$B$6</c:f>
              <c:numCache>
                <c:formatCode>_ * #,##0_ ;_ * \-#,##0_ ;_ * "-"??_ ;_ @_ </c:formatCode>
                <c:ptCount val="1"/>
                <c:pt idx="0">
                  <c:v>211783063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65-449B-9F96-43D34225B26B}"/>
            </c:ext>
          </c:extLst>
        </c:ser>
        <c:ser>
          <c:idx val="6"/>
          <c:order val="6"/>
          <c:tx>
            <c:strRef>
              <c:f>COS!$A$7</c:f>
              <c:strCache>
                <c:ptCount val="1"/>
                <c:pt idx="0">
                  <c:v>Oneri diversi di gestione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COS!$B$7</c:f>
              <c:numCache>
                <c:formatCode>_ * #,##0_ ;_ * \-#,##0_ ;_ * "-"??_ ;_ @_ </c:formatCode>
                <c:ptCount val="1"/>
                <c:pt idx="0">
                  <c:v>3225932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65-449B-9F96-43D34225B26B}"/>
            </c:ext>
          </c:extLst>
        </c:ser>
        <c:ser>
          <c:idx val="7"/>
          <c:order val="7"/>
          <c:tx>
            <c:strRef>
              <c:f>COS!$A$8</c:f>
              <c:strCache>
                <c:ptCount val="1"/>
                <c:pt idx="0">
                  <c:v>Ammortamenti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COS!$B$8</c:f>
              <c:numCache>
                <c:formatCode>_ * #,##0_ ;_ * \-#,##0_ ;_ * "-"??_ ;_ @_ </c:formatCode>
                <c:ptCount val="1"/>
                <c:pt idx="0">
                  <c:v>23248720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A65-449B-9F96-43D34225B26B}"/>
            </c:ext>
          </c:extLst>
        </c:ser>
        <c:ser>
          <c:idx val="8"/>
          <c:order val="8"/>
          <c:tx>
            <c:strRef>
              <c:f>COS!$A$9</c:f>
              <c:strCache>
                <c:ptCount val="1"/>
                <c:pt idx="0">
                  <c:v>Accantonamenti dell’esercizio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COS!$B$9</c:f>
              <c:numCache>
                <c:formatCode>_ * #,##0_ ;_ * \-#,##0_ ;_ * "-"??_ ;_ @_ </c:formatCode>
                <c:ptCount val="1"/>
                <c:pt idx="0">
                  <c:v>19930238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A65-449B-9F96-43D34225B26B}"/>
            </c:ext>
          </c:extLst>
        </c:ser>
        <c:ser>
          <c:idx val="9"/>
          <c:order val="9"/>
          <c:tx>
            <c:strRef>
              <c:f>COS!$A$10</c:f>
              <c:strCache>
                <c:ptCount val="1"/>
                <c:pt idx="0">
                  <c:v>Interessi passivi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COS!$B$10</c:f>
              <c:numCache>
                <c:formatCode>_ * #,##0_ ;_ * \-#,##0_ ;_ * "-"??_ ;_ @_ </c:formatCode>
                <c:ptCount val="1"/>
                <c:pt idx="0">
                  <c:v>2597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A65-449B-9F96-43D34225B26B}"/>
            </c:ext>
          </c:extLst>
        </c:ser>
        <c:ser>
          <c:idx val="10"/>
          <c:order val="10"/>
          <c:tx>
            <c:strRef>
              <c:f>COS!$A$12</c:f>
              <c:strCache>
                <c:ptCount val="1"/>
                <c:pt idx="0">
                  <c:v>IRAP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COS!$B$12</c:f>
              <c:numCache>
                <c:formatCode>_ * #,##0_ ;_ * \-#,##0_ ;_ * "-"??_ ;_ @_ </c:formatCode>
                <c:ptCount val="1"/>
                <c:pt idx="0">
                  <c:v>17577114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A65-449B-9F96-43D34225B26B}"/>
            </c:ext>
          </c:extLst>
        </c:ser>
        <c:ser>
          <c:idx val="11"/>
          <c:order val="11"/>
          <c:tx>
            <c:strRef>
              <c:f>COS!$A$13</c:f>
              <c:strCache>
                <c:ptCount val="1"/>
                <c:pt idx="0">
                  <c:v>IRES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val>
            <c:numRef>
              <c:f>COS!$B$13</c:f>
              <c:numCache>
                <c:formatCode>_ * #,##0_ ;_ * \-#,##0_ ;_ * "-"??_ ;_ @_ </c:formatCode>
                <c:ptCount val="1"/>
                <c:pt idx="0">
                  <c:v>850000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A65-449B-9F96-43D34225B2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8251152"/>
        <c:axId val="1988249712"/>
      </c:barChart>
      <c:catAx>
        <c:axId val="1988251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88249712"/>
        <c:crosses val="autoZero"/>
        <c:auto val="1"/>
        <c:lblAlgn val="ctr"/>
        <c:lblOffset val="100"/>
        <c:noMultiLvlLbl val="0"/>
      </c:catAx>
      <c:valAx>
        <c:axId val="1988249712"/>
        <c:scaling>
          <c:orientation val="minMax"/>
          <c:max val="280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 * #,##0_ ;_ * \-#,##0_ ;_ * &quot;-&quot;??_ ;_ @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88251152"/>
        <c:crosses val="autoZero"/>
        <c:crossBetween val="between"/>
        <c:majorUnit val="40000000"/>
      </c:valAx>
      <c:spPr>
        <a:noFill/>
        <a:ln>
          <a:noFill/>
        </a:ln>
        <a:effectLst/>
      </c:spPr>
    </c:plotArea>
    <c:legend>
      <c:legendPos val="t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lang="en-US" sz="900" b="0" i="0" u="none" strike="noStrike" kern="1200" baseline="0">
          <a:solidFill>
            <a:schemeClr val="tx2"/>
          </a:solidFill>
          <a:latin typeface="+mn-lt"/>
          <a:ea typeface="+mn-ea"/>
          <a:cs typeface="+mn-cs"/>
        </a:defRPr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it-IT" sz="1600" b="1" i="0" u="none" strike="noStrike" kern="1200" baseline="0" dirty="0">
                <a:solidFill>
                  <a:srgbClr val="1F497D"/>
                </a:solidFill>
                <a:latin typeface="+mn-lt"/>
                <a:ea typeface="+mn-ea"/>
                <a:cs typeface="+mn-cs"/>
              </a:defRPr>
            </a:pPr>
            <a:r>
              <a:rPr lang="it-IT" sz="1600" b="1" i="0" u="none" strike="noStrike" kern="1200" baseline="0" dirty="0">
                <a:solidFill>
                  <a:srgbClr val="1F497D"/>
                </a:solidFill>
                <a:latin typeface="+mn-lt"/>
                <a:ea typeface="+mn-ea"/>
                <a:cs typeface="+mn-cs"/>
              </a:rPr>
              <a:t>STATO PATRIMONIALE ATTIVO - BES 2024 V2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600" b="1" i="0" u="none" strike="noStrike" kern="1200" baseline="0" dirty="0">
              <a:solidFill>
                <a:srgbClr val="1F497D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2299-4D9A-97E6-E17C556FAA4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2299-4D9A-97E6-E17C556FAA4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2299-4D9A-97E6-E17C556FAA4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2299-4D9A-97E6-E17C556FAA4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2299-4D9A-97E6-E17C556FAA4D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2299-4D9A-97E6-E17C556FAA4D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2299-4D9A-97E6-E17C556FAA4D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2299-4D9A-97E6-E17C556FAA4D}"/>
              </c:ext>
            </c:extLst>
          </c:dPt>
          <c:cat>
            <c:strRef>
              <c:f>ATTIVO!$A$1:$A$8</c:f>
              <c:strCache>
                <c:ptCount val="8"/>
                <c:pt idx="0">
                  <c:v>IMMOBILIZZAZIONI IMMATERIALI</c:v>
                </c:pt>
                <c:pt idx="1">
                  <c:v>IMMOBILIZZAZIONI MATERIALI</c:v>
                </c:pt>
                <c:pt idx="2">
                  <c:v>IMMOBILIZZAZIONI FINANZIARIE</c:v>
                </c:pt>
                <c:pt idx="3">
                  <c:v>RIMANENZE</c:v>
                </c:pt>
                <c:pt idx="4">
                  <c:v>CREDITI</c:v>
                </c:pt>
                <c:pt idx="5">
                  <c:v>DISPONIBILITA' LIQUIDE</c:v>
                </c:pt>
                <c:pt idx="6">
                  <c:v>RATEI E RISCONTI ATTIVI</c:v>
                </c:pt>
                <c:pt idx="7">
                  <c:v>CONTI D'ORDINE</c:v>
                </c:pt>
              </c:strCache>
            </c:strRef>
          </c:cat>
          <c:val>
            <c:numRef>
              <c:f>ATTIVO!$B$1:$B$8</c:f>
              <c:numCache>
                <c:formatCode>_(* #,##0.00_);_(* \(#,##0.00\);_(* "-"??_);_(@_)</c:formatCode>
                <c:ptCount val="8"/>
                <c:pt idx="0">
                  <c:v>6236459</c:v>
                </c:pt>
                <c:pt idx="1">
                  <c:v>619089145</c:v>
                </c:pt>
                <c:pt idx="2">
                  <c:v>119376916</c:v>
                </c:pt>
                <c:pt idx="3">
                  <c:v>42516830</c:v>
                </c:pt>
                <c:pt idx="4">
                  <c:v>251186754</c:v>
                </c:pt>
                <c:pt idx="5">
                  <c:v>90039346</c:v>
                </c:pt>
                <c:pt idx="6">
                  <c:v>643880</c:v>
                </c:pt>
                <c:pt idx="7">
                  <c:v>107917735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2299-4D9A-97E6-E17C556FA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it-IT" sz="1600" b="1" i="0" u="none" strike="noStrike" kern="1200" spc="0" baseline="0">
                <a:solidFill>
                  <a:srgbClr val="1F497D"/>
                </a:solidFill>
                <a:latin typeface="+mn-lt"/>
                <a:ea typeface="+mn-ea"/>
                <a:cs typeface="+mn-cs"/>
              </a:defRPr>
            </a:pPr>
            <a:r>
              <a:rPr lang="it-IT" sz="1600" b="1" i="0" u="none" strike="noStrike" kern="1200" baseline="0">
                <a:solidFill>
                  <a:srgbClr val="1F497D"/>
                </a:solidFill>
                <a:latin typeface="+mn-lt"/>
                <a:ea typeface="+mn-ea"/>
                <a:cs typeface="+mn-cs"/>
              </a:rPr>
              <a:t>STATO PATRIMONIALE PASSIVO - BES 2024 V2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it-IT" sz="1600" b="1" i="0" u="none" strike="noStrike" kern="1200" spc="0" baseline="0">
              <a:solidFill>
                <a:srgbClr val="1F497D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EEA-48A4-9DE6-F66995D7B8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EEA-48A4-9DE6-F66995D7B88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EEA-48A4-9DE6-F66995D7B8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EEA-48A4-9DE6-F66995D7B88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EEA-48A4-9DE6-F66995D7B88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EEA-48A4-9DE6-F66995D7B88C}"/>
              </c:ext>
            </c:extLst>
          </c:dPt>
          <c:cat>
            <c:strRef>
              <c:f>PASSIVO!$A$1:$A$6</c:f>
              <c:strCache>
                <c:ptCount val="6"/>
                <c:pt idx="0">
                  <c:v>PATRIMONIO NETTO</c:v>
                </c:pt>
                <c:pt idx="1">
                  <c:v>FONDI PER RISCHI E ONERI</c:v>
                </c:pt>
                <c:pt idx="2">
                  <c:v>TRATTAMENTO DI FINE RAPPORTO</c:v>
                </c:pt>
                <c:pt idx="3">
                  <c:v>DEBITI </c:v>
                </c:pt>
                <c:pt idx="4">
                  <c:v>RATEI E RISCONTI PASSIVI</c:v>
                </c:pt>
                <c:pt idx="5">
                  <c:v>CONTI D'ORDINE</c:v>
                </c:pt>
              </c:strCache>
            </c:strRef>
          </c:cat>
          <c:val>
            <c:numRef>
              <c:f>PASSIVO!$B$1:$B$6</c:f>
              <c:numCache>
                <c:formatCode>#,##0_);[Red]\(#,##0\)</c:formatCode>
                <c:ptCount val="6"/>
                <c:pt idx="0">
                  <c:v>848913822</c:v>
                </c:pt>
                <c:pt idx="1">
                  <c:v>69066347</c:v>
                </c:pt>
                <c:pt idx="2">
                  <c:v>184372</c:v>
                </c:pt>
                <c:pt idx="3">
                  <c:v>210384023</c:v>
                </c:pt>
                <c:pt idx="4">
                  <c:v>540766</c:v>
                </c:pt>
                <c:pt idx="5">
                  <c:v>107917735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EEA-48A4-9DE6-F66995D7B8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5"/>
        <c:txPr>
          <a:bodyPr rot="0" spcFirstLastPara="1" vertOverflow="ellipsis" vert="horz" wrap="square" anchor="ctr" anchorCtr="1"/>
          <a:lstStyle/>
          <a:p>
            <a:pPr>
              <a:defRPr lang="en-US"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0.01623</cdr:x>
      <cdr:y>0.11105</cdr:y>
    </cdr:from>
    <cdr:to>
      <cdr:x>0.11221</cdr:x>
      <cdr:y>0.18217</cdr:y>
    </cdr:to>
    <cdr:sp macro="" textlink="">
      <cdr:nvSpPr>
        <cdr:cNvPr id="2" name="Rettangolo 1">
          <a:extLst xmlns:a="http://schemas.openxmlformats.org/drawingml/2006/main">
            <a:ext uri="{FF2B5EF4-FFF2-40B4-BE49-F238E27FC236}">
              <a16:creationId xmlns:a16="http://schemas.microsoft.com/office/drawing/2014/main" id="{BB3CAA78-4B32-E2D2-BADB-9B1999177D3F}"/>
            </a:ext>
          </a:extLst>
        </cdr:cNvPr>
        <cdr:cNvSpPr/>
      </cdr:nvSpPr>
      <cdr:spPr>
        <a:xfrm xmlns:a="http://schemas.openxmlformats.org/drawingml/2006/main">
          <a:off x="95252" y="336273"/>
          <a:ext cx="563217" cy="21534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  <cdr:relSizeAnchor xmlns:cdr="http://schemas.openxmlformats.org/drawingml/2006/chartDrawing">
    <cdr:from>
      <cdr:x>0.05152</cdr:x>
      <cdr:y>0.15481</cdr:y>
    </cdr:from>
    <cdr:to>
      <cdr:x>0.20734</cdr:x>
      <cdr:y>0.45678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id="{7B896BB9-4DB3-15E0-B820-5C11AB85A85B}"/>
            </a:ext>
          </a:extLst>
        </cdr:cNvPr>
        <cdr:cNvSpPr txBox="1"/>
      </cdr:nvSpPr>
      <cdr:spPr>
        <a:xfrm xmlns:a="http://schemas.openxmlformats.org/drawingml/2006/main">
          <a:off x="302317" y="46879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CE44-8A7B-4F91-9FB7-C38819E79E3C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2E20-0D70-46C0-AAD8-D31559AAC1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011D-6B23-4B7B-8432-23B49A997FDD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1398-C7F6-49E4-97A7-E18A4B7A8B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567C-48ED-4369-9CA2-2A02CE3688A4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02AE-DCE7-4C52-ABFA-EB86E253A8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FONDO GRIG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FONDINO-GRIGI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rco 5"/>
          <p:cNvSpPr/>
          <p:nvPr userDrawn="1"/>
        </p:nvSpPr>
        <p:spPr bwMode="auto">
          <a:xfrm rot="16200000">
            <a:off x="8666163" y="6107113"/>
            <a:ext cx="955675" cy="1501775"/>
          </a:xfrm>
          <a:prstGeom prst="arc">
            <a:avLst>
              <a:gd name="adj1" fmla="val 16200000"/>
              <a:gd name="adj2" fmla="val 21534156"/>
            </a:avLst>
          </a:prstGeom>
          <a:noFill/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945" tIns="41473" rIns="82945" bIns="41473"/>
          <a:lstStyle/>
          <a:p>
            <a:pPr defTabSz="407526" fontAlgn="auto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sz="1600" dirty="0">
              <a:latin typeface="Calibri" pitchFamily="34" charset="0"/>
              <a:cs typeface="+mn-cs"/>
            </a:endParaRPr>
          </a:p>
        </p:txBody>
      </p:sp>
      <p:pic>
        <p:nvPicPr>
          <p:cNvPr id="7" name="Picture 3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13488"/>
            <a:ext cx="2503488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405546"/>
            <a:ext cx="8621279" cy="73505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t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2500" b="1" kern="1200" dirty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6"/>
          </p:nvPr>
        </p:nvSpPr>
        <p:spPr>
          <a:xfrm>
            <a:off x="1" y="103691"/>
            <a:ext cx="8621280" cy="29379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ctr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300" b="1" kern="1200" dirty="0" smtClean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  <a:lvl2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2pPr>
            <a:lvl3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3pPr>
            <a:lvl4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4pPr>
            <a:lvl5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7"/>
          </p:nvPr>
        </p:nvSpPr>
        <p:spPr>
          <a:xfrm>
            <a:off x="522720" y="1404148"/>
            <a:ext cx="8098560" cy="4376619"/>
          </a:xfrm>
          <a:prstGeom prst="rect">
            <a:avLst/>
          </a:prstGeom>
        </p:spPr>
        <p:txBody>
          <a:bodyPr/>
          <a:lstStyle>
            <a:lvl1pPr marL="241924" indent="-241924">
              <a:buFont typeface="Wingdings" pitchFamily="2" charset="2"/>
              <a:buChar char="§"/>
              <a:defRPr sz="15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  <a:lvl2pPr>
              <a:defRPr sz="1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Segnaposto numero diapositiva 10"/>
          <p:cNvSpPr>
            <a:spLocks noGrp="1"/>
          </p:cNvSpPr>
          <p:nvPr>
            <p:ph type="sldNum" idx="18"/>
          </p:nvPr>
        </p:nvSpPr>
        <p:spPr>
          <a:xfrm>
            <a:off x="8748713" y="6564313"/>
            <a:ext cx="292100" cy="150812"/>
          </a:xfrm>
          <a:ln cap="flat">
            <a:round/>
            <a:headEnd/>
            <a:tailEnd/>
          </a:ln>
        </p:spPr>
        <p:txBody>
          <a:bodyPr wrap="square" lIns="0" tIns="25792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8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8A77D2D-4D8C-4A50-B394-2CF307C2C5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" name="Segnaposto piè di pagina 11"/>
          <p:cNvSpPr>
            <a:spLocks noGrp="1"/>
          </p:cNvSpPr>
          <p:nvPr>
            <p:ph type="ftr" idx="19"/>
          </p:nvPr>
        </p:nvSpPr>
        <p:spPr>
          <a:xfrm>
            <a:off x="522288" y="5976938"/>
            <a:ext cx="7224712" cy="161925"/>
          </a:xfrm>
          <a:ln cap="flat">
            <a:round/>
            <a:headEnd/>
            <a:tailEnd/>
          </a:ln>
        </p:spPr>
        <p:txBody>
          <a:bodyPr wrap="square" lIns="0" tIns="25792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1B07-5330-4525-8BEF-799F259CF7C5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2147-FDFC-4857-9D31-87E6E768AE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1CC2-138B-4204-90AC-33313EA6326C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5B7F-86CB-44F1-BFD3-D31A4EDE96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06F7-6692-40FB-A4F4-F48FEA3A47A7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D841-834C-4ABE-B4A0-C349D250FF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6F6B-AE75-45BE-8F70-8D41865D4BFE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2B8DA-FA15-4B55-A1C7-3C05D5F4B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AD06-6191-455F-9C55-0B7B3B9A891E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4AA3-6510-4805-A8E3-2566DF007E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FAC8-5EFA-40C3-90D4-CC3A691FC342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F4864-08A5-4AF7-91C3-249400976C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F9F-D3CE-4FB9-8F7D-2C2B98FAF8D1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E1994-10EA-46DD-88DE-8E13068D8F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D336-6ED1-4BEC-91B4-CC456BB84D75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7FB8-06A0-4486-BCAD-7EC81FFA49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C1DD99-D946-44DC-A081-5CB8464E1C71}" type="datetimeFigureOut">
              <a:rPr lang="it-IT"/>
              <a:pPr>
                <a:defRPr/>
              </a:pPr>
              <a:t>10/07/2025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2410D-1A07-4104-BBB3-AB5CEF6930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1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07504" y="387237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Ricavi - Bilancio di esercizio V2</a:t>
            </a:r>
          </a:p>
          <a:p>
            <a:endParaRPr lang="it-IT" dirty="0"/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3F803972-A8D8-B87A-798A-D204B351C7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8552599"/>
              </p:ext>
            </p:extLst>
          </p:nvPr>
        </p:nvGraphicFramePr>
        <p:xfrm>
          <a:off x="817360" y="1130073"/>
          <a:ext cx="7509280" cy="4597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2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6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Costi - Bilancio di esercizio V2</a:t>
            </a:r>
          </a:p>
          <a:p>
            <a:endParaRPr lang="it-IT" dirty="0"/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09C7D384-AE90-83F4-FED2-258A8EC6CD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258489"/>
              </p:ext>
            </p:extLst>
          </p:nvPr>
        </p:nvGraphicFramePr>
        <p:xfrm>
          <a:off x="793335" y="1416540"/>
          <a:ext cx="784887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3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2024 V2 - ricavi</a:t>
            </a:r>
          </a:p>
          <a:p>
            <a:endParaRPr lang="it-IT" dirty="0"/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FBB3933A-5D85-0435-4273-8302601EFBF5}"/>
              </a:ext>
            </a:extLst>
          </p:cNvPr>
          <p:cNvGrpSpPr/>
          <p:nvPr/>
        </p:nvGrpSpPr>
        <p:grpSpPr>
          <a:xfrm>
            <a:off x="1331640" y="1582605"/>
            <a:ext cx="7056784" cy="4074979"/>
            <a:chOff x="1465655" y="1730285"/>
            <a:chExt cx="6212689" cy="3397429"/>
          </a:xfrm>
        </p:grpSpPr>
        <p:graphicFrame>
          <p:nvGraphicFramePr>
            <p:cNvPr id="2" name="Grafico 1">
              <a:extLst>
                <a:ext uri="{FF2B5EF4-FFF2-40B4-BE49-F238E27FC236}">
                  <a16:creationId xmlns:a16="http://schemas.microsoft.com/office/drawing/2014/main" id="{2774A9E7-7110-EF50-E82D-14C5FEF569C6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83964946"/>
                </p:ext>
              </p:extLst>
            </p:nvPr>
          </p:nvGraphicFramePr>
          <p:xfrm>
            <a:off x="1465655" y="1730285"/>
            <a:ext cx="6212689" cy="339742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BB87B444-3AA1-6228-8CF8-CF8FE4B558FD}"/>
                </a:ext>
              </a:extLst>
            </p:cNvPr>
            <p:cNvSpPr/>
            <p:nvPr/>
          </p:nvSpPr>
          <p:spPr>
            <a:xfrm>
              <a:off x="1468464" y="2042743"/>
              <a:ext cx="646531" cy="23727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it-IT" sz="1000" dirty="0">
                  <a:solidFill>
                    <a:sysClr val="windowText" lastClr="000000"/>
                  </a:solidFill>
                </a:rPr>
                <a:t>475.469</a:t>
              </a:r>
              <a:endParaRPr lang="it-IT" sz="11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8" name="Rettangolo 7">
              <a:extLst>
                <a:ext uri="{FF2B5EF4-FFF2-40B4-BE49-F238E27FC236}">
                  <a16:creationId xmlns:a16="http://schemas.microsoft.com/office/drawing/2014/main" id="{39406D35-148F-2FE2-8A96-7A69B532F7C3}"/>
                </a:ext>
              </a:extLst>
            </p:cNvPr>
            <p:cNvSpPr/>
            <p:nvPr/>
          </p:nvSpPr>
          <p:spPr>
            <a:xfrm>
              <a:off x="2860340" y="2161380"/>
              <a:ext cx="514009" cy="57979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it-IT" sz="110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4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2024 V2 - Costi</a:t>
            </a:r>
          </a:p>
          <a:p>
            <a:endParaRPr lang="it-IT" dirty="0"/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7BAB08F3-5C6B-20D4-416B-FC59514CF9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151995"/>
              </p:ext>
            </p:extLst>
          </p:nvPr>
        </p:nvGraphicFramePr>
        <p:xfrm>
          <a:off x="1257300" y="1510692"/>
          <a:ext cx="6629400" cy="3836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1A2EA9-FE35-2D9E-FB94-6A3CE5A89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STATO PATRIMONIALE ATTIVO - BES 2024 V2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BC140222-F531-C44B-CCFE-16B770EDF1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075793"/>
              </p:ext>
            </p:extLst>
          </p:nvPr>
        </p:nvGraphicFramePr>
        <p:xfrm>
          <a:off x="755576" y="1484784"/>
          <a:ext cx="727280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622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747AFE-AAF7-CC48-7CA7-44E281ABF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STATO PATRIMONIALE PASSIVO - BES 2024 V2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3" name="Grafico 2">
            <a:extLst>
              <a:ext uri="{FF2B5EF4-FFF2-40B4-BE49-F238E27FC236}">
                <a16:creationId xmlns:a16="http://schemas.microsoft.com/office/drawing/2014/main" id="{C8097646-CE0C-01CD-1003-9AD4DE7DFA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6984725"/>
              </p:ext>
            </p:extLst>
          </p:nvPr>
        </p:nvGraphicFramePr>
        <p:xfrm>
          <a:off x="1547664" y="1628800"/>
          <a:ext cx="633670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6559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78</Words>
  <Application>Microsoft Office PowerPoint</Application>
  <PresentationFormat>Presentazione su schermo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Arial-BoldMT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STATO PATRIMONIALE ATTIVO - BES 2024 V2 </vt:lpstr>
      <vt:lpstr>STATO PATRIMONIALE PASSIVO - BES 2024 V2 </vt:lpstr>
    </vt:vector>
  </TitlesOfParts>
  <Company>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carolina_palandi</dc:creator>
  <cp:lastModifiedBy>Erika Fenini</cp:lastModifiedBy>
  <cp:revision>47</cp:revision>
  <dcterms:created xsi:type="dcterms:W3CDTF">2018-06-26T13:58:34Z</dcterms:created>
  <dcterms:modified xsi:type="dcterms:W3CDTF">2025-07-10T17:10:54Z</dcterms:modified>
</cp:coreProperties>
</file>