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60"/>
  </p:normalViewPr>
  <p:slideViewPr>
    <p:cSldViewPr>
      <p:cViewPr varScale="1">
        <p:scale>
          <a:sx n="98" d="100"/>
          <a:sy n="98" d="100"/>
        </p:scale>
        <p:origin x="12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PE%202025%20PER%20AMMINISTRAZIONE%20TRASPARENTE\GRAFICI%20BPE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PE%202025%20PER%20AMMINISTRAZIONE%20TRASPARENTE\GRAFICI%20BPE%20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PE%202025%20PER%20AMMINISTRAZIONE%20TRASPARENTE\GRAFICI%20BPE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PE%202025%20PER%20AMMINISTRAZIONE%20TRASPARENTE\GRAFICI%20BPE%2020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dirty="0">
                <a:solidFill>
                  <a:schemeClr val="tx1"/>
                </a:solidFill>
              </a:rPr>
              <a:t>Ricavi - Bilancio di previsione 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225138749116342E-2"/>
          <c:y val="9.140347823308248E-2"/>
          <c:w val="0.59189984569236676"/>
          <c:h val="0.8496868475991648"/>
        </c:manualLayout>
      </c:layout>
      <c:pie3D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382-4B72-8035-A56B35A3D1BF}"/>
              </c:ext>
            </c:extLst>
          </c:dPt>
          <c:dPt>
            <c:idx val="1"/>
            <c:bubble3D val="0"/>
            <c:spPr>
              <a:solidFill>
                <a:srgbClr val="FF9933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382-4B72-8035-A56B35A3D1B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382-4B72-8035-A56B35A3D1BF}"/>
              </c:ext>
            </c:extLst>
          </c:dPt>
          <c:dPt>
            <c:idx val="3"/>
            <c:bubble3D val="0"/>
            <c:spPr>
              <a:solidFill>
                <a:srgbClr val="FF99FF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382-4B72-8035-A56B35A3D1BF}"/>
              </c:ext>
            </c:extLst>
          </c:dPt>
          <c:dPt>
            <c:idx val="4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382-4B72-8035-A56B35A3D1B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382-4B72-8035-A56B35A3D1BF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382-4B72-8035-A56B35A3D1BF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382-4B72-8035-A56B35A3D1BF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382-4B72-8035-A56B35A3D1BF}"/>
              </c:ext>
            </c:extLst>
          </c:dPt>
          <c:dPt>
            <c:idx val="9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2382-4B72-8035-A56B35A3D1BF}"/>
              </c:ext>
            </c:extLst>
          </c:dPt>
          <c:dPt>
            <c:idx val="10"/>
            <c:bubble3D val="0"/>
            <c:spPr>
              <a:solidFill>
                <a:srgbClr val="CC33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2382-4B72-8035-A56B35A3D1BF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2382-4B72-8035-A56B35A3D1BF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2382-4B72-8035-A56B35A3D1BF}"/>
              </c:ext>
            </c:extLst>
          </c:dPt>
          <c:dPt>
            <c:idx val="13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2382-4B72-8035-A56B35A3D1BF}"/>
              </c:ext>
            </c:extLst>
          </c:dPt>
          <c:cat>
            <c:strRef>
              <c:f>RICAVI!$A$1:$A$14</c:f>
              <c:strCache>
                <c:ptCount val="14"/>
                <c:pt idx="0">
                  <c:v>DRG</c:v>
                </c:pt>
                <c:pt idx="1">
                  <c:v>Funzioni non tariffate</c:v>
                </c:pt>
                <c:pt idx="2">
                  <c:v>Ambulatoriale</c:v>
                </c:pt>
                <c:pt idx="3">
                  <c:v>Neuropsichiatria</c:v>
                </c:pt>
                <c:pt idx="4">
                  <c:v>Screening</c:v>
                </c:pt>
                <c:pt idx="5">
                  <c:v>Entrate proprie</c:v>
                </c:pt>
                <c:pt idx="6">
                  <c:v>Libera professione (art. 55 CCNL)</c:v>
                </c:pt>
                <c:pt idx="7">
                  <c:v>Psichiatria</c:v>
                </c:pt>
                <c:pt idx="8">
                  <c:v>File F</c:v>
                </c:pt>
                <c:pt idx="9">
                  <c:v>Utilizzi contributi esercizi precedenti</c:v>
                </c:pt>
                <c:pt idx="10">
                  <c:v>Altri contributi da Regione (al netto rettifiche)</c:v>
                </c:pt>
                <c:pt idx="11">
                  <c:v>Altri contributi (al netto rettifiche)</c:v>
                </c:pt>
                <c:pt idx="12">
                  <c:v>Proventi finanziari e straordinari</c:v>
                </c:pt>
                <c:pt idx="13">
                  <c:v>Prestazioni sanitarie</c:v>
                </c:pt>
              </c:strCache>
            </c:strRef>
          </c:cat>
          <c:val>
            <c:numRef>
              <c:f>RICAVI!$B$1:$B$14</c:f>
              <c:numCache>
                <c:formatCode>_(* #,##0_);_(* \(#,##0\);_(* "-"_);_(@_)</c:formatCode>
                <c:ptCount val="14"/>
                <c:pt idx="0">
                  <c:v>180748886</c:v>
                </c:pt>
                <c:pt idx="1">
                  <c:v>33741454</c:v>
                </c:pt>
                <c:pt idx="2">
                  <c:v>70097812</c:v>
                </c:pt>
                <c:pt idx="3">
                  <c:v>3027398</c:v>
                </c:pt>
                <c:pt idx="4">
                  <c:v>743194</c:v>
                </c:pt>
                <c:pt idx="5">
                  <c:v>24856374</c:v>
                </c:pt>
                <c:pt idx="6">
                  <c:v>31910152</c:v>
                </c:pt>
                <c:pt idx="7">
                  <c:v>3548446</c:v>
                </c:pt>
                <c:pt idx="8">
                  <c:v>158841025</c:v>
                </c:pt>
                <c:pt idx="9">
                  <c:v>2968849</c:v>
                </c:pt>
                <c:pt idx="10">
                  <c:v>25735631</c:v>
                </c:pt>
                <c:pt idx="11">
                  <c:v>0</c:v>
                </c:pt>
                <c:pt idx="12">
                  <c:v>0</c:v>
                </c:pt>
                <c:pt idx="13">
                  <c:v>34843658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2382-4B72-8035-A56B35A3D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43398216012773"/>
          <c:y val="0.14613537608425251"/>
          <c:w val="0.2993879723506187"/>
          <c:h val="0.657624644518600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chemeClr val="tx1"/>
                </a:solidFill>
              </a:rPr>
              <a:t>Costi - Bilancio di previsione 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049646033664099E-2"/>
          <c:y val="0.14375730598426567"/>
          <c:w val="0.55626600090093259"/>
          <c:h val="0.74072698679645743"/>
        </c:manualLayout>
      </c:layout>
      <c:pie3DChart>
        <c:varyColors val="1"/>
        <c:ser>
          <c:idx val="0"/>
          <c:order val="0"/>
          <c:spPr>
            <a:ln w="952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3399FF"/>
              </a:solidFill>
              <a:ln w="9525">
                <a:solidFill>
                  <a:schemeClr val="tx1"/>
                </a:solidFill>
              </a:ln>
              <a:effectLst/>
              <a:sp3d contourW="952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6AC-4558-945D-25D68754796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  <a:sp3d contourW="952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6AC-4558-945D-25D687547969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9525">
                <a:solidFill>
                  <a:schemeClr val="tx1"/>
                </a:solidFill>
              </a:ln>
              <a:effectLst/>
              <a:sp3d contourW="952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6AC-4558-945D-25D687547969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9525">
                <a:solidFill>
                  <a:schemeClr val="tx1"/>
                </a:solidFill>
              </a:ln>
              <a:effectLst/>
              <a:sp3d contourW="952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6AC-4558-945D-25D687547969}"/>
              </c:ext>
            </c:extLst>
          </c:dPt>
          <c:dPt>
            <c:idx val="4"/>
            <c:bubble3D val="0"/>
            <c:spPr>
              <a:solidFill>
                <a:srgbClr val="9900FF"/>
              </a:solidFill>
              <a:ln w="9525">
                <a:solidFill>
                  <a:schemeClr val="tx1"/>
                </a:solidFill>
              </a:ln>
              <a:effectLst/>
              <a:sp3d contourW="952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6AC-4558-945D-25D687547969}"/>
              </c:ext>
            </c:extLst>
          </c:dPt>
          <c:dPt>
            <c:idx val="5"/>
            <c:bubble3D val="0"/>
            <c:spPr>
              <a:solidFill>
                <a:srgbClr val="FF99FF"/>
              </a:solidFill>
              <a:ln w="9525">
                <a:solidFill>
                  <a:schemeClr val="tx1"/>
                </a:solidFill>
              </a:ln>
              <a:effectLst/>
              <a:sp3d contourW="952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6AC-4558-945D-25D687547969}"/>
              </c:ext>
            </c:extLst>
          </c:dPt>
          <c:dPt>
            <c:idx val="6"/>
            <c:bubble3D val="0"/>
            <c:spPr>
              <a:solidFill>
                <a:srgbClr val="002060"/>
              </a:solidFill>
              <a:ln w="9525">
                <a:solidFill>
                  <a:schemeClr val="tx1"/>
                </a:solidFill>
              </a:ln>
              <a:effectLst/>
              <a:sp3d contourW="952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6AC-4558-945D-25D68754796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tx1"/>
                </a:solidFill>
              </a:ln>
              <a:effectLst/>
              <a:sp3d contourW="952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6AC-4558-945D-25D68754796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tx1"/>
                </a:solidFill>
              </a:ln>
              <a:effectLst/>
              <a:sp3d contourW="952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06AC-4558-945D-25D687547969}"/>
              </c:ext>
            </c:extLst>
          </c:dPt>
          <c:cat>
            <c:strRef>
              <c:f>COSTI!$A$2:$A$10</c:f>
              <c:strCache>
                <c:ptCount val="9"/>
                <c:pt idx="0">
                  <c:v>Personale</c:v>
                </c:pt>
                <c:pt idx="1">
                  <c:v>IRAP personale dipendente</c:v>
                </c:pt>
                <c:pt idx="2">
                  <c:v>Libera professione (art. 55 CCNL) + IRAP</c:v>
                </c:pt>
                <c:pt idx="3">
                  <c:v>Beni e Servizi (netti)</c:v>
                </c:pt>
                <c:pt idx="4">
                  <c:v>Ammortamenti (al netto dei capitalizzati)</c:v>
                </c:pt>
                <c:pt idx="5">
                  <c:v>Altri costi</c:v>
                </c:pt>
                <c:pt idx="6">
                  <c:v>Accantonamenti dell'esercizio</c:v>
                </c:pt>
                <c:pt idx="7">
                  <c:v>Oneri finanziari e straordinari</c:v>
                </c:pt>
                <c:pt idx="8">
                  <c:v>Integrativa e protesica</c:v>
                </c:pt>
              </c:strCache>
            </c:strRef>
          </c:cat>
          <c:val>
            <c:numRef>
              <c:f>COSTI!$B$2:$B$10</c:f>
              <c:numCache>
                <c:formatCode>_(* #,##0_);_(* \(#,##0\);_(* "-"_);_(@_)</c:formatCode>
                <c:ptCount val="9"/>
                <c:pt idx="0">
                  <c:v>207103808</c:v>
                </c:pt>
                <c:pt idx="1">
                  <c:v>13809073</c:v>
                </c:pt>
                <c:pt idx="2">
                  <c:v>26835842</c:v>
                </c:pt>
                <c:pt idx="3">
                  <c:v>354438903</c:v>
                </c:pt>
                <c:pt idx="4">
                  <c:v>2615710</c:v>
                </c:pt>
                <c:pt idx="5">
                  <c:v>8666490</c:v>
                </c:pt>
                <c:pt idx="6">
                  <c:v>5159618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6AC-4558-945D-25D687547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23652929682608"/>
          <c:y val="0.14914762079358004"/>
          <c:w val="0.35384037956777742"/>
          <c:h val="0.741896257924650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RICAVI</a:t>
            </a:r>
            <a:r>
              <a:rPr lang="it-IT" b="1" baseline="0"/>
              <a:t> - BPE 2025</a:t>
            </a:r>
            <a:endParaRPr lang="it-IT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RIC!$A$2</c:f>
              <c:strCache>
                <c:ptCount val="1"/>
                <c:pt idx="0">
                  <c:v>Contributi in c/esercizio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175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CF-4572-9489-EEFF6A0FD736}"/>
              </c:ext>
            </c:extLst>
          </c:dPt>
          <c:val>
            <c:numRef>
              <c:f>RIC!$C$2</c:f>
              <c:numCache>
                <c:formatCode>_(* #,##0.00_);_(* \(#,##0.00\);_(* "-"??_);_(@_)</c:formatCode>
                <c:ptCount val="1"/>
                <c:pt idx="0">
                  <c:v>107043.65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CF-4572-9489-EEFF6A0FD736}"/>
            </c:ext>
          </c:extLst>
        </c:ser>
        <c:ser>
          <c:idx val="1"/>
          <c:order val="1"/>
          <c:tx>
            <c:strRef>
              <c:f>RIC!$A$3</c:f>
              <c:strCache>
                <c:ptCount val="1"/>
                <c:pt idx="0">
                  <c:v>Utilizzo fondi per quote inutilizzate contributi finalizzati e vincolati di esercizi precedenti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RIC!$C$3</c:f>
              <c:numCache>
                <c:formatCode>_(* #,##0.00_);_(* \(#,##0.00\);_(* "-"??_);_(@_)</c:formatCode>
                <c:ptCount val="1"/>
                <c:pt idx="0">
                  <c:v>2968.8490000000002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CF-4572-9489-EEFF6A0FD736}"/>
            </c:ext>
          </c:extLst>
        </c:ser>
        <c:ser>
          <c:idx val="2"/>
          <c:order val="2"/>
          <c:tx>
            <c:strRef>
              <c:f>RIC!$A$4</c:f>
              <c:strCache>
                <c:ptCount val="1"/>
                <c:pt idx="0">
                  <c:v>Ricavi per prestazioni sanitarie e sociosanitarie a rilevanza sanitaria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RIC!$C$4</c:f>
              <c:numCache>
                <c:formatCode>_(* #,##0.00_);_(* \(#,##0.00\);_(* "-"??_);_(@_)</c:formatCode>
                <c:ptCount val="1"/>
                <c:pt idx="0">
                  <c:v>495034.07699999999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CF-4572-9489-EEFF6A0FD736}"/>
            </c:ext>
          </c:extLst>
        </c:ser>
        <c:ser>
          <c:idx val="3"/>
          <c:order val="3"/>
          <c:tx>
            <c:strRef>
              <c:f>RIC!$A$5</c:f>
              <c:strCache>
                <c:ptCount val="1"/>
                <c:pt idx="0">
                  <c:v>Concorsi, recuperi e rimborsi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RIC!$C$5</c:f>
              <c:numCache>
                <c:formatCode>_(* #,##0.00_);_(* \(#,##0.00\);_(* "-"??_);_(@_)</c:formatCode>
                <c:ptCount val="1"/>
                <c:pt idx="0">
                  <c:v>1872.9380000000001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CF-4572-9489-EEFF6A0FD736}"/>
            </c:ext>
          </c:extLst>
        </c:ser>
        <c:ser>
          <c:idx val="4"/>
          <c:order val="4"/>
          <c:tx>
            <c:strRef>
              <c:f>RIC!$A$6</c:f>
              <c:strCache>
                <c:ptCount val="1"/>
                <c:pt idx="0">
                  <c:v>Compartecipazione alla spesa per prestazioni sanitarie (Ticket)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RIC!$C$6</c:f>
              <c:numCache>
                <c:formatCode>_(* #,##0.00_);_(* \(#,##0.00\);_(* "-"??_);_(@_)</c:formatCode>
                <c:ptCount val="1"/>
                <c:pt idx="0">
                  <c:v>6799.9290000000001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CF-4572-9489-EEFF6A0FD736}"/>
            </c:ext>
          </c:extLst>
        </c:ser>
        <c:ser>
          <c:idx val="5"/>
          <c:order val="5"/>
          <c:tx>
            <c:strRef>
              <c:f>RIC!$A$7</c:f>
              <c:strCache>
                <c:ptCount val="1"/>
                <c:pt idx="0">
                  <c:v>Quota contributi c/capitale imputata all'esercizio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RIC!$C$7</c:f>
              <c:numCache>
                <c:formatCode>_(* #,##0.00_);_(* \(#,##0.00\);_(* "-"??_);_(@_)</c:formatCode>
                <c:ptCount val="1"/>
                <c:pt idx="0">
                  <c:v>18912.871999999999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6CF-4572-9489-EEFF6A0FD736}"/>
            </c:ext>
          </c:extLst>
        </c:ser>
        <c:ser>
          <c:idx val="6"/>
          <c:order val="6"/>
          <c:tx>
            <c:strRef>
              <c:f>RIC!$A$8</c:f>
              <c:strCache>
                <c:ptCount val="1"/>
                <c:pt idx="0">
                  <c:v>Altri ricavi e proventi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RIC!$C$8</c:f>
              <c:numCache>
                <c:formatCode>_(* #,##0.00_);_(* \(#,##0.00\);_(* "-"??_);_(@_)</c:formatCode>
                <c:ptCount val="1"/>
                <c:pt idx="0">
                  <c:v>4910.0010000000002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CF-4572-9489-EEFF6A0FD7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8240112"/>
        <c:axId val="1988222352"/>
      </c:barChart>
      <c:catAx>
        <c:axId val="1988240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88222352"/>
        <c:crosses val="autoZero"/>
        <c:auto val="1"/>
        <c:lblAlgn val="ctr"/>
        <c:lblOffset val="100"/>
        <c:noMultiLvlLbl val="0"/>
      </c:catAx>
      <c:valAx>
        <c:axId val="1988222352"/>
        <c:scaling>
          <c:orientation val="minMax"/>
          <c:max val="1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in"/>
        <c:minorTickMark val="none"/>
        <c:tickLblPos val="nextTo"/>
        <c:spPr>
          <a:noFill/>
          <a:ln>
            <a:solidFill>
              <a:schemeClr val="l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88240112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COS!$A$1</c:f>
              <c:strCache>
                <c:ptCount val="1"/>
                <c:pt idx="0">
                  <c:v>Acquisti di beni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COS!$B$1</c:f>
              <c:numCache>
                <c:formatCode>_ * #,##0_ ;_ * \-#,##0_ ;_ * "-"??_ ;_ @_ </c:formatCode>
                <c:ptCount val="1"/>
                <c:pt idx="0">
                  <c:v>270614403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18-4FFB-B56C-DF18B47781B1}"/>
            </c:ext>
          </c:extLst>
        </c:ser>
        <c:ser>
          <c:idx val="1"/>
          <c:order val="1"/>
          <c:tx>
            <c:strRef>
              <c:f>COS!$A$2</c:f>
              <c:strCache>
                <c:ptCount val="1"/>
                <c:pt idx="0">
                  <c:v>Acquisti servizi sanitari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COS!$B$2</c:f>
              <c:numCache>
                <c:formatCode>_ * #,##0_ ;_ * \-#,##0_ ;_ * "-"??_ ;_ @_ </c:formatCode>
                <c:ptCount val="1"/>
                <c:pt idx="0">
                  <c:v>40061954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18-4FFB-B56C-DF18B47781B1}"/>
            </c:ext>
          </c:extLst>
        </c:ser>
        <c:ser>
          <c:idx val="2"/>
          <c:order val="2"/>
          <c:tx>
            <c:strRef>
              <c:f>COS!$A$3</c:f>
              <c:strCache>
                <c:ptCount val="1"/>
                <c:pt idx="0">
                  <c:v>Acquisti di servizi non sanitari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COS!$B$3</c:f>
              <c:numCache>
                <c:formatCode>_ * #,##0_ ;_ * \-#,##0_ ;_ * "-"??_ ;_ @_ </c:formatCode>
                <c:ptCount val="1"/>
                <c:pt idx="0">
                  <c:v>52331584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18-4FFB-B56C-DF18B47781B1}"/>
            </c:ext>
          </c:extLst>
        </c:ser>
        <c:ser>
          <c:idx val="3"/>
          <c:order val="3"/>
          <c:tx>
            <c:strRef>
              <c:f>COS!$A$4</c:f>
              <c:strCache>
                <c:ptCount val="1"/>
                <c:pt idx="0">
                  <c:v>Manutenzione e riparazione 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COS!$B$4</c:f>
              <c:numCache>
                <c:formatCode>_ * #,##0_ ;_ * \-#,##0_ ;_ * "-"??_ ;_ @_ </c:formatCode>
                <c:ptCount val="1"/>
                <c:pt idx="0">
                  <c:v>16585172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18-4FFB-B56C-DF18B47781B1}"/>
            </c:ext>
          </c:extLst>
        </c:ser>
        <c:ser>
          <c:idx val="4"/>
          <c:order val="4"/>
          <c:tx>
            <c:strRef>
              <c:f>COS!$A$5</c:f>
              <c:strCache>
                <c:ptCount val="1"/>
                <c:pt idx="0">
                  <c:v>Godimento di beni di terzi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COS!$B$5</c:f>
              <c:numCache>
                <c:formatCode>_ * #,##0_ ;_ * \-#,##0_ ;_ * "-"??_ ;_ @_ </c:formatCode>
                <c:ptCount val="1"/>
                <c:pt idx="0">
                  <c:v>4127625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18-4FFB-B56C-DF18B47781B1}"/>
            </c:ext>
          </c:extLst>
        </c:ser>
        <c:ser>
          <c:idx val="5"/>
          <c:order val="5"/>
          <c:tx>
            <c:strRef>
              <c:f>COS!$A$6</c:f>
              <c:strCache>
                <c:ptCount val="1"/>
                <c:pt idx="0">
                  <c:v>Costo del personale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COS!$B$6</c:f>
              <c:numCache>
                <c:formatCode>_ * #,##0_ ;_ * \-#,##0_ ;_ * "-"??_ ;_ @_ </c:formatCode>
                <c:ptCount val="1"/>
                <c:pt idx="0">
                  <c:v>207103808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18-4FFB-B56C-DF18B47781B1}"/>
            </c:ext>
          </c:extLst>
        </c:ser>
        <c:ser>
          <c:idx val="6"/>
          <c:order val="6"/>
          <c:tx>
            <c:strRef>
              <c:f>COS!$A$7</c:f>
              <c:strCache>
                <c:ptCount val="1"/>
                <c:pt idx="0">
                  <c:v>Oneri diversi di gestione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COS!$B$7</c:f>
              <c:numCache>
                <c:formatCode>_ * #,##0_ ;_ * \-#,##0_ ;_ * "-"??_ ;_ @_ </c:formatCode>
                <c:ptCount val="1"/>
                <c:pt idx="0">
                  <c:v>2846676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18-4FFB-B56C-DF18B47781B1}"/>
            </c:ext>
          </c:extLst>
        </c:ser>
        <c:ser>
          <c:idx val="7"/>
          <c:order val="7"/>
          <c:tx>
            <c:strRef>
              <c:f>COS!$A$8</c:f>
              <c:strCache>
                <c:ptCount val="1"/>
                <c:pt idx="0">
                  <c:v>Ammortamenti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COS!$B$8</c:f>
              <c:numCache>
                <c:formatCode>_ * #,##0_ ;_ * \-#,##0_ ;_ * "-"??_ ;_ @_ </c:formatCode>
                <c:ptCount val="1"/>
                <c:pt idx="0">
                  <c:v>21528582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18-4FFB-B56C-DF18B47781B1}"/>
            </c:ext>
          </c:extLst>
        </c:ser>
        <c:ser>
          <c:idx val="8"/>
          <c:order val="8"/>
          <c:tx>
            <c:strRef>
              <c:f>COS!$A$9</c:f>
              <c:strCache>
                <c:ptCount val="1"/>
                <c:pt idx="0">
                  <c:v>Accantonamenti dell’esercizio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COS!$B$9</c:f>
              <c:numCache>
                <c:formatCode>_ * #,##0_ ;_ * \-#,##0_ ;_ * "-"??_ ;_ @_ </c:formatCode>
                <c:ptCount val="1"/>
                <c:pt idx="0">
                  <c:v>5159618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F18-4FFB-B56C-DF18B47781B1}"/>
            </c:ext>
          </c:extLst>
        </c:ser>
        <c:ser>
          <c:idx val="9"/>
          <c:order val="9"/>
          <c:tx>
            <c:strRef>
              <c:f>COS!$A$10</c:f>
              <c:strCache>
                <c:ptCount val="1"/>
                <c:pt idx="0">
                  <c:v>Interessi passivi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COS!$B$10</c:f>
              <c:numCache>
                <c:formatCode>_ * #,##0_ ;_ * \-#,##0_ ;_ * "-"??_ ;_ @_ 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F18-4FFB-B56C-DF18B47781B1}"/>
            </c:ext>
          </c:extLst>
        </c:ser>
        <c:ser>
          <c:idx val="10"/>
          <c:order val="10"/>
          <c:tx>
            <c:strRef>
              <c:f>COS!$A$11</c:f>
              <c:strCache>
                <c:ptCount val="1"/>
                <c:pt idx="0">
                  <c:v>IRAP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COS!$B$11</c:f>
              <c:numCache>
                <c:formatCode>_ * #,##0_ ;_ * \-#,##0_ ;_ * "-"??_ ;_ @_ </c:formatCode>
                <c:ptCount val="1"/>
                <c:pt idx="0">
                  <c:v>16332894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F18-4FFB-B56C-DF18B47781B1}"/>
            </c:ext>
          </c:extLst>
        </c:ser>
        <c:ser>
          <c:idx val="11"/>
          <c:order val="11"/>
          <c:tx>
            <c:strRef>
              <c:f>COS!$A$12</c:f>
              <c:strCache>
                <c:ptCount val="1"/>
                <c:pt idx="0">
                  <c:v>IRES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COS!$B$12</c:f>
              <c:numCache>
                <c:formatCode>_ * #,##0_ ;_ * \-#,##0_ ;_ * "-"??_ ;_ @_ </c:formatCode>
                <c:ptCount val="1"/>
                <c:pt idx="0">
                  <c:v>850000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F18-4FFB-B56C-DF18B47781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8251152"/>
        <c:axId val="1988249712"/>
      </c:barChart>
      <c:catAx>
        <c:axId val="1988251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88249712"/>
        <c:crosses val="autoZero"/>
        <c:auto val="1"/>
        <c:lblAlgn val="ctr"/>
        <c:lblOffset val="100"/>
        <c:noMultiLvlLbl val="0"/>
      </c:catAx>
      <c:valAx>
        <c:axId val="1988249712"/>
        <c:scaling>
          <c:orientation val="minMax"/>
          <c:max val="28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88251152"/>
        <c:crosses val="autoZero"/>
        <c:crossBetween val="between"/>
        <c:majorUnit val="40000000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0.01623</cdr:x>
      <cdr:y>0.11105</cdr:y>
    </cdr:from>
    <cdr:to>
      <cdr:x>0.11221</cdr:x>
      <cdr:y>0.18217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BB3CAA78-4B32-E2D2-BADB-9B1999177D3F}"/>
            </a:ext>
          </a:extLst>
        </cdr:cNvPr>
        <cdr:cNvSpPr/>
      </cdr:nvSpPr>
      <cdr:spPr>
        <a:xfrm xmlns:a="http://schemas.openxmlformats.org/drawingml/2006/main">
          <a:off x="95252" y="336273"/>
          <a:ext cx="563217" cy="2153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0.05152</cdr:x>
      <cdr:y>0.15481</cdr:y>
    </cdr:from>
    <cdr:to>
      <cdr:x>0.20734</cdr:x>
      <cdr:y>0.45678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7B896BB9-4DB3-15E0-B820-5C11AB85A85B}"/>
            </a:ext>
          </a:extLst>
        </cdr:cNvPr>
        <cdr:cNvSpPr txBox="1"/>
      </cdr:nvSpPr>
      <cdr:spPr>
        <a:xfrm xmlns:a="http://schemas.openxmlformats.org/drawingml/2006/main">
          <a:off x="302317" y="46879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CE44-8A7B-4F91-9FB7-C38819E79E3C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2E20-0D70-46C0-AAD8-D31559AAC1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011D-6B23-4B7B-8432-23B49A997FDD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1398-C7F6-49E4-97A7-E18A4B7A8B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567C-48ED-4369-9CA2-2A02CE3688A4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02AE-DCE7-4C52-ABFA-EB86E253A8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FONDO GRIG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FONDINO-GRIGI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co 5"/>
          <p:cNvSpPr/>
          <p:nvPr userDrawn="1"/>
        </p:nvSpPr>
        <p:spPr bwMode="auto">
          <a:xfrm rot="16200000">
            <a:off x="8666163" y="6107113"/>
            <a:ext cx="955675" cy="1501775"/>
          </a:xfrm>
          <a:prstGeom prst="arc">
            <a:avLst>
              <a:gd name="adj1" fmla="val 16200000"/>
              <a:gd name="adj2" fmla="val 21534156"/>
            </a:avLst>
          </a:prstGeom>
          <a:noFill/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07526" fontAlgn="auto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1600" dirty="0">
              <a:latin typeface="Calibri" pitchFamily="34" charset="0"/>
              <a:cs typeface="+mn-cs"/>
            </a:endParaRPr>
          </a:p>
        </p:txBody>
      </p:sp>
      <p:pic>
        <p:nvPicPr>
          <p:cNvPr id="7" name="Picture 3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13488"/>
            <a:ext cx="2503488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05546"/>
            <a:ext cx="8621279" cy="73505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t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2500" b="1" kern="1200" dirty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6"/>
          </p:nvPr>
        </p:nvSpPr>
        <p:spPr>
          <a:xfrm>
            <a:off x="1" y="103691"/>
            <a:ext cx="8621280" cy="29379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ctr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300" b="1" kern="1200" dirty="0" smtClean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  <a:lvl2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2pPr>
            <a:lvl3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3pPr>
            <a:lvl4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4pPr>
            <a:lvl5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7"/>
          </p:nvPr>
        </p:nvSpPr>
        <p:spPr>
          <a:xfrm>
            <a:off x="522720" y="1404148"/>
            <a:ext cx="8098560" cy="4376619"/>
          </a:xfrm>
          <a:prstGeom prst="rect">
            <a:avLst/>
          </a:prstGeom>
        </p:spPr>
        <p:txBody>
          <a:bodyPr/>
          <a:lstStyle>
            <a:lvl1pPr marL="241924" indent="-241924">
              <a:buFont typeface="Wingdings" pitchFamily="2" charset="2"/>
              <a:buChar char="§"/>
              <a:defRPr sz="15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  <a:lvl2pPr>
              <a:defRPr sz="1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Segnaposto numero diapositiva 10"/>
          <p:cNvSpPr>
            <a:spLocks noGrp="1"/>
          </p:cNvSpPr>
          <p:nvPr>
            <p:ph type="sldNum" idx="18"/>
          </p:nvPr>
        </p:nvSpPr>
        <p:spPr>
          <a:xfrm>
            <a:off x="8748713" y="6564313"/>
            <a:ext cx="292100" cy="150812"/>
          </a:xfrm>
          <a:ln cap="flat">
            <a:round/>
            <a:headEnd/>
            <a:tailEnd/>
          </a:ln>
        </p:spPr>
        <p:txBody>
          <a:bodyPr wrap="square" lIns="0" tIns="25792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8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8A77D2D-4D8C-4A50-B394-2CF307C2C5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piè di pagina 11"/>
          <p:cNvSpPr>
            <a:spLocks noGrp="1"/>
          </p:cNvSpPr>
          <p:nvPr>
            <p:ph type="ftr" idx="19"/>
          </p:nvPr>
        </p:nvSpPr>
        <p:spPr>
          <a:xfrm>
            <a:off x="522288" y="5976938"/>
            <a:ext cx="7224712" cy="161925"/>
          </a:xfrm>
          <a:ln cap="flat">
            <a:round/>
            <a:headEnd/>
            <a:tailEnd/>
          </a:ln>
        </p:spPr>
        <p:txBody>
          <a:bodyPr wrap="square" lIns="0" tIns="25792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1B07-5330-4525-8BEF-799F259CF7C5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2147-FDFC-4857-9D31-87E6E768AE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1CC2-138B-4204-90AC-33313EA6326C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5B7F-86CB-44F1-BFD3-D31A4EDE9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06F7-6692-40FB-A4F4-F48FEA3A47A7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D841-834C-4ABE-B4A0-C349D250FF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6F6B-AE75-45BE-8F70-8D41865D4BFE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2B8DA-FA15-4B55-A1C7-3C05D5F4B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D06-6191-455F-9C55-0B7B3B9A891E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4AA3-6510-4805-A8E3-2566DF007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FAC8-5EFA-40C3-90D4-CC3A691FC342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4864-08A5-4AF7-91C3-249400976C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F9F-D3CE-4FB9-8F7D-2C2B98FAF8D1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E1994-10EA-46DD-88DE-8E13068D8F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D336-6ED1-4BEC-91B4-CC456BB84D75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FB8-06A0-4486-BCAD-7EC81FFA49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C1DD99-D946-44DC-A081-5CB8464E1C71}" type="datetimeFigureOut">
              <a:rPr lang="it-IT"/>
              <a:pPr>
                <a:defRPr/>
              </a:pPr>
              <a:t>05/02/2025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2410D-1A07-4104-BBB3-AB5CEF6930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1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Ricavi - Bilancio di previsione 2025</a:t>
            </a:r>
          </a:p>
          <a:p>
            <a:endParaRPr lang="it-IT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324C1695-BD6D-7814-8270-52974A5D2E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571169"/>
              </p:ext>
            </p:extLst>
          </p:nvPr>
        </p:nvGraphicFramePr>
        <p:xfrm>
          <a:off x="1115491" y="1291594"/>
          <a:ext cx="6913017" cy="4756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2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Costi - Bilancio di previsione 2025</a:t>
            </a:r>
          </a:p>
          <a:p>
            <a:endParaRPr lang="it-IT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09C7D384-AE90-83F4-FED2-258A8EC6CD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7596378"/>
              </p:ext>
            </p:extLst>
          </p:nvPr>
        </p:nvGraphicFramePr>
        <p:xfrm>
          <a:off x="1396082" y="1404839"/>
          <a:ext cx="6322566" cy="4048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3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previsionale 2025 - Ricavi</a:t>
            </a:r>
          </a:p>
          <a:p>
            <a:endParaRPr lang="it-IT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2774A9E7-7110-EF50-E82D-14C5FEF569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43058"/>
              </p:ext>
            </p:extLst>
          </p:nvPr>
        </p:nvGraphicFramePr>
        <p:xfrm>
          <a:off x="755576" y="1538883"/>
          <a:ext cx="7632847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BB87B444-3AA1-6228-8CF8-CF8FE4B558FD}"/>
              </a:ext>
            </a:extLst>
          </p:cNvPr>
          <p:cNvSpPr/>
          <p:nvPr/>
        </p:nvSpPr>
        <p:spPr>
          <a:xfrm>
            <a:off x="766416" y="1916832"/>
            <a:ext cx="786854" cy="3198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00" dirty="0">
                <a:solidFill>
                  <a:sysClr val="windowText" lastClr="000000"/>
                </a:solidFill>
              </a:rPr>
              <a:t>495.034</a:t>
            </a:r>
            <a:endParaRPr lang="it-IT" sz="1100" dirty="0">
              <a:solidFill>
                <a:sysClr val="windowText" lastClr="000000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1605DD2-C94C-D50D-BFD0-8536F8796214}"/>
              </a:ext>
            </a:extLst>
          </p:cNvPr>
          <p:cNvSpPr/>
          <p:nvPr/>
        </p:nvSpPr>
        <p:spPr>
          <a:xfrm>
            <a:off x="2705026" y="2083776"/>
            <a:ext cx="786854" cy="152915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4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previsionale 2025 - Costi</a:t>
            </a:r>
          </a:p>
          <a:p>
            <a:endParaRPr lang="it-IT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7BAB08F3-5C6B-20D4-416B-FC59514CF9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599508"/>
              </p:ext>
            </p:extLst>
          </p:nvPr>
        </p:nvGraphicFramePr>
        <p:xfrm>
          <a:off x="757435" y="1385318"/>
          <a:ext cx="7919020" cy="4486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45</Words>
  <Application>Microsoft Office PowerPoint</Application>
  <PresentationFormat>Presentazione su schermo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Arial-BoldMT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carolina_palandi</dc:creator>
  <cp:lastModifiedBy>Erika Fenini</cp:lastModifiedBy>
  <cp:revision>34</cp:revision>
  <dcterms:created xsi:type="dcterms:W3CDTF">2018-06-26T13:58:34Z</dcterms:created>
  <dcterms:modified xsi:type="dcterms:W3CDTF">2025-02-05T08:26:29Z</dcterms:modified>
</cp:coreProperties>
</file>