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grafici%202022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CARTELLE%20DESKTOP\GENNAIO%202021%20-%20APRILE%202021\grafici%202020%20per%20BP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grafici%202022%20v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ice_colombo\Desktop\grafici%202022%20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grafici%202022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Ricavi - Bilancio consuntivo 2022 V2</a:t>
            </a:r>
          </a:p>
        </c:rich>
      </c:tx>
      <c:layout>
        <c:manualLayout>
          <c:xMode val="edge"/>
          <c:yMode val="edge"/>
          <c:x val="0.35505617977528103"/>
          <c:y val="2.8790786948176578E-2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03370786516879E-2"/>
          <c:y val="0.35508637236084484"/>
          <c:w val="0.56966292134831453"/>
          <c:h val="0.385796545105566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050-4283-BB85-9B5D972CC420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050-4283-BB85-9B5D972CC420}"/>
              </c:ext>
            </c:extLst>
          </c:dPt>
          <c:dPt>
            <c:idx val="2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5-7050-4283-BB85-9B5D972CC420}"/>
              </c:ext>
            </c:extLst>
          </c:dPt>
          <c:dPt>
            <c:idx val="3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7-7050-4283-BB85-9B5D972CC420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7050-4283-BB85-9B5D972CC420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B-7050-4283-BB85-9B5D972CC420}"/>
              </c:ext>
            </c:extLst>
          </c:dPt>
          <c:dPt>
            <c:idx val="6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D-7050-4283-BB85-9B5D972CC420}"/>
              </c:ext>
            </c:extLst>
          </c:dPt>
          <c:dPt>
            <c:idx val="7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F-7050-4283-BB85-9B5D972CC420}"/>
              </c:ext>
            </c:extLst>
          </c:dPt>
          <c:dPt>
            <c:idx val="8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11-7050-4283-BB85-9B5D972CC420}"/>
              </c:ext>
            </c:extLst>
          </c:dPt>
          <c:dPt>
            <c:idx val="9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13-7050-4283-BB85-9B5D972CC420}"/>
              </c:ext>
            </c:extLst>
          </c:dPt>
          <c:dPt>
            <c:idx val="1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15-7050-4283-BB85-9B5D972CC420}"/>
              </c:ext>
            </c:extLst>
          </c:dPt>
          <c:dPt>
            <c:idx val="11"/>
            <c:bubble3D val="0"/>
            <c:spPr>
              <a:solidFill>
                <a:srgbClr val="339933"/>
              </a:solidFill>
            </c:spPr>
            <c:extLst>
              <c:ext xmlns:c16="http://schemas.microsoft.com/office/drawing/2014/chart" uri="{C3380CC4-5D6E-409C-BE32-E72D297353CC}">
                <c16:uniqueId val="{00000017-7050-4283-BB85-9B5D972CC420}"/>
              </c:ext>
            </c:extLst>
          </c:dPt>
          <c:dPt>
            <c:idx val="12"/>
            <c:bubble3D val="0"/>
            <c:spPr>
              <a:solidFill>
                <a:srgbClr val="008080"/>
              </a:solidFill>
            </c:spPr>
            <c:extLst>
              <c:ext xmlns:c16="http://schemas.microsoft.com/office/drawing/2014/chart" uri="{C3380CC4-5D6E-409C-BE32-E72D297353CC}">
                <c16:uniqueId val="{00000019-7050-4283-BB85-9B5D972CC420}"/>
              </c:ext>
            </c:extLst>
          </c:dPt>
          <c:dPt>
            <c:idx val="13"/>
            <c:bubble3D val="0"/>
            <c:spPr>
              <a:solidFill>
                <a:srgbClr val="003366"/>
              </a:solidFill>
            </c:spPr>
            <c:extLst>
              <c:ext xmlns:c16="http://schemas.microsoft.com/office/drawing/2014/chart" uri="{C3380CC4-5D6E-409C-BE32-E72D297353CC}">
                <c16:uniqueId val="{0000001B-7050-4283-BB85-9B5D972CC420}"/>
              </c:ext>
            </c:extLst>
          </c:dPt>
          <c:cat>
            <c:strRef>
              <c:f>'bil 2022'!$B$3:$B$16</c:f>
              <c:strCache>
                <c:ptCount val="14"/>
                <c:pt idx="0">
                  <c:v>DRG</c:v>
                </c:pt>
                <c:pt idx="1">
                  <c:v>Funzioni non tariffate</c:v>
                </c:pt>
                <c:pt idx="2">
                  <c:v>Ambulatoriale</c:v>
                </c:pt>
                <c:pt idx="3">
                  <c:v>Neuropsichiatria</c:v>
                </c:pt>
                <c:pt idx="4">
                  <c:v>Screening</c:v>
                </c:pt>
                <c:pt idx="5">
                  <c:v>Entrate proprie</c:v>
                </c:pt>
                <c:pt idx="6">
                  <c:v>Libera professione (art. 55 CCNL)</c:v>
                </c:pt>
                <c:pt idx="7">
                  <c:v>Psichiatria</c:v>
                </c:pt>
                <c:pt idx="8">
                  <c:v>File F</c:v>
                </c:pt>
                <c:pt idx="9">
                  <c:v>Utilizzi contributi esercizi precedenti</c:v>
                </c:pt>
                <c:pt idx="10">
                  <c:v>Altri contributi da Regione (al netto rettifiche)</c:v>
                </c:pt>
                <c:pt idx="11">
                  <c:v>Altri contributi (al netto rettifiche)</c:v>
                </c:pt>
                <c:pt idx="12">
                  <c:v>Proventi finanziari e straordinari</c:v>
                </c:pt>
                <c:pt idx="13">
                  <c:v>Prestazioni sanitarie</c:v>
                </c:pt>
              </c:strCache>
            </c:strRef>
          </c:cat>
          <c:val>
            <c:numRef>
              <c:f>'bil 2022'!$C$3:$C$16</c:f>
              <c:numCache>
                <c:formatCode>_(* #,##0.00_);_(* \(#,##0.00\);_(* "-"??_);_(@_)</c:formatCode>
                <c:ptCount val="14"/>
                <c:pt idx="0">
                  <c:v>160339482</c:v>
                </c:pt>
                <c:pt idx="1">
                  <c:v>33897771</c:v>
                </c:pt>
                <c:pt idx="2">
                  <c:v>53694846</c:v>
                </c:pt>
                <c:pt idx="3">
                  <c:v>2785503</c:v>
                </c:pt>
                <c:pt idx="4" formatCode="_(* #,##0_);_(* \(#,##0\);_(* &quot;-&quot;_);_(@_)">
                  <c:v>617705</c:v>
                </c:pt>
                <c:pt idx="5">
                  <c:v>23943636</c:v>
                </c:pt>
                <c:pt idx="6">
                  <c:v>27442568</c:v>
                </c:pt>
                <c:pt idx="7">
                  <c:v>2108477</c:v>
                </c:pt>
                <c:pt idx="8">
                  <c:v>113503757</c:v>
                </c:pt>
                <c:pt idx="9">
                  <c:v>22344866</c:v>
                </c:pt>
                <c:pt idx="10">
                  <c:v>38891610</c:v>
                </c:pt>
                <c:pt idx="11">
                  <c:v>33258871</c:v>
                </c:pt>
                <c:pt idx="12">
                  <c:v>6262025</c:v>
                </c:pt>
                <c:pt idx="13">
                  <c:v>33595047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050-4283-BB85-9B5D972CC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505617977528086"/>
          <c:y val="0.22072936660268713"/>
          <c:w val="0.31123595505617979"/>
          <c:h val="0.5662188099808060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019207683073231E-2"/>
          <c:y val="0.36718750000000011"/>
          <c:w val="0.5330132052821126"/>
          <c:h val="0.3437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506602641056445"/>
          <c:y val="0.23046875000000006"/>
          <c:w val="0.32533013205282135"/>
          <c:h val="0.6113281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Costi - Bilancio consuntivo 2022 V2</a:t>
            </a:r>
          </a:p>
        </c:rich>
      </c:tx>
      <c:layout>
        <c:manualLayout>
          <c:xMode val="edge"/>
          <c:yMode val="edge"/>
          <c:x val="0.35505617977528126"/>
          <c:y val="2.8790786948176578E-2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033707865169E-2"/>
          <c:y val="0.35508637236084517"/>
          <c:w val="0.56966292134831453"/>
          <c:h val="0.38579654510556632"/>
        </c:manualLayout>
      </c:layout>
      <c:pie3DChart>
        <c:varyColors val="1"/>
        <c:ser>
          <c:idx val="1"/>
          <c:order val="1"/>
          <c:spPr>
            <a:solidFill>
              <a:srgbClr val="9999FF"/>
            </a:solidFill>
            <a:ln w="9525">
              <a:solidFill>
                <a:schemeClr val="bg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078-4B09-ACF4-5DCF0E0BEA4B}"/>
              </c:ext>
            </c:extLst>
          </c:dPt>
          <c:dPt>
            <c:idx val="1"/>
            <c:bubble3D val="0"/>
            <c:spPr>
              <a:solidFill>
                <a:srgbClr val="339933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078-4B09-ACF4-5DCF0E0BEA4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1078-4B09-ACF4-5DCF0E0BEA4B}"/>
              </c:ext>
            </c:extLst>
          </c:dPt>
          <c:dPt>
            <c:idx val="3"/>
            <c:bubble3D val="0"/>
            <c:spPr>
              <a:solidFill>
                <a:srgbClr val="FFFF66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1078-4B09-ACF4-5DCF0E0BEA4B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078-4B09-ACF4-5DCF0E0BEA4B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1078-4B09-ACF4-5DCF0E0BEA4B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1078-4B09-ACF4-5DCF0E0BEA4B}"/>
              </c:ext>
            </c:extLst>
          </c:dPt>
          <c:dPt>
            <c:idx val="7"/>
            <c:bubble3D val="0"/>
            <c:spPr>
              <a:solidFill>
                <a:srgbClr val="003366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1078-4B09-ACF4-5DCF0E0BEA4B}"/>
              </c:ext>
            </c:extLst>
          </c:dPt>
          <c:cat>
            <c:strRef>
              <c:f>'bil 2022'!$B$33:$B$40</c:f>
              <c:strCache>
                <c:ptCount val="8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</c:strCache>
            </c:strRef>
          </c:cat>
          <c:val>
            <c:numRef>
              <c:f>'bil 2022'!$C$33:$C$40</c:f>
              <c:numCache>
                <c:formatCode>_(* #,##0_);_(* \(#,##0\);_(* "-"_);_(@_)</c:formatCode>
                <c:ptCount val="8"/>
                <c:pt idx="0">
                  <c:v>202203426</c:v>
                </c:pt>
                <c:pt idx="1">
                  <c:v>14190375</c:v>
                </c:pt>
                <c:pt idx="2">
                  <c:v>23155395</c:v>
                </c:pt>
                <c:pt idx="3">
                  <c:v>315922784</c:v>
                </c:pt>
                <c:pt idx="4">
                  <c:v>2615710</c:v>
                </c:pt>
                <c:pt idx="5">
                  <c:v>9527066</c:v>
                </c:pt>
                <c:pt idx="6">
                  <c:v>25630480</c:v>
                </c:pt>
                <c:pt idx="7">
                  <c:v>2176042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078-4B09-ACF4-5DCF0E0BEA4B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2-1078-4B09-ACF4-5DCF0E0BEA4B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4-1078-4B09-ACF4-5DCF0E0BEA4B}"/>
              </c:ext>
            </c:extLst>
          </c:dPt>
          <c:dPt>
            <c:idx val="2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16-1078-4B09-ACF4-5DCF0E0BEA4B}"/>
              </c:ext>
            </c:extLst>
          </c:dPt>
          <c:dPt>
            <c:idx val="3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18-1078-4B09-ACF4-5DCF0E0BEA4B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A-1078-4B09-ACF4-5DCF0E0BEA4B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1C-1078-4B09-ACF4-5DCF0E0BEA4B}"/>
              </c:ext>
            </c:extLst>
          </c:dPt>
          <c:dPt>
            <c:idx val="6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1E-1078-4B09-ACF4-5DCF0E0BEA4B}"/>
              </c:ext>
            </c:extLst>
          </c:dPt>
          <c:dPt>
            <c:idx val="7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20-1078-4B09-ACF4-5DCF0E0BEA4B}"/>
              </c:ext>
            </c:extLst>
          </c:dPt>
          <c:dPt>
            <c:idx val="8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22-1078-4B09-ACF4-5DCF0E0BEA4B}"/>
              </c:ext>
            </c:extLst>
          </c:dPt>
          <c:dPt>
            <c:idx val="9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24-1078-4B09-ACF4-5DCF0E0BEA4B}"/>
              </c:ext>
            </c:extLst>
          </c:dPt>
          <c:dPt>
            <c:idx val="1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26-1078-4B09-ACF4-5DCF0E0BEA4B}"/>
              </c:ext>
            </c:extLst>
          </c:dPt>
          <c:dPt>
            <c:idx val="11"/>
            <c:bubble3D val="0"/>
            <c:spPr>
              <a:solidFill>
                <a:srgbClr val="339933"/>
              </a:solidFill>
            </c:spPr>
            <c:extLst>
              <c:ext xmlns:c16="http://schemas.microsoft.com/office/drawing/2014/chart" uri="{C3380CC4-5D6E-409C-BE32-E72D297353CC}">
                <c16:uniqueId val="{00000028-1078-4B09-ACF4-5DCF0E0BEA4B}"/>
              </c:ext>
            </c:extLst>
          </c:dPt>
          <c:dPt>
            <c:idx val="12"/>
            <c:bubble3D val="0"/>
            <c:spPr>
              <a:solidFill>
                <a:srgbClr val="008080"/>
              </a:solidFill>
            </c:spPr>
            <c:extLst>
              <c:ext xmlns:c16="http://schemas.microsoft.com/office/drawing/2014/chart" uri="{C3380CC4-5D6E-409C-BE32-E72D297353CC}">
                <c16:uniqueId val="{0000002A-1078-4B09-ACF4-5DCF0E0BEA4B}"/>
              </c:ext>
            </c:extLst>
          </c:dPt>
          <c:dPt>
            <c:idx val="13"/>
            <c:bubble3D val="0"/>
            <c:spPr>
              <a:solidFill>
                <a:srgbClr val="003366"/>
              </a:solidFill>
            </c:spPr>
            <c:extLst>
              <c:ext xmlns:c16="http://schemas.microsoft.com/office/drawing/2014/chart" uri="{C3380CC4-5D6E-409C-BE32-E72D297353CC}">
                <c16:uniqueId val="{0000002C-1078-4B09-ACF4-5DCF0E0BEA4B}"/>
              </c:ext>
            </c:extLst>
          </c:dPt>
          <c:cat>
            <c:strRef>
              <c:f>'bil 2022'!$B$33:$B$40</c:f>
              <c:strCache>
                <c:ptCount val="8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</c:strCache>
            </c:strRef>
          </c:cat>
          <c:val>
            <c:numRef>
              <c:f>'bil 2022'!$C$3:$C$16</c:f>
              <c:numCache>
                <c:formatCode>_(* #,##0.00_);_(* \(#,##0.00\);_(* "-"??_);_(@_)</c:formatCode>
                <c:ptCount val="14"/>
                <c:pt idx="0">
                  <c:v>160339482</c:v>
                </c:pt>
                <c:pt idx="1">
                  <c:v>33897771</c:v>
                </c:pt>
                <c:pt idx="2">
                  <c:v>53694846</c:v>
                </c:pt>
                <c:pt idx="3">
                  <c:v>2785503</c:v>
                </c:pt>
                <c:pt idx="4" formatCode="_(* #,##0_);_(* \(#,##0\);_(* &quot;-&quot;_);_(@_)">
                  <c:v>617705</c:v>
                </c:pt>
                <c:pt idx="5">
                  <c:v>23943636</c:v>
                </c:pt>
                <c:pt idx="6">
                  <c:v>27442568</c:v>
                </c:pt>
                <c:pt idx="7">
                  <c:v>2108477</c:v>
                </c:pt>
                <c:pt idx="8">
                  <c:v>113503757</c:v>
                </c:pt>
                <c:pt idx="9">
                  <c:v>22344866</c:v>
                </c:pt>
                <c:pt idx="10">
                  <c:v>38891610</c:v>
                </c:pt>
                <c:pt idx="11">
                  <c:v>33258871</c:v>
                </c:pt>
                <c:pt idx="12">
                  <c:v>6262025</c:v>
                </c:pt>
                <c:pt idx="13">
                  <c:v>33595047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1078-4B09-ACF4-5DCF0E0BEA4B}"/>
            </c:ext>
          </c:extLst>
        </c:ser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F-1078-4B09-ACF4-5DCF0E0BEA4B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1-1078-4B09-ACF4-5DCF0E0BEA4B}"/>
              </c:ext>
            </c:extLst>
          </c:dPt>
          <c:dPt>
            <c:idx val="2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33-1078-4B09-ACF4-5DCF0E0BEA4B}"/>
              </c:ext>
            </c:extLst>
          </c:dPt>
          <c:dPt>
            <c:idx val="3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35-1078-4B09-ACF4-5DCF0E0BEA4B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7-1078-4B09-ACF4-5DCF0E0BEA4B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39-1078-4B09-ACF4-5DCF0E0BEA4B}"/>
              </c:ext>
            </c:extLst>
          </c:dPt>
          <c:dPt>
            <c:idx val="6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3B-1078-4B09-ACF4-5DCF0E0BEA4B}"/>
              </c:ext>
            </c:extLst>
          </c:dPt>
          <c:dPt>
            <c:idx val="7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3D-1078-4B09-ACF4-5DCF0E0BEA4B}"/>
              </c:ext>
            </c:extLst>
          </c:dPt>
          <c:dPt>
            <c:idx val="8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3F-1078-4B09-ACF4-5DCF0E0BEA4B}"/>
              </c:ext>
            </c:extLst>
          </c:dPt>
          <c:dPt>
            <c:idx val="9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41-1078-4B09-ACF4-5DCF0E0BEA4B}"/>
              </c:ext>
            </c:extLst>
          </c:dPt>
          <c:dPt>
            <c:idx val="1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43-1078-4B09-ACF4-5DCF0E0BEA4B}"/>
              </c:ext>
            </c:extLst>
          </c:dPt>
          <c:dPt>
            <c:idx val="11"/>
            <c:bubble3D val="0"/>
            <c:spPr>
              <a:solidFill>
                <a:srgbClr val="339933"/>
              </a:solidFill>
            </c:spPr>
            <c:extLst>
              <c:ext xmlns:c16="http://schemas.microsoft.com/office/drawing/2014/chart" uri="{C3380CC4-5D6E-409C-BE32-E72D297353CC}">
                <c16:uniqueId val="{00000045-1078-4B09-ACF4-5DCF0E0BEA4B}"/>
              </c:ext>
            </c:extLst>
          </c:dPt>
          <c:dPt>
            <c:idx val="12"/>
            <c:bubble3D val="0"/>
            <c:spPr>
              <a:solidFill>
                <a:srgbClr val="008080"/>
              </a:solidFill>
            </c:spPr>
            <c:extLst>
              <c:ext xmlns:c16="http://schemas.microsoft.com/office/drawing/2014/chart" uri="{C3380CC4-5D6E-409C-BE32-E72D297353CC}">
                <c16:uniqueId val="{00000047-1078-4B09-ACF4-5DCF0E0BEA4B}"/>
              </c:ext>
            </c:extLst>
          </c:dPt>
          <c:dPt>
            <c:idx val="13"/>
            <c:bubble3D val="0"/>
            <c:spPr>
              <a:solidFill>
                <a:srgbClr val="003366"/>
              </a:solidFill>
            </c:spPr>
            <c:extLst>
              <c:ext xmlns:c16="http://schemas.microsoft.com/office/drawing/2014/chart" uri="{C3380CC4-5D6E-409C-BE32-E72D297353CC}">
                <c16:uniqueId val="{00000049-1078-4B09-ACF4-5DCF0E0BEA4B}"/>
              </c:ext>
            </c:extLst>
          </c:dPt>
          <c:cat>
            <c:strRef>
              <c:f>'bil 2022'!$B$33:$B$40</c:f>
              <c:strCache>
                <c:ptCount val="8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</c:strCache>
            </c:strRef>
          </c:cat>
          <c:val>
            <c:numRef>
              <c:f>'bil 2022'!$C$3:$C$16</c:f>
              <c:numCache>
                <c:formatCode>_(* #,##0.00_);_(* \(#,##0.00\);_(* "-"??_);_(@_)</c:formatCode>
                <c:ptCount val="14"/>
                <c:pt idx="0">
                  <c:v>160339482</c:v>
                </c:pt>
                <c:pt idx="1">
                  <c:v>33897771</c:v>
                </c:pt>
                <c:pt idx="2">
                  <c:v>53694846</c:v>
                </c:pt>
                <c:pt idx="3">
                  <c:v>2785503</c:v>
                </c:pt>
                <c:pt idx="4" formatCode="_(* #,##0_);_(* \(#,##0\);_(* &quot;-&quot;_);_(@_)">
                  <c:v>617705</c:v>
                </c:pt>
                <c:pt idx="5">
                  <c:v>23943636</c:v>
                </c:pt>
                <c:pt idx="6">
                  <c:v>27442568</c:v>
                </c:pt>
                <c:pt idx="7">
                  <c:v>2108477</c:v>
                </c:pt>
                <c:pt idx="8">
                  <c:v>113503757</c:v>
                </c:pt>
                <c:pt idx="9">
                  <c:v>22344866</c:v>
                </c:pt>
                <c:pt idx="10">
                  <c:v>38891610</c:v>
                </c:pt>
                <c:pt idx="11">
                  <c:v>33258871</c:v>
                </c:pt>
                <c:pt idx="12">
                  <c:v>6262025</c:v>
                </c:pt>
                <c:pt idx="13">
                  <c:v>33595047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A-1078-4B09-ACF4-5DCF0E0BE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ayout>
        <c:manualLayout>
          <c:xMode val="edge"/>
          <c:yMode val="edge"/>
          <c:x val="0.65505617977528086"/>
          <c:y val="0.22072936660268713"/>
          <c:w val="0.31123595505617979"/>
          <c:h val="0.5662188099808060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901216829327912E-2"/>
          <c:y val="6.2802080507624994E-2"/>
          <c:w val="0.55433521531499863"/>
          <c:h val="0.8285043697736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'ce 2022'!$D$5</c:f>
              <c:strCache>
                <c:ptCount val="1"/>
                <c:pt idx="0">
                  <c:v>Contributi in conto esercizio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2022'!$E$5</c:f>
              <c:numCache>
                <c:formatCode>#,##0;\(#,##0\)</c:formatCode>
                <c:ptCount val="1"/>
                <c:pt idx="0">
                  <c:v>151804.28400000001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69-4EEA-A387-3936A47ABFB1}"/>
            </c:ext>
          </c:extLst>
        </c:ser>
        <c:ser>
          <c:idx val="1"/>
          <c:order val="1"/>
          <c:tx>
            <c:strRef>
              <c:f>'ce 2022'!$D$6</c:f>
              <c:strCache>
                <c:ptCount val="1"/>
                <c:pt idx="0">
                  <c:v>Ricavi per prestazioni sanitarie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2022'!$E$6</c:f>
              <c:numCache>
                <c:formatCode>_-* #,##0_-;\-* #,##0_-;_-* "-"??_-;_-@_-</c:formatCode>
                <c:ptCount val="1"/>
                <c:pt idx="0">
                  <c:v>180000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69-4EEA-A387-3936A47ABFB1}"/>
            </c:ext>
          </c:extLst>
        </c:ser>
        <c:ser>
          <c:idx val="2"/>
          <c:order val="2"/>
          <c:tx>
            <c:strRef>
              <c:f>'ce 2022'!$D$7</c:f>
              <c:strCache>
                <c:ptCount val="1"/>
                <c:pt idx="0">
                  <c:v>Concorsi, recuperi e rimborsi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2022'!$E$7</c:f>
              <c:numCache>
                <c:formatCode>#,##0;\(#,##0\)</c:formatCode>
                <c:ptCount val="1"/>
                <c:pt idx="0">
                  <c:v>5906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69-4EEA-A387-3936A47ABFB1}"/>
            </c:ext>
          </c:extLst>
        </c:ser>
        <c:ser>
          <c:idx val="3"/>
          <c:order val="3"/>
          <c:tx>
            <c:strRef>
              <c:f>'ce 2022'!$D$8</c:f>
              <c:strCache>
                <c:ptCount val="1"/>
                <c:pt idx="0">
                  <c:v>Compartecipazione alla spesa per prestazioni sanitarie (ticket)</c:v>
                </c:pt>
              </c:strCache>
            </c:strRef>
          </c:tx>
          <c:spPr>
            <a:solidFill>
              <a:srgbClr val="FF5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2022'!$E$8</c:f>
              <c:numCache>
                <c:formatCode>_-* #,##0_-;\-* #,##0_-;_-* "-"??_-;_-@_-</c:formatCode>
                <c:ptCount val="1"/>
                <c:pt idx="0">
                  <c:v>5356.1890000000003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69-4EEA-A387-3936A47ABFB1}"/>
            </c:ext>
          </c:extLst>
        </c:ser>
        <c:ser>
          <c:idx val="4"/>
          <c:order val="4"/>
          <c:tx>
            <c:strRef>
              <c:f>'ce 2022'!$D$9</c:f>
              <c:strCache>
                <c:ptCount val="1"/>
                <c:pt idx="0">
                  <c:v>Quota contributi in conto capitale imputata nell'esercizio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2022'!$E$9</c:f>
              <c:numCache>
                <c:formatCode>#,##0;\(#,##0\)</c:formatCode>
                <c:ptCount val="1"/>
                <c:pt idx="0">
                  <c:v>19959.021000000001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69-4EEA-A387-3936A47ABFB1}"/>
            </c:ext>
          </c:extLst>
        </c:ser>
        <c:ser>
          <c:idx val="5"/>
          <c:order val="5"/>
          <c:tx>
            <c:strRef>
              <c:f>'ce 2022'!$D$10</c:f>
              <c:strCache>
                <c:ptCount val="1"/>
                <c:pt idx="0">
                  <c:v>Altri ricavi e proventi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2022'!$E$10</c:f>
              <c:numCache>
                <c:formatCode>_-* #,##0_-;\-* #,##0_-;_-* "-"??_-;_-@_-</c:formatCode>
                <c:ptCount val="1"/>
                <c:pt idx="0">
                  <c:v>5135.991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69-4EEA-A387-3936A47AB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116608"/>
        <c:axId val="168118144"/>
      </c:barChart>
      <c:catAx>
        <c:axId val="16811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11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118144"/>
        <c:scaling>
          <c:orientation val="minMax"/>
          <c:max val="18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;\(#,##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116608"/>
        <c:crosses val="autoZero"/>
        <c:crossBetween val="between"/>
      </c:valAx>
      <c:spPr>
        <a:solidFill>
          <a:srgbClr val="C0C0C0">
            <a:alpha val="19000"/>
          </a:srgb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666746159028478"/>
          <c:y val="0.20772995860214424"/>
          <c:w val="0.32356570937990026"/>
          <c:h val="0.5386486135846301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901216829327912E-2"/>
          <c:y val="6.2802080507624994E-2"/>
          <c:w val="0.59096529562215672"/>
          <c:h val="0.8285043697736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'ce 2022'!$D$33</c:f>
              <c:strCache>
                <c:ptCount val="1"/>
                <c:pt idx="0">
                  <c:v>Acquisti di beni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2022'!$E$33</c:f>
              <c:numCache>
                <c:formatCode>_-* #,##0_-;\-* #,##0_-;_-* "-"??_-;_-@_-</c:formatCode>
                <c:ptCount val="1"/>
                <c:pt idx="0">
                  <c:v>213164.23800000001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F-4FCA-8600-D72B4E84D552}"/>
            </c:ext>
          </c:extLst>
        </c:ser>
        <c:ser>
          <c:idx val="1"/>
          <c:order val="1"/>
          <c:tx>
            <c:strRef>
              <c:f>'ce 2022'!$D$34</c:f>
              <c:strCache>
                <c:ptCount val="1"/>
                <c:pt idx="0">
                  <c:v>Acquisti di servizi sanitari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2022'!$E$34</c:f>
              <c:numCache>
                <c:formatCode>_-* #,##0_-;\-* #,##0_-;_-* "-"??_-;_-@_-</c:formatCode>
                <c:ptCount val="1"/>
                <c:pt idx="0">
                  <c:v>49382.402000000002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AF-4FCA-8600-D72B4E84D552}"/>
            </c:ext>
          </c:extLst>
        </c:ser>
        <c:ser>
          <c:idx val="2"/>
          <c:order val="2"/>
          <c:tx>
            <c:strRef>
              <c:f>'ce 2022'!$D$35</c:f>
              <c:strCache>
                <c:ptCount val="1"/>
                <c:pt idx="0">
                  <c:v>Acquisti di servizi non sanitari</c:v>
                </c:pt>
              </c:strCache>
            </c:strRef>
          </c:tx>
          <c:spPr>
            <a:solidFill>
              <a:srgbClr val="3399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2022'!$E$35</c:f>
              <c:numCache>
                <c:formatCode>_-* #,##0_-;\-* #,##0_-;_-* "-"??_-;_-@_-</c:formatCode>
                <c:ptCount val="1"/>
                <c:pt idx="0">
                  <c:v>63686.125999999997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AF-4FCA-8600-D72B4E84D552}"/>
            </c:ext>
          </c:extLst>
        </c:ser>
        <c:ser>
          <c:idx val="3"/>
          <c:order val="3"/>
          <c:tx>
            <c:strRef>
              <c:f>'ce 2022'!$D$36</c:f>
              <c:strCache>
                <c:ptCount val="1"/>
                <c:pt idx="0">
                  <c:v>Manutenzione e riparazione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2022'!$E$36</c:f>
              <c:numCache>
                <c:formatCode>_-* #,##0_-;\-* #,##0_-;_-* "-"??_-;_-@_-</c:formatCode>
                <c:ptCount val="1"/>
                <c:pt idx="0">
                  <c:v>15109.538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AF-4FCA-8600-D72B4E84D552}"/>
            </c:ext>
          </c:extLst>
        </c:ser>
        <c:ser>
          <c:idx val="4"/>
          <c:order val="4"/>
          <c:tx>
            <c:strRef>
              <c:f>'ce 2022'!$D$37</c:f>
              <c:strCache>
                <c:ptCount val="1"/>
                <c:pt idx="0">
                  <c:v>Godimento di beni di terzi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2022'!$E$37</c:f>
              <c:numCache>
                <c:formatCode>_-* #,##0_-;\-* #,##0_-;_-* "-"??_-;_-@_-</c:formatCode>
                <c:ptCount val="1"/>
                <c:pt idx="0">
                  <c:v>3148.8870000000002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AF-4FCA-8600-D72B4E84D552}"/>
            </c:ext>
          </c:extLst>
        </c:ser>
        <c:ser>
          <c:idx val="5"/>
          <c:order val="5"/>
          <c:tx>
            <c:strRef>
              <c:f>'ce 2022'!$D$38</c:f>
              <c:strCache>
                <c:ptCount val="1"/>
                <c:pt idx="0">
                  <c:v>Costi del personale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2022'!$E$38</c:f>
              <c:numCache>
                <c:formatCode>_-* #,##0_-;\-* #,##0_-;_-* "-"??_-;_-@_-</c:formatCode>
                <c:ptCount val="1"/>
                <c:pt idx="0">
                  <c:v>202203.42600000001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AF-4FCA-8600-D72B4E84D552}"/>
            </c:ext>
          </c:extLst>
        </c:ser>
        <c:ser>
          <c:idx val="6"/>
          <c:order val="6"/>
          <c:tx>
            <c:strRef>
              <c:f>'ce 2022'!$D$39</c:f>
              <c:strCache>
                <c:ptCount val="1"/>
                <c:pt idx="0">
                  <c:v>Oneri diversi di gestione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2022'!$E$39</c:f>
              <c:numCache>
                <c:formatCode>_-* #,##0_-;\-* #,##0_-;_-* "-"??_-;_-@_-</c:formatCode>
                <c:ptCount val="1"/>
                <c:pt idx="0">
                  <c:v>3645.0729999999999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AF-4FCA-8600-D72B4E84D552}"/>
            </c:ext>
          </c:extLst>
        </c:ser>
        <c:ser>
          <c:idx val="7"/>
          <c:order val="7"/>
          <c:tx>
            <c:strRef>
              <c:f>'ce 2022'!$D$40</c:f>
              <c:strCache>
                <c:ptCount val="1"/>
                <c:pt idx="0">
                  <c:v>Ammortamenti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2022'!$E$40</c:f>
              <c:numCache>
                <c:formatCode>_-* #,##0_-;\-* #,##0_-;_-* "-"??_-;_-@_-</c:formatCode>
                <c:ptCount val="1"/>
                <c:pt idx="0">
                  <c:v>22574.731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AF-4FCA-8600-D72B4E84D552}"/>
            </c:ext>
          </c:extLst>
        </c:ser>
        <c:ser>
          <c:idx val="8"/>
          <c:order val="8"/>
          <c:tx>
            <c:strRef>
              <c:f>'ce 2022'!$D$41</c:f>
              <c:strCache>
                <c:ptCount val="1"/>
                <c:pt idx="0">
                  <c:v>Accantonamenti</c:v>
                </c:pt>
              </c:strCache>
            </c:strRef>
          </c:tx>
          <c:spPr>
            <a:solidFill>
              <a:srgbClr val="FF33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2022'!$E$41</c:f>
              <c:numCache>
                <c:formatCode>_-* #,##0_-;\-* #,##0_-;_-* "-"??_-;_-@_-</c:formatCode>
                <c:ptCount val="1"/>
                <c:pt idx="0">
                  <c:v>25630.48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AF-4FCA-8600-D72B4E84D552}"/>
            </c:ext>
          </c:extLst>
        </c:ser>
        <c:ser>
          <c:idx val="9"/>
          <c:order val="9"/>
          <c:tx>
            <c:strRef>
              <c:f>'ce 2022'!$D$42</c:f>
              <c:strCache>
                <c:ptCount val="1"/>
                <c:pt idx="0">
                  <c:v>Interessi passivi e altri oneri finanziari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2022'!$E$42</c:f>
              <c:numCache>
                <c:formatCode>#,##0;\(#,##0\)</c:formatCode>
                <c:ptCount val="1"/>
                <c:pt idx="0">
                  <c:v>387.32299999999998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AF-4FCA-8600-D72B4E84D552}"/>
            </c:ext>
          </c:extLst>
        </c:ser>
        <c:ser>
          <c:idx val="10"/>
          <c:order val="10"/>
          <c:tx>
            <c:strRef>
              <c:f>'ce 2022'!$D$43</c:f>
              <c:strCache>
                <c:ptCount val="1"/>
                <c:pt idx="0">
                  <c:v>IRAP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2022'!$E$43</c:f>
              <c:numCache>
                <c:formatCode>_-* #,##0_-;\-* #,##0_-;_-* "-"??_-;_-@_-</c:formatCode>
                <c:ptCount val="1"/>
                <c:pt idx="0">
                  <c:v>16581.73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BAF-4FCA-8600-D72B4E84D552}"/>
            </c:ext>
          </c:extLst>
        </c:ser>
        <c:ser>
          <c:idx val="11"/>
          <c:order val="11"/>
          <c:tx>
            <c:strRef>
              <c:f>'ce 2022'!$D$44</c:f>
              <c:strCache>
                <c:ptCount val="1"/>
                <c:pt idx="0">
                  <c:v>IRES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2022'!$E$44</c:f>
              <c:numCache>
                <c:formatCode>_-* #,##0_-;\-* #,##0_-;_-* "-"??_-;_-@_-</c:formatCode>
                <c:ptCount val="1"/>
                <c:pt idx="0">
                  <c:v>573.13199999999995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BAF-4FCA-8600-D72B4E84D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04160"/>
        <c:axId val="168205696"/>
      </c:barChart>
      <c:catAx>
        <c:axId val="1682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205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2056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204160"/>
        <c:crosses val="autoZero"/>
        <c:crossBetween val="between"/>
      </c:valAx>
      <c:spPr>
        <a:solidFill>
          <a:srgbClr val="C0C0C0">
            <a:alpha val="19000"/>
          </a:srgb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329754189744276"/>
          <c:y val="0.17149798907851441"/>
          <c:w val="0.28693562907274156"/>
          <c:h val="0.61111255263188968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0.21658</cdr:x>
      <cdr:y>0.08001</cdr:y>
    </cdr:from>
    <cdr:to>
      <cdr:x>0.24223</cdr:x>
      <cdr:y>0.09691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7000000}"/>
            </a:ext>
          </a:extLst>
        </cdr:cNvPr>
        <cdr:cNvSpPr/>
      </cdr:nvSpPr>
      <cdr:spPr>
        <a:xfrm xmlns:a="http://schemas.openxmlformats.org/drawingml/2006/main">
          <a:off x="1689572" y="315491"/>
          <a:ext cx="200025" cy="666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 sz="1100"/>
        </a:p>
      </cdr:txBody>
    </cdr:sp>
  </cdr:relSizeAnchor>
  <cdr:relSizeAnchor xmlns:cdr="http://schemas.openxmlformats.org/drawingml/2006/chartDrawing">
    <cdr:from>
      <cdr:x>0.25077</cdr:x>
      <cdr:y>0.08001</cdr:y>
    </cdr:from>
    <cdr:to>
      <cdr:x>0.27641</cdr:x>
      <cdr:y>0.09691</cdr:y>
    </cdr:to>
    <cdr:sp macro="" textlink="">
      <cdr:nvSpPr>
        <cdr:cNvPr id="3" name="Rettangolo 2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8000000}"/>
            </a:ext>
          </a:extLst>
        </cdr:cNvPr>
        <cdr:cNvSpPr/>
      </cdr:nvSpPr>
      <cdr:spPr>
        <a:xfrm xmlns:a="http://schemas.openxmlformats.org/drawingml/2006/main">
          <a:off x="1956272" y="315491"/>
          <a:ext cx="200025" cy="666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 sz="1100"/>
        </a:p>
      </cdr:txBody>
    </cdr:sp>
  </cdr:relSizeAnchor>
  <cdr:relSizeAnchor xmlns:cdr="http://schemas.openxmlformats.org/drawingml/2006/chartDrawing">
    <cdr:from>
      <cdr:x>0.28618</cdr:x>
      <cdr:y>0.08001</cdr:y>
    </cdr:from>
    <cdr:to>
      <cdr:x>0.31182</cdr:x>
      <cdr:y>0.09691</cdr:y>
    </cdr:to>
    <cdr:sp macro="" textlink="">
      <cdr:nvSpPr>
        <cdr:cNvPr id="4" name="Rettangolo 3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9000000}"/>
            </a:ext>
          </a:extLst>
        </cdr:cNvPr>
        <cdr:cNvSpPr/>
      </cdr:nvSpPr>
      <cdr:spPr>
        <a:xfrm xmlns:a="http://schemas.openxmlformats.org/drawingml/2006/main">
          <a:off x="2232497" y="315491"/>
          <a:ext cx="200025" cy="666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esercizio 2022 V2</a:t>
            </a:r>
          </a:p>
          <a:p>
            <a:endParaRPr lang="it-IT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1040000}"/>
              </a:ext>
            </a:extLst>
          </p:cNvPr>
          <p:cNvGraphicFramePr>
            <a:graphicFrameLocks/>
          </p:cNvGraphicFramePr>
          <p:nvPr/>
        </p:nvGraphicFramePr>
        <p:xfrm>
          <a:off x="333375" y="947737"/>
          <a:ext cx="8477250" cy="496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esercizio 2022 V2</a:t>
            </a:r>
          </a:p>
          <a:p>
            <a:endParaRPr lang="it-IT" dirty="0"/>
          </a:p>
        </p:txBody>
      </p:sp>
      <p:graphicFrame>
        <p:nvGraphicFramePr>
          <p:cNvPr id="2" name="Chart 2">
            <a:extLst>
              <a:ext uri="{FF2B5EF4-FFF2-40B4-BE49-F238E27FC236}">
                <a16:creationId xmlns:a16="http://schemas.microsoft.com/office/drawing/2014/main" id="{00000000-0008-0000-0000-000002040000}"/>
              </a:ext>
            </a:extLst>
          </p:cNvPr>
          <p:cNvGraphicFramePr>
            <a:graphicFrameLocks/>
          </p:cNvGraphicFramePr>
          <p:nvPr/>
        </p:nvGraphicFramePr>
        <p:xfrm>
          <a:off x="609600" y="990600"/>
          <a:ext cx="792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00000000-0008-0000-0000-000002040000}"/>
              </a:ext>
            </a:extLst>
          </p:cNvPr>
          <p:cNvGraphicFramePr>
            <a:graphicFrameLocks/>
          </p:cNvGraphicFramePr>
          <p:nvPr/>
        </p:nvGraphicFramePr>
        <p:xfrm>
          <a:off x="604837" y="990600"/>
          <a:ext cx="793432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107504" y="27332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Bilancio di esercizio 2022 V2 - Ricavi</a:t>
            </a:r>
          </a:p>
          <a:p>
            <a:endParaRPr lang="it-IT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11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496615"/>
              </p:ext>
            </p:extLst>
          </p:nvPr>
        </p:nvGraphicFramePr>
        <p:xfrm>
          <a:off x="671512" y="1457325"/>
          <a:ext cx="7800975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Bilancio di </a:t>
            </a:r>
            <a:r>
              <a:rPr lang="it-IT"/>
              <a:t>esercizio 2022 V2 </a:t>
            </a:r>
            <a:r>
              <a:rPr lang="it-IT" dirty="0"/>
              <a:t>- Costi</a:t>
            </a:r>
          </a:p>
          <a:p>
            <a:endParaRPr lang="it-IT" dirty="0"/>
          </a:p>
        </p:txBody>
      </p:sp>
      <p:graphicFrame>
        <p:nvGraphicFramePr>
          <p:cNvPr id="2" name="Chart 2">
            <a:extLst>
              <a:ext uri="{FF2B5EF4-FFF2-40B4-BE49-F238E27FC236}">
                <a16:creationId xmlns:a16="http://schemas.microsoft.com/office/drawing/2014/main" id="{00000000-0008-0000-0100-000002180000}"/>
              </a:ext>
            </a:extLst>
          </p:cNvPr>
          <p:cNvGraphicFramePr>
            <a:graphicFrameLocks/>
          </p:cNvGraphicFramePr>
          <p:nvPr/>
        </p:nvGraphicFramePr>
        <p:xfrm>
          <a:off x="566737" y="1457325"/>
          <a:ext cx="8010525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48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28</cp:revision>
  <dcterms:created xsi:type="dcterms:W3CDTF">2018-06-26T13:58:34Z</dcterms:created>
  <dcterms:modified xsi:type="dcterms:W3CDTF">2023-06-05T15:26:38Z</dcterms:modified>
</cp:coreProperties>
</file>