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ice_colombo\Desktop\CARTELLE%20DESKTOP\GENNAIO%202021%20-%20APRILE%202021\grafici%202020%20per%20BP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ice_colombo\Desktop\CARTELLE%20DESKTOP\GENNAIO%202021%20-%20APRILE%202021\grafici%202020%20per%20BPE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lice_colombo\Desktop\CARTELLE%20DESKTOP\GENNAIO%202021%20-%20APRILE%202021\grafici%202020%20per%20BP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ice_colombo\Desktop\CARTELLE%20DESKTOP\GENNAIO%202021%20-%20APRILE%202021\grafici%202020%20per%20BP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303370786516879E-2"/>
          <c:y val="0.35508637236084484"/>
          <c:w val="0.56966292134831453"/>
          <c:h val="0.38579654510556632"/>
        </c:manualLayout>
      </c:layout>
      <c:pie3D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9E45-4A18-AE81-E2B12EF5D9C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9E45-4A18-AE81-E2B12EF5D9C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9E45-4A18-AE81-E2B12EF5D9C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9E45-4A18-AE81-E2B12EF5D9C7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9E45-4A18-AE81-E2B12EF5D9C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9E45-4A18-AE81-E2B12EF5D9C7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9E45-4A18-AE81-E2B12EF5D9C7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9E45-4A18-AE81-E2B12EF5D9C7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9E45-4A18-AE81-E2B12EF5D9C7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9E45-4A18-AE81-E2B12EF5D9C7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9E45-4A18-AE81-E2B12EF5D9C7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B-9E45-4A18-AE81-E2B12EF5D9C7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0C-9E45-4A18-AE81-E2B12EF5D9C7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D-9E45-4A18-AE81-E2B12EF5D9C7}"/>
              </c:ext>
            </c:extLst>
          </c:dPt>
          <c:cat>
            <c:strRef>
              <c:f>'bil 2020'!$B$3:$B$16</c:f>
              <c:strCache>
                <c:ptCount val="14"/>
                <c:pt idx="0">
                  <c:v>DRG</c:v>
                </c:pt>
                <c:pt idx="1">
                  <c:v>Funzioni non tariffate</c:v>
                </c:pt>
                <c:pt idx="2">
                  <c:v>Ambulatoriale</c:v>
                </c:pt>
                <c:pt idx="3">
                  <c:v>Neuropsichiatria</c:v>
                </c:pt>
                <c:pt idx="4">
                  <c:v>Screening</c:v>
                </c:pt>
                <c:pt idx="5">
                  <c:v>Entrate proprie</c:v>
                </c:pt>
                <c:pt idx="6">
                  <c:v>Libera professione (art. 55 CCNL)</c:v>
                </c:pt>
                <c:pt idx="7">
                  <c:v>Psichiatria</c:v>
                </c:pt>
                <c:pt idx="8">
                  <c:v>File F</c:v>
                </c:pt>
                <c:pt idx="9">
                  <c:v>Utilizzi contributi esercizi precedenti</c:v>
                </c:pt>
                <c:pt idx="10">
                  <c:v>Altri contributi da Regione (al netto rettifiche)</c:v>
                </c:pt>
                <c:pt idx="11">
                  <c:v>Altri contributi (al netto rettifiche)</c:v>
                </c:pt>
                <c:pt idx="12">
                  <c:v>Proventi finanziari e straordinari</c:v>
                </c:pt>
                <c:pt idx="13">
                  <c:v>Prestazioni sanitarie</c:v>
                </c:pt>
              </c:strCache>
            </c:strRef>
          </c:cat>
          <c:val>
            <c:numRef>
              <c:f>'bil 2020'!$C$3:$C$16</c:f>
              <c:numCache>
                <c:formatCode>_(* #,##0.00_);_(* \(#,##0.00\);_(* "-"??_);_(@_)</c:formatCode>
                <c:ptCount val="14"/>
                <c:pt idx="0">
                  <c:v>156414811</c:v>
                </c:pt>
                <c:pt idx="1">
                  <c:v>33859450</c:v>
                </c:pt>
                <c:pt idx="2">
                  <c:v>52999257</c:v>
                </c:pt>
                <c:pt idx="3">
                  <c:v>2733136</c:v>
                </c:pt>
                <c:pt idx="4" formatCode="_(* #,##0_);_(* \(#,##0\);_(* &quot;-&quot;_);_(@_)">
                  <c:v>977805</c:v>
                </c:pt>
                <c:pt idx="5">
                  <c:v>22876972</c:v>
                </c:pt>
                <c:pt idx="6">
                  <c:v>26907140</c:v>
                </c:pt>
                <c:pt idx="7">
                  <c:v>3463696</c:v>
                </c:pt>
                <c:pt idx="8">
                  <c:v>125598618</c:v>
                </c:pt>
                <c:pt idx="9">
                  <c:v>4950404</c:v>
                </c:pt>
                <c:pt idx="10">
                  <c:v>20108076</c:v>
                </c:pt>
                <c:pt idx="11">
                  <c:v>13135678</c:v>
                </c:pt>
                <c:pt idx="12">
                  <c:v>0</c:v>
                </c:pt>
                <c:pt idx="13">
                  <c:v>31788613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45-4A18-AE81-E2B12EF5D9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505617977528086"/>
          <c:y val="0.22072936660268713"/>
          <c:w val="0.31123595505617979"/>
          <c:h val="0.5662188099808060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it-IT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019207683073231E-2"/>
          <c:y val="0.36718750000000011"/>
          <c:w val="0.5330132052821126"/>
          <c:h val="0.34375"/>
        </c:manualLayout>
      </c:layout>
      <c:pie3DChart>
        <c:varyColors val="1"/>
        <c:ser>
          <c:idx val="0"/>
          <c:order val="0"/>
          <c:cat>
            <c:strRef>
              <c:f>'bil 2020'!$B$33:$B$40</c:f>
              <c:strCache>
                <c:ptCount val="8"/>
                <c:pt idx="0">
                  <c:v>Personale</c:v>
                </c:pt>
                <c:pt idx="1">
                  <c:v>IRAP personale dipendente</c:v>
                </c:pt>
                <c:pt idx="2">
                  <c:v>Libera professione (art. 55 CCNL) + IRAP</c:v>
                </c:pt>
                <c:pt idx="3">
                  <c:v>Beni e Servizi (netti)</c:v>
                </c:pt>
                <c:pt idx="4">
                  <c:v>Ammortamenti (al netto dei capitalizzati)</c:v>
                </c:pt>
                <c:pt idx="5">
                  <c:v>Altri costi</c:v>
                </c:pt>
                <c:pt idx="6">
                  <c:v>Accantonamenti dell'esercizio</c:v>
                </c:pt>
                <c:pt idx="7">
                  <c:v>Oneri finanziari e straordinari</c:v>
                </c:pt>
              </c:strCache>
            </c:strRef>
          </c:cat>
          <c:val>
            <c:numRef>
              <c:f>'bil 2020'!$C$33:$C$40</c:f>
              <c:numCache>
                <c:formatCode>_(* #,##0_);_(* \(#,##0\);_(* "-"_);_(@_)</c:formatCode>
                <c:ptCount val="8"/>
                <c:pt idx="0">
                  <c:v>200861599</c:v>
                </c:pt>
                <c:pt idx="1">
                  <c:v>13560653</c:v>
                </c:pt>
                <c:pt idx="2">
                  <c:v>22599044</c:v>
                </c:pt>
                <c:pt idx="3">
                  <c:v>295639733</c:v>
                </c:pt>
                <c:pt idx="4">
                  <c:v>2615840</c:v>
                </c:pt>
                <c:pt idx="5">
                  <c:v>8580567</c:v>
                </c:pt>
                <c:pt idx="6">
                  <c:v>4416139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CD-4146-87E6-6CBEE71770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506602641056445"/>
          <c:y val="0.23046875000000006"/>
          <c:w val="0.32533013205282135"/>
          <c:h val="0.611328125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4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it-IT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901216829327912E-2"/>
          <c:y val="6.2802080507624994E-2"/>
          <c:w val="0.55433521531499863"/>
          <c:h val="0.8285043697736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'ce 2018'!$D$5</c:f>
              <c:strCache>
                <c:ptCount val="1"/>
                <c:pt idx="0">
                  <c:v>Contributi in conto esercizio</c:v>
                </c:pt>
              </c:strCache>
            </c:strRef>
          </c:tx>
          <c:invertIfNegative val="0"/>
          <c:val>
            <c:numRef>
              <c:f>'ce 2018'!$E$5</c:f>
              <c:numCache>
                <c:formatCode>_(* #,##0.00_);_(* \(#,##0.00\);_(* "-"??_);_(@_)</c:formatCode>
                <c:ptCount val="1"/>
                <c:pt idx="0">
                  <c:v>119563123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58-4F91-AA17-06FE97BA90BF}"/>
            </c:ext>
          </c:extLst>
        </c:ser>
        <c:ser>
          <c:idx val="1"/>
          <c:order val="1"/>
          <c:tx>
            <c:strRef>
              <c:f>'ce 2018'!$D$6</c:f>
              <c:strCache>
                <c:ptCount val="1"/>
                <c:pt idx="0">
                  <c:v>Ricavi per prestazioni sanitarie</c:v>
                </c:pt>
              </c:strCache>
            </c:strRef>
          </c:tx>
          <c:invertIfNegative val="0"/>
          <c:val>
            <c:numRef>
              <c:f>'ce 2018'!$E$6</c:f>
              <c:numCache>
                <c:formatCode>_(* #,##0.00_);_(* \(#,##0.00\);_(* "-"??_);_(@_)</c:formatCode>
                <c:ptCount val="1"/>
                <c:pt idx="0">
                  <c:v>150000000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58-4F91-AA17-06FE97BA90BF}"/>
            </c:ext>
          </c:extLst>
        </c:ser>
        <c:ser>
          <c:idx val="2"/>
          <c:order val="2"/>
          <c:tx>
            <c:strRef>
              <c:f>'ce 2018'!$D$7</c:f>
              <c:strCache>
                <c:ptCount val="1"/>
                <c:pt idx="0">
                  <c:v>Concorsi, recuperi e rimborsi</c:v>
                </c:pt>
              </c:strCache>
            </c:strRef>
          </c:tx>
          <c:invertIfNegative val="0"/>
          <c:val>
            <c:numRef>
              <c:f>'ce 2018'!$E$7</c:f>
              <c:numCache>
                <c:formatCode>_(* #,##0.00_);_(* \(#,##0.00\);_(* "-"??_);_(@_)</c:formatCode>
                <c:ptCount val="1"/>
                <c:pt idx="0">
                  <c:v>5577272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58-4F91-AA17-06FE97BA90BF}"/>
            </c:ext>
          </c:extLst>
        </c:ser>
        <c:ser>
          <c:idx val="3"/>
          <c:order val="3"/>
          <c:tx>
            <c:strRef>
              <c:f>'ce 2018'!$D$8</c:f>
              <c:strCache>
                <c:ptCount val="1"/>
                <c:pt idx="0">
                  <c:v>Compartecipazione alla spesa per prestazioni sanitarie (ticket)</c:v>
                </c:pt>
              </c:strCache>
            </c:strRef>
          </c:tx>
          <c:invertIfNegative val="0"/>
          <c:val>
            <c:numRef>
              <c:f>'ce 2018'!$E$8</c:f>
              <c:numCache>
                <c:formatCode>_(* #,##0.00_);_(* \(#,##0.00\);_(* "-"??_);_(@_)</c:formatCode>
                <c:ptCount val="1"/>
                <c:pt idx="0">
                  <c:v>5480813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58-4F91-AA17-06FE97BA90BF}"/>
            </c:ext>
          </c:extLst>
        </c:ser>
        <c:ser>
          <c:idx val="4"/>
          <c:order val="4"/>
          <c:tx>
            <c:strRef>
              <c:f>'ce 2018'!$D$9</c:f>
              <c:strCache>
                <c:ptCount val="1"/>
                <c:pt idx="0">
                  <c:v>Quota contributi in conto capitale imputata nell'esercizio</c:v>
                </c:pt>
              </c:strCache>
            </c:strRef>
          </c:tx>
          <c:invertIfNegative val="0"/>
          <c:val>
            <c:numRef>
              <c:f>'ce 2018'!$E$9</c:f>
              <c:numCache>
                <c:formatCode>_(* #,##0.00_);_(* \(#,##0.00\);_(* "-"??_);_(@_)</c:formatCode>
                <c:ptCount val="1"/>
                <c:pt idx="0">
                  <c:v>17931751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58-4F91-AA17-06FE97BA90BF}"/>
            </c:ext>
          </c:extLst>
        </c:ser>
        <c:ser>
          <c:idx val="5"/>
          <c:order val="5"/>
          <c:tx>
            <c:strRef>
              <c:f>'ce 2018'!$D$10</c:f>
              <c:strCache>
                <c:ptCount val="1"/>
                <c:pt idx="0">
                  <c:v>Altri ricavi e proventi</c:v>
                </c:pt>
              </c:strCache>
            </c:strRef>
          </c:tx>
          <c:invertIfNegative val="0"/>
          <c:val>
            <c:numRef>
              <c:f>'ce 2018'!$E$10</c:f>
              <c:numCache>
                <c:formatCode>_(* #,##0.00_);_(* \(#,##0.00\);_(* "-"??_);_(@_)</c:formatCode>
                <c:ptCount val="1"/>
                <c:pt idx="0">
                  <c:v>4860309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58-4F91-AA17-06FE97BA9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405696"/>
        <c:axId val="92829568"/>
      </c:barChart>
      <c:catAx>
        <c:axId val="9140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it-IT"/>
          </a:p>
        </c:txPr>
        <c:crossAx val="92829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829568"/>
        <c:scaling>
          <c:orientation val="minMax"/>
        </c:scaling>
        <c:delete val="0"/>
        <c:axPos val="l"/>
        <c:majorGridlines/>
        <c:numFmt formatCode="_(* #,##0_);_(* \(#,##0\);_(* &quot;-&quot;_);_(@_)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it-IT"/>
          </a:p>
        </c:txPr>
        <c:crossAx val="914056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024577295231895"/>
          <c:y val="0.20772995860214424"/>
          <c:w val="0.26998743411952952"/>
          <c:h val="0.46847306558076118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901216829327912E-2"/>
          <c:y val="6.2802080507624994E-2"/>
          <c:w val="0.59096529562215672"/>
          <c:h val="0.8285043697736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'ce 2018'!$D$33</c:f>
              <c:strCache>
                <c:ptCount val="1"/>
                <c:pt idx="0">
                  <c:v>Acquisti di beni</c:v>
                </c:pt>
              </c:strCache>
            </c:strRef>
          </c:tx>
          <c:invertIfNegative val="0"/>
          <c:val>
            <c:numRef>
              <c:f>'ce 2018'!$E$33</c:f>
              <c:numCache>
                <c:formatCode>_-* #,##0_-;\-* #,##0_-;_-* "-"??_-;_-@_-</c:formatCode>
                <c:ptCount val="1"/>
                <c:pt idx="0">
                  <c:v>210592534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C6-43C8-8181-C9052DABFD1A}"/>
            </c:ext>
          </c:extLst>
        </c:ser>
        <c:ser>
          <c:idx val="1"/>
          <c:order val="1"/>
          <c:tx>
            <c:strRef>
              <c:f>'ce 2018'!$D$34</c:f>
              <c:strCache>
                <c:ptCount val="1"/>
                <c:pt idx="0">
                  <c:v>Acquisti di servizi</c:v>
                </c:pt>
              </c:strCache>
            </c:strRef>
          </c:tx>
          <c:invertIfNegative val="0"/>
          <c:val>
            <c:numRef>
              <c:f>'ce 2018'!$E$34</c:f>
              <c:numCache>
                <c:formatCode>_-* #,##0_-;\-* #,##0_-;_-* "-"??_-;_-@_-</c:formatCode>
                <c:ptCount val="1"/>
                <c:pt idx="0">
                  <c:v>43577673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C6-43C8-8181-C9052DABFD1A}"/>
            </c:ext>
          </c:extLst>
        </c:ser>
        <c:ser>
          <c:idx val="2"/>
          <c:order val="2"/>
          <c:tx>
            <c:strRef>
              <c:f>'ce 2018'!$D$35</c:f>
              <c:strCache>
                <c:ptCount val="1"/>
                <c:pt idx="0">
                  <c:v>Acquisti di servizi non sanitari</c:v>
                </c:pt>
              </c:strCache>
            </c:strRef>
          </c:tx>
          <c:invertIfNegative val="0"/>
          <c:val>
            <c:numRef>
              <c:f>'ce 2018'!$E$35</c:f>
              <c:numCache>
                <c:formatCode>_-* #,##0_-;\-* #,##0_-;_-* "-"??_-;_-@_-</c:formatCode>
                <c:ptCount val="1"/>
                <c:pt idx="0">
                  <c:v>48839467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C6-43C8-8181-C9052DABFD1A}"/>
            </c:ext>
          </c:extLst>
        </c:ser>
        <c:ser>
          <c:idx val="3"/>
          <c:order val="3"/>
          <c:tx>
            <c:strRef>
              <c:f>'ce 2018'!$D$36</c:f>
              <c:strCache>
                <c:ptCount val="1"/>
                <c:pt idx="0">
                  <c:v>Manutenzione e riparazione</c:v>
                </c:pt>
              </c:strCache>
            </c:strRef>
          </c:tx>
          <c:invertIfNegative val="0"/>
          <c:val>
            <c:numRef>
              <c:f>'ce 2018'!$E$36</c:f>
              <c:numCache>
                <c:formatCode>_-* #,##0_-;\-* #,##0_-;_-* "-"??_-;_-@_-</c:formatCode>
                <c:ptCount val="1"/>
                <c:pt idx="0">
                  <c:v>14416729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C6-43C8-8181-C9052DABFD1A}"/>
            </c:ext>
          </c:extLst>
        </c:ser>
        <c:ser>
          <c:idx val="4"/>
          <c:order val="4"/>
          <c:tx>
            <c:strRef>
              <c:f>'ce 2018'!$D$37</c:f>
              <c:strCache>
                <c:ptCount val="1"/>
                <c:pt idx="0">
                  <c:v>Godimento di beni di terzi</c:v>
                </c:pt>
              </c:strCache>
            </c:strRef>
          </c:tx>
          <c:invertIfNegative val="0"/>
          <c:val>
            <c:numRef>
              <c:f>'ce 2018'!$E$37</c:f>
              <c:numCache>
                <c:formatCode>_-* #,##0_-;\-* #,##0_-;_-* "-"??_-;_-@_-</c:formatCode>
                <c:ptCount val="1"/>
                <c:pt idx="0">
                  <c:v>3195448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C6-43C8-8181-C9052DABFD1A}"/>
            </c:ext>
          </c:extLst>
        </c:ser>
        <c:ser>
          <c:idx val="5"/>
          <c:order val="5"/>
          <c:tx>
            <c:strRef>
              <c:f>'ce 2018'!$D$38</c:f>
              <c:strCache>
                <c:ptCount val="1"/>
                <c:pt idx="0">
                  <c:v>Costi del personale</c:v>
                </c:pt>
              </c:strCache>
            </c:strRef>
          </c:tx>
          <c:invertIfNegative val="0"/>
          <c:val>
            <c:numRef>
              <c:f>'ce 2018'!$E$38</c:f>
              <c:numCache>
                <c:formatCode>_-* #,##0_-;\-* #,##0_-;_-* "-"??_-;_-@_-</c:formatCode>
                <c:ptCount val="1"/>
                <c:pt idx="0">
                  <c:v>200861599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4C6-43C8-8181-C9052DABFD1A}"/>
            </c:ext>
          </c:extLst>
        </c:ser>
        <c:ser>
          <c:idx val="6"/>
          <c:order val="6"/>
          <c:tx>
            <c:strRef>
              <c:f>'ce 2018'!$D$39</c:f>
              <c:strCache>
                <c:ptCount val="1"/>
                <c:pt idx="0">
                  <c:v>Oneri diversi di gestione</c:v>
                </c:pt>
              </c:strCache>
            </c:strRef>
          </c:tx>
          <c:invertIfNegative val="0"/>
          <c:val>
            <c:numRef>
              <c:f>'ce 2018'!$E$39</c:f>
              <c:numCache>
                <c:formatCode>_-* #,##0_-;\-* #,##0_-;_-* "-"??_-;_-@_-</c:formatCode>
                <c:ptCount val="1"/>
                <c:pt idx="0">
                  <c:v>3637061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C6-43C8-8181-C9052DABFD1A}"/>
            </c:ext>
          </c:extLst>
        </c:ser>
        <c:ser>
          <c:idx val="7"/>
          <c:order val="7"/>
          <c:tx>
            <c:strRef>
              <c:f>'ce 2018'!$D$40</c:f>
              <c:strCache>
                <c:ptCount val="1"/>
                <c:pt idx="0">
                  <c:v>Ammortamenti</c:v>
                </c:pt>
              </c:strCache>
            </c:strRef>
          </c:tx>
          <c:invertIfNegative val="0"/>
          <c:val>
            <c:numRef>
              <c:f>'ce 2018'!$E$40</c:f>
              <c:numCache>
                <c:formatCode>_-* #,##0_-;\-* #,##0_-;_-* "-"??_-;_-@_-</c:formatCode>
                <c:ptCount val="1"/>
                <c:pt idx="0">
                  <c:v>20547591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4C6-43C8-8181-C9052DABFD1A}"/>
            </c:ext>
          </c:extLst>
        </c:ser>
        <c:ser>
          <c:idx val="8"/>
          <c:order val="8"/>
          <c:tx>
            <c:strRef>
              <c:f>'ce 2018'!$D$41</c:f>
              <c:strCache>
                <c:ptCount val="1"/>
                <c:pt idx="0">
                  <c:v>Accantonamenti</c:v>
                </c:pt>
              </c:strCache>
            </c:strRef>
          </c:tx>
          <c:invertIfNegative val="0"/>
          <c:val>
            <c:numRef>
              <c:f>'ce 2018'!$E$41</c:f>
              <c:numCache>
                <c:formatCode>_-* #,##0_-;\-* #,##0_-;_-* "-"??_-;_-@_-</c:formatCode>
                <c:ptCount val="1"/>
                <c:pt idx="0">
                  <c:v>4416139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4C6-43C8-8181-C9052DABFD1A}"/>
            </c:ext>
          </c:extLst>
        </c:ser>
        <c:ser>
          <c:idx val="9"/>
          <c:order val="9"/>
          <c:tx>
            <c:strRef>
              <c:f>'ce 2018'!$D$42</c:f>
              <c:strCache>
                <c:ptCount val="1"/>
                <c:pt idx="0">
                  <c:v>Interessi passivi e altri oneri finanziari</c:v>
                </c:pt>
              </c:strCache>
            </c:strRef>
          </c:tx>
          <c:invertIfNegative val="0"/>
          <c:val>
            <c:numRef>
              <c:f>'ce 2018'!$E$42</c:f>
              <c:numCache>
                <c:formatCode>_-* #,##0_-;\-* #,##0_-;_-* "-"??_-;_-@_-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4C6-43C8-8181-C9052DABFD1A}"/>
            </c:ext>
          </c:extLst>
        </c:ser>
        <c:ser>
          <c:idx val="10"/>
          <c:order val="10"/>
          <c:tx>
            <c:strRef>
              <c:f>'ce 2018'!$D$43</c:f>
              <c:strCache>
                <c:ptCount val="1"/>
                <c:pt idx="0">
                  <c:v>IRAP</c:v>
                </c:pt>
              </c:strCache>
            </c:strRef>
          </c:tx>
          <c:invertIfNegative val="0"/>
          <c:val>
            <c:numRef>
              <c:f>'ce 2018'!$E$43</c:f>
              <c:numCache>
                <c:formatCode>_-* #,##0_-;\-* #,##0_-;_-* "-"??_-;_-@_-</c:formatCode>
                <c:ptCount val="1"/>
                <c:pt idx="0">
                  <c:v>15577585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4C6-43C8-8181-C9052DABFD1A}"/>
            </c:ext>
          </c:extLst>
        </c:ser>
        <c:ser>
          <c:idx val="11"/>
          <c:order val="11"/>
          <c:tx>
            <c:strRef>
              <c:f>'ce 2018'!$D$44</c:f>
              <c:strCache>
                <c:ptCount val="1"/>
                <c:pt idx="0">
                  <c:v>IRES</c:v>
                </c:pt>
              </c:strCache>
            </c:strRef>
          </c:tx>
          <c:invertIfNegative val="0"/>
          <c:val>
            <c:numRef>
              <c:f>'ce 2018'!$E$44</c:f>
              <c:numCache>
                <c:formatCode>_-* #,##0_-;\-* #,##0_-;_-* "-"??_-;_-@_-</c:formatCode>
                <c:ptCount val="1"/>
                <c:pt idx="0">
                  <c:v>543500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4C6-43C8-8181-C9052DABFD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619648"/>
        <c:axId val="278429056"/>
      </c:barChart>
      <c:catAx>
        <c:axId val="11061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it-IT"/>
          </a:p>
        </c:txPr>
        <c:crossAx val="278429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8429056"/>
        <c:scaling>
          <c:orientation val="minMax"/>
        </c:scaling>
        <c:delete val="0"/>
        <c:axPos val="l"/>
        <c:majorGridlines/>
        <c:numFmt formatCode="_-* #,##0_-;\-* #,##0_-;_-* &quot;-&quot;??_-;_-@_-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it-IT"/>
          </a:p>
        </c:txPr>
        <c:crossAx val="110619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329754189744276"/>
          <c:y val="0.17149798907851441"/>
          <c:w val="0.28693562907274156"/>
          <c:h val="0.6111125526318896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0.04299</cdr:y>
    </cdr:from>
    <cdr:to>
      <cdr:x>0.11031</cdr:x>
      <cdr:y>0.11014</cdr:y>
    </cdr:to>
    <cdr:sp macro="" textlink="">
      <cdr:nvSpPr>
        <cdr:cNvPr id="2" name="CasellaDiTesto 3"/>
        <cdr:cNvSpPr txBox="1"/>
      </cdr:nvSpPr>
      <cdr:spPr>
        <a:xfrm xmlns:a="http://schemas.openxmlformats.org/drawingml/2006/main">
          <a:off x="0" y="182628"/>
          <a:ext cx="917303" cy="285263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it-IT" sz="1000"/>
            <a:t>450.000.000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CE44-8A7B-4F91-9FB7-C38819E79E3C}" type="datetimeFigureOut">
              <a:rPr lang="it-IT"/>
              <a:pPr>
                <a:defRPr/>
              </a:pPr>
              <a:t>01/05/2023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02E20-0D70-46C0-AAD8-D31559AAC1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5011D-6B23-4B7B-8432-23B49A997FDD}" type="datetimeFigureOut">
              <a:rPr lang="it-IT"/>
              <a:pPr>
                <a:defRPr/>
              </a:pPr>
              <a:t>01/05/2023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A1398-C7F6-49E4-97A7-E18A4B7A8B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567C-48ED-4369-9CA2-2A02CE3688A4}" type="datetimeFigureOut">
              <a:rPr lang="it-IT"/>
              <a:pPr>
                <a:defRPr/>
              </a:pPr>
              <a:t>01/05/2023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02AE-DCE7-4C52-ABFA-EB86E253A8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FONDO GRIG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 descr="FONDINO-GRIGI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rco 5"/>
          <p:cNvSpPr/>
          <p:nvPr userDrawn="1"/>
        </p:nvSpPr>
        <p:spPr bwMode="auto">
          <a:xfrm rot="16200000">
            <a:off x="8666163" y="6107113"/>
            <a:ext cx="955675" cy="1501775"/>
          </a:xfrm>
          <a:prstGeom prst="arc">
            <a:avLst>
              <a:gd name="adj1" fmla="val 16200000"/>
              <a:gd name="adj2" fmla="val 21534156"/>
            </a:avLst>
          </a:prstGeom>
          <a:noFill/>
          <a:ln w="57150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945" tIns="41473" rIns="82945" bIns="41473"/>
          <a:lstStyle/>
          <a:p>
            <a:pPr defTabSz="407526" fontAlgn="auto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 sz="1600" dirty="0">
              <a:latin typeface="Calibri" pitchFamily="34" charset="0"/>
              <a:cs typeface="+mn-cs"/>
            </a:endParaRPr>
          </a:p>
        </p:txBody>
      </p:sp>
      <p:pic>
        <p:nvPicPr>
          <p:cNvPr id="7" name="Picture 3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13488"/>
            <a:ext cx="2503488" cy="54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" y="405546"/>
            <a:ext cx="8621279" cy="735052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t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2500" b="1" kern="1200" dirty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sz="quarter" idx="16"/>
          </p:nvPr>
        </p:nvSpPr>
        <p:spPr>
          <a:xfrm>
            <a:off x="1" y="103691"/>
            <a:ext cx="8621280" cy="293791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ctr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300" b="1" kern="1200" dirty="0" smtClean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  <a:lvl2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2pPr>
            <a:lvl3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3pPr>
            <a:lvl4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4pPr>
            <a:lvl5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7"/>
          </p:nvPr>
        </p:nvSpPr>
        <p:spPr>
          <a:xfrm>
            <a:off x="522720" y="1404148"/>
            <a:ext cx="8098560" cy="4376619"/>
          </a:xfrm>
          <a:prstGeom prst="rect">
            <a:avLst/>
          </a:prstGeom>
        </p:spPr>
        <p:txBody>
          <a:bodyPr/>
          <a:lstStyle>
            <a:lvl1pPr marL="241924" indent="-241924">
              <a:buFont typeface="Wingdings" pitchFamily="2" charset="2"/>
              <a:buChar char="§"/>
              <a:defRPr sz="15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defRPr>
            </a:lvl1pPr>
            <a:lvl2pPr>
              <a:defRPr sz="1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Segnaposto numero diapositiva 10"/>
          <p:cNvSpPr>
            <a:spLocks noGrp="1"/>
          </p:cNvSpPr>
          <p:nvPr>
            <p:ph type="sldNum" idx="18"/>
          </p:nvPr>
        </p:nvSpPr>
        <p:spPr>
          <a:xfrm>
            <a:off x="8748713" y="6564313"/>
            <a:ext cx="292100" cy="150812"/>
          </a:xfrm>
          <a:ln cap="flat">
            <a:round/>
            <a:headEnd/>
            <a:tailEnd/>
          </a:ln>
        </p:spPr>
        <p:txBody>
          <a:bodyPr wrap="square" lIns="0" tIns="25792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8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8A77D2D-4D8C-4A50-B394-2CF307C2C50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" name="Segnaposto piè di pagina 11"/>
          <p:cNvSpPr>
            <a:spLocks noGrp="1"/>
          </p:cNvSpPr>
          <p:nvPr>
            <p:ph type="ftr" idx="19"/>
          </p:nvPr>
        </p:nvSpPr>
        <p:spPr>
          <a:xfrm>
            <a:off x="522288" y="5976938"/>
            <a:ext cx="7224712" cy="161925"/>
          </a:xfrm>
          <a:ln cap="flat">
            <a:round/>
            <a:headEnd/>
            <a:tailEnd/>
          </a:ln>
        </p:spPr>
        <p:txBody>
          <a:bodyPr wrap="square" lIns="0" tIns="25792" rIns="0" bIns="0" numCol="1" anchor="b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8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1B07-5330-4525-8BEF-799F259CF7C5}" type="datetimeFigureOut">
              <a:rPr lang="it-IT"/>
              <a:pPr>
                <a:defRPr/>
              </a:pPr>
              <a:t>01/05/2023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72147-FDFC-4857-9D31-87E6E768AE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D1CC2-138B-4204-90AC-33313EA6326C}" type="datetimeFigureOut">
              <a:rPr lang="it-IT"/>
              <a:pPr>
                <a:defRPr/>
              </a:pPr>
              <a:t>01/05/2023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85B7F-86CB-44F1-BFD3-D31A4EDE96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F06F7-6692-40FB-A4F4-F48FEA3A47A7}" type="datetimeFigureOut">
              <a:rPr lang="it-IT"/>
              <a:pPr>
                <a:defRPr/>
              </a:pPr>
              <a:t>01/05/2023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2D841-834C-4ABE-B4A0-C349D250FF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6F6B-AE75-45BE-8F70-8D41865D4BFE}" type="datetimeFigureOut">
              <a:rPr lang="it-IT"/>
              <a:pPr>
                <a:defRPr/>
              </a:pPr>
              <a:t>01/05/2023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2B8DA-FA15-4B55-A1C7-3C05D5F4B6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AD06-6191-455F-9C55-0B7B3B9A891E}" type="datetimeFigureOut">
              <a:rPr lang="it-IT"/>
              <a:pPr>
                <a:defRPr/>
              </a:pPr>
              <a:t>01/05/2023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4AA3-6510-4805-A8E3-2566DF007E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FAC8-5EFA-40C3-90D4-CC3A691FC342}" type="datetimeFigureOut">
              <a:rPr lang="it-IT"/>
              <a:pPr>
                <a:defRPr/>
              </a:pPr>
              <a:t>01/05/2023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F4864-08A5-4AF7-91C3-249400976C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6F9F-D3CE-4FB9-8F7D-2C2B98FAF8D1}" type="datetimeFigureOut">
              <a:rPr lang="it-IT"/>
              <a:pPr>
                <a:defRPr/>
              </a:pPr>
              <a:t>01/05/2023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E1994-10EA-46DD-88DE-8E13068D8F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2D336-6ED1-4BEC-91B4-CC456BB84D75}" type="datetimeFigureOut">
              <a:rPr lang="it-IT"/>
              <a:pPr>
                <a:defRPr/>
              </a:pPr>
              <a:t>01/05/2023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77FB8-06A0-4486-BCAD-7EC81FFA49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C1DD99-D946-44DC-A081-5CB8464E1C71}" type="datetimeFigureOut">
              <a:rPr lang="it-IT"/>
              <a:pPr>
                <a:defRPr/>
              </a:pPr>
              <a:t>01/05/2023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C2410D-1A07-4104-BBB3-AB5CEF6930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1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Ricavi - Bilancio di previsione 2023</a:t>
            </a:r>
          </a:p>
          <a:p>
            <a:endParaRPr lang="it-IT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000-000001040000}"/>
              </a:ext>
            </a:extLst>
          </p:cNvPr>
          <p:cNvGraphicFramePr>
            <a:graphicFrameLocks/>
          </p:cNvGraphicFramePr>
          <p:nvPr/>
        </p:nvGraphicFramePr>
        <p:xfrm>
          <a:off x="333375" y="947737"/>
          <a:ext cx="8477250" cy="4962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2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6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Costi - Bilancio di previsione 2023</a:t>
            </a:r>
          </a:p>
          <a:p>
            <a:endParaRPr lang="it-IT" dirty="0"/>
          </a:p>
        </p:txBody>
      </p:sp>
      <p:graphicFrame>
        <p:nvGraphicFramePr>
          <p:cNvPr id="2" name="Chart 2">
            <a:extLst>
              <a:ext uri="{FF2B5EF4-FFF2-40B4-BE49-F238E27FC236}">
                <a16:creationId xmlns:a16="http://schemas.microsoft.com/office/drawing/2014/main" id="{00000000-0008-0000-0000-000002040000}"/>
              </a:ext>
            </a:extLst>
          </p:cNvPr>
          <p:cNvGraphicFramePr>
            <a:graphicFrameLocks/>
          </p:cNvGraphicFramePr>
          <p:nvPr/>
        </p:nvGraphicFramePr>
        <p:xfrm>
          <a:off x="609600" y="990600"/>
          <a:ext cx="7924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3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Conto economico previsionale 2023 - Ricavi</a:t>
            </a:r>
          </a:p>
          <a:p>
            <a:endParaRPr lang="it-IT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100-0000011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908273"/>
              </p:ext>
            </p:extLst>
          </p:nvPr>
        </p:nvGraphicFramePr>
        <p:xfrm>
          <a:off x="414337" y="1304925"/>
          <a:ext cx="8315325" cy="4248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4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asellaDiTesto 6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Conto economico previsionale 2023 - Costi</a:t>
            </a:r>
          </a:p>
          <a:p>
            <a:endParaRPr lang="it-IT" dirty="0"/>
          </a:p>
        </p:txBody>
      </p:sp>
      <p:graphicFrame>
        <p:nvGraphicFramePr>
          <p:cNvPr id="2" name="Chart 2">
            <a:extLst>
              <a:ext uri="{FF2B5EF4-FFF2-40B4-BE49-F238E27FC236}">
                <a16:creationId xmlns:a16="http://schemas.microsoft.com/office/drawing/2014/main" id="{00000000-0008-0000-0100-0000021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9768220"/>
              </p:ext>
            </p:extLst>
          </p:nvPr>
        </p:nvGraphicFramePr>
        <p:xfrm>
          <a:off x="288032" y="1556792"/>
          <a:ext cx="8676455" cy="3843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29</Words>
  <Application>Microsoft Office PowerPoint</Application>
  <PresentationFormat>Presentazione su schermo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Arial-BoldMT</vt:lpstr>
      <vt:lpstr>Calibri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carolina_palandi</dc:creator>
  <cp:lastModifiedBy>Alice Colombo</cp:lastModifiedBy>
  <cp:revision>26</cp:revision>
  <dcterms:created xsi:type="dcterms:W3CDTF">2018-06-26T13:58:34Z</dcterms:created>
  <dcterms:modified xsi:type="dcterms:W3CDTF">2023-05-01T13:29:50Z</dcterms:modified>
</cp:coreProperties>
</file>