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904" autoAdjust="0"/>
    <p:restoredTop sz="94660"/>
  </p:normalViewPr>
  <p:slideViewPr>
    <p:cSldViewPr>
      <p:cViewPr>
        <p:scale>
          <a:sx n="125" d="100"/>
          <a:sy n="125" d="100"/>
        </p:scale>
        <p:origin x="552" y="-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08532" y="821436"/>
            <a:ext cx="8103234" cy="946785"/>
          </a:xfrm>
          <a:custGeom>
            <a:avLst/>
            <a:gdLst/>
            <a:ahLst/>
            <a:cxnLst/>
            <a:rect l="l" t="t" r="r" b="b"/>
            <a:pathLst>
              <a:path w="8103234" h="946785">
                <a:moveTo>
                  <a:pt x="7944611" y="946404"/>
                </a:moveTo>
                <a:lnTo>
                  <a:pt x="156972" y="946404"/>
                </a:lnTo>
                <a:lnTo>
                  <a:pt x="107289" y="938259"/>
                </a:lnTo>
                <a:lnTo>
                  <a:pt x="64190" y="915631"/>
                </a:lnTo>
                <a:lnTo>
                  <a:pt x="30236" y="881225"/>
                </a:lnTo>
                <a:lnTo>
                  <a:pt x="7985" y="837748"/>
                </a:lnTo>
                <a:lnTo>
                  <a:pt x="0" y="787908"/>
                </a:lnTo>
                <a:lnTo>
                  <a:pt x="0" y="156972"/>
                </a:lnTo>
                <a:lnTo>
                  <a:pt x="7985" y="107289"/>
                </a:lnTo>
                <a:lnTo>
                  <a:pt x="30236" y="64190"/>
                </a:lnTo>
                <a:lnTo>
                  <a:pt x="64190" y="30236"/>
                </a:lnTo>
                <a:lnTo>
                  <a:pt x="107289" y="7985"/>
                </a:lnTo>
                <a:lnTo>
                  <a:pt x="156972" y="0"/>
                </a:lnTo>
                <a:lnTo>
                  <a:pt x="7944611" y="0"/>
                </a:lnTo>
                <a:lnTo>
                  <a:pt x="7994452" y="7985"/>
                </a:lnTo>
                <a:lnTo>
                  <a:pt x="8037929" y="30236"/>
                </a:lnTo>
                <a:lnTo>
                  <a:pt x="8072335" y="64190"/>
                </a:lnTo>
                <a:lnTo>
                  <a:pt x="8094963" y="107289"/>
                </a:lnTo>
                <a:lnTo>
                  <a:pt x="8103107" y="156972"/>
                </a:lnTo>
                <a:lnTo>
                  <a:pt x="8103107" y="787908"/>
                </a:lnTo>
                <a:lnTo>
                  <a:pt x="8094963" y="837748"/>
                </a:lnTo>
                <a:lnTo>
                  <a:pt x="8072335" y="881225"/>
                </a:lnTo>
                <a:lnTo>
                  <a:pt x="8037929" y="915631"/>
                </a:lnTo>
                <a:lnTo>
                  <a:pt x="7994452" y="938259"/>
                </a:lnTo>
                <a:lnTo>
                  <a:pt x="7944611" y="946404"/>
                </a:lnTo>
                <a:close/>
              </a:path>
            </a:pathLst>
          </a:custGeom>
          <a:solidFill>
            <a:srgbClr val="B8CC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08532" y="821436"/>
            <a:ext cx="8103234" cy="946785"/>
          </a:xfrm>
          <a:custGeom>
            <a:avLst/>
            <a:gdLst/>
            <a:ahLst/>
            <a:cxnLst/>
            <a:rect l="l" t="t" r="r" b="b"/>
            <a:pathLst>
              <a:path w="8103234" h="946785">
                <a:moveTo>
                  <a:pt x="156972" y="0"/>
                </a:moveTo>
                <a:lnTo>
                  <a:pt x="107289" y="7985"/>
                </a:lnTo>
                <a:lnTo>
                  <a:pt x="64190" y="30236"/>
                </a:lnTo>
                <a:lnTo>
                  <a:pt x="30236" y="64190"/>
                </a:lnTo>
                <a:lnTo>
                  <a:pt x="7985" y="107289"/>
                </a:lnTo>
                <a:lnTo>
                  <a:pt x="0" y="156972"/>
                </a:lnTo>
                <a:lnTo>
                  <a:pt x="0" y="787908"/>
                </a:lnTo>
                <a:lnTo>
                  <a:pt x="7985" y="837748"/>
                </a:lnTo>
                <a:lnTo>
                  <a:pt x="30236" y="881225"/>
                </a:lnTo>
                <a:lnTo>
                  <a:pt x="64190" y="915631"/>
                </a:lnTo>
                <a:lnTo>
                  <a:pt x="107289" y="938259"/>
                </a:lnTo>
                <a:lnTo>
                  <a:pt x="156972" y="946404"/>
                </a:lnTo>
                <a:lnTo>
                  <a:pt x="7944611" y="946404"/>
                </a:lnTo>
                <a:lnTo>
                  <a:pt x="7994452" y="938259"/>
                </a:lnTo>
                <a:lnTo>
                  <a:pt x="8037929" y="915631"/>
                </a:lnTo>
                <a:lnTo>
                  <a:pt x="8072335" y="881225"/>
                </a:lnTo>
                <a:lnTo>
                  <a:pt x="8094963" y="837748"/>
                </a:lnTo>
                <a:lnTo>
                  <a:pt x="8103107" y="787908"/>
                </a:lnTo>
                <a:lnTo>
                  <a:pt x="8103107" y="156972"/>
                </a:lnTo>
                <a:lnTo>
                  <a:pt x="8094963" y="107289"/>
                </a:lnTo>
                <a:lnTo>
                  <a:pt x="8072335" y="64190"/>
                </a:lnTo>
                <a:lnTo>
                  <a:pt x="8037929" y="30236"/>
                </a:lnTo>
                <a:lnTo>
                  <a:pt x="7994452" y="7985"/>
                </a:lnTo>
                <a:lnTo>
                  <a:pt x="7944611" y="0"/>
                </a:lnTo>
                <a:lnTo>
                  <a:pt x="156972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2991" y="884947"/>
            <a:ext cx="8027416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2991" y="884947"/>
            <a:ext cx="784542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Fondazione</a:t>
            </a:r>
            <a:r>
              <a:rPr spc="-5" dirty="0"/>
              <a:t> IRCCS</a:t>
            </a:r>
            <a:r>
              <a:rPr dirty="0"/>
              <a:t> CA’</a:t>
            </a:r>
            <a:r>
              <a:rPr spc="-5" dirty="0"/>
              <a:t> </a:t>
            </a:r>
            <a:r>
              <a:rPr dirty="0"/>
              <a:t>GRANDA</a:t>
            </a:r>
            <a:r>
              <a:rPr spc="-15" dirty="0"/>
              <a:t> </a:t>
            </a:r>
            <a:r>
              <a:rPr spc="-5" dirty="0"/>
              <a:t>Ospedale Maggiore</a:t>
            </a:r>
            <a:r>
              <a:rPr dirty="0"/>
              <a:t> Policlinico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34516" y="2160532"/>
            <a:ext cx="304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Enti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di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diritto</a:t>
            </a:r>
            <a:r>
              <a:rPr sz="1800" b="1" spc="-5" dirty="0">
                <a:latin typeface="Calibri"/>
                <a:cs typeface="Calibri"/>
              </a:rPr>
              <a:t> privato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controllati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51013" y="2720149"/>
            <a:ext cx="3249930" cy="1449705"/>
            <a:chOff x="1251013" y="2720149"/>
            <a:chExt cx="3249930" cy="1449705"/>
          </a:xfrm>
        </p:grpSpPr>
        <p:sp>
          <p:nvSpPr>
            <p:cNvPr id="5" name="object 5"/>
            <p:cNvSpPr/>
            <p:nvPr/>
          </p:nvSpPr>
          <p:spPr>
            <a:xfrm>
              <a:off x="1255775" y="2724911"/>
              <a:ext cx="3240405" cy="1440180"/>
            </a:xfrm>
            <a:custGeom>
              <a:avLst/>
              <a:gdLst/>
              <a:ahLst/>
              <a:cxnLst/>
              <a:rect l="l" t="t" r="r" b="b"/>
              <a:pathLst>
                <a:path w="3240404" h="1440179">
                  <a:moveTo>
                    <a:pt x="2999232" y="1440179"/>
                  </a:moveTo>
                  <a:lnTo>
                    <a:pt x="240792" y="1440179"/>
                  </a:lnTo>
                  <a:lnTo>
                    <a:pt x="192378" y="1435271"/>
                  </a:lnTo>
                  <a:lnTo>
                    <a:pt x="147232" y="1421201"/>
                  </a:lnTo>
                  <a:lnTo>
                    <a:pt x="106337" y="1398951"/>
                  </a:lnTo>
                  <a:lnTo>
                    <a:pt x="70675" y="1369504"/>
                  </a:lnTo>
                  <a:lnTo>
                    <a:pt x="41228" y="1333842"/>
                  </a:lnTo>
                  <a:lnTo>
                    <a:pt x="18978" y="1292947"/>
                  </a:lnTo>
                  <a:lnTo>
                    <a:pt x="4908" y="1247801"/>
                  </a:lnTo>
                  <a:lnTo>
                    <a:pt x="0" y="1199387"/>
                  </a:lnTo>
                  <a:lnTo>
                    <a:pt x="0" y="239268"/>
                  </a:lnTo>
                  <a:lnTo>
                    <a:pt x="4908" y="190919"/>
                  </a:lnTo>
                  <a:lnTo>
                    <a:pt x="18978" y="145946"/>
                  </a:lnTo>
                  <a:lnTo>
                    <a:pt x="41228" y="105295"/>
                  </a:lnTo>
                  <a:lnTo>
                    <a:pt x="70675" y="69913"/>
                  </a:lnTo>
                  <a:lnTo>
                    <a:pt x="106337" y="40746"/>
                  </a:lnTo>
                  <a:lnTo>
                    <a:pt x="147232" y="18740"/>
                  </a:lnTo>
                  <a:lnTo>
                    <a:pt x="192378" y="4842"/>
                  </a:lnTo>
                  <a:lnTo>
                    <a:pt x="240792" y="0"/>
                  </a:lnTo>
                  <a:lnTo>
                    <a:pt x="2999232" y="0"/>
                  </a:lnTo>
                  <a:lnTo>
                    <a:pt x="3047645" y="4842"/>
                  </a:lnTo>
                  <a:lnTo>
                    <a:pt x="3092791" y="18740"/>
                  </a:lnTo>
                  <a:lnTo>
                    <a:pt x="3133686" y="40746"/>
                  </a:lnTo>
                  <a:lnTo>
                    <a:pt x="3169348" y="69913"/>
                  </a:lnTo>
                  <a:lnTo>
                    <a:pt x="3198795" y="105295"/>
                  </a:lnTo>
                  <a:lnTo>
                    <a:pt x="3221045" y="145946"/>
                  </a:lnTo>
                  <a:lnTo>
                    <a:pt x="3235115" y="190919"/>
                  </a:lnTo>
                  <a:lnTo>
                    <a:pt x="3240024" y="239268"/>
                  </a:lnTo>
                  <a:lnTo>
                    <a:pt x="3240024" y="1199387"/>
                  </a:lnTo>
                  <a:lnTo>
                    <a:pt x="3235115" y="1247801"/>
                  </a:lnTo>
                  <a:lnTo>
                    <a:pt x="3221045" y="1292947"/>
                  </a:lnTo>
                  <a:lnTo>
                    <a:pt x="3198795" y="1333842"/>
                  </a:lnTo>
                  <a:lnTo>
                    <a:pt x="3169348" y="1369504"/>
                  </a:lnTo>
                  <a:lnTo>
                    <a:pt x="3133686" y="1398951"/>
                  </a:lnTo>
                  <a:lnTo>
                    <a:pt x="3092791" y="1421201"/>
                  </a:lnTo>
                  <a:lnTo>
                    <a:pt x="3047645" y="1435271"/>
                  </a:lnTo>
                  <a:lnTo>
                    <a:pt x="2999232" y="1440179"/>
                  </a:lnTo>
                  <a:close/>
                </a:path>
              </a:pathLst>
            </a:custGeom>
            <a:solidFill>
              <a:srgbClr val="B8CC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5775" y="2724911"/>
              <a:ext cx="3240405" cy="1440180"/>
            </a:xfrm>
            <a:custGeom>
              <a:avLst/>
              <a:gdLst/>
              <a:ahLst/>
              <a:cxnLst/>
              <a:rect l="l" t="t" r="r" b="b"/>
              <a:pathLst>
                <a:path w="3240404" h="1440179">
                  <a:moveTo>
                    <a:pt x="240792" y="0"/>
                  </a:moveTo>
                  <a:lnTo>
                    <a:pt x="192378" y="4842"/>
                  </a:lnTo>
                  <a:lnTo>
                    <a:pt x="147232" y="18740"/>
                  </a:lnTo>
                  <a:lnTo>
                    <a:pt x="106337" y="40746"/>
                  </a:lnTo>
                  <a:lnTo>
                    <a:pt x="70675" y="69913"/>
                  </a:lnTo>
                  <a:lnTo>
                    <a:pt x="41228" y="105295"/>
                  </a:lnTo>
                  <a:lnTo>
                    <a:pt x="18978" y="145946"/>
                  </a:lnTo>
                  <a:lnTo>
                    <a:pt x="4908" y="190919"/>
                  </a:lnTo>
                  <a:lnTo>
                    <a:pt x="0" y="239268"/>
                  </a:lnTo>
                  <a:lnTo>
                    <a:pt x="0" y="1199387"/>
                  </a:lnTo>
                  <a:lnTo>
                    <a:pt x="4908" y="1247801"/>
                  </a:lnTo>
                  <a:lnTo>
                    <a:pt x="18978" y="1292947"/>
                  </a:lnTo>
                  <a:lnTo>
                    <a:pt x="41228" y="1333842"/>
                  </a:lnTo>
                  <a:lnTo>
                    <a:pt x="70675" y="1369504"/>
                  </a:lnTo>
                  <a:lnTo>
                    <a:pt x="106337" y="1398951"/>
                  </a:lnTo>
                  <a:lnTo>
                    <a:pt x="147232" y="1421201"/>
                  </a:lnTo>
                  <a:lnTo>
                    <a:pt x="192378" y="1435271"/>
                  </a:lnTo>
                  <a:lnTo>
                    <a:pt x="240792" y="1440179"/>
                  </a:lnTo>
                  <a:lnTo>
                    <a:pt x="2999232" y="1440179"/>
                  </a:lnTo>
                  <a:lnTo>
                    <a:pt x="3047645" y="1435271"/>
                  </a:lnTo>
                  <a:lnTo>
                    <a:pt x="3092791" y="1421201"/>
                  </a:lnTo>
                  <a:lnTo>
                    <a:pt x="3133686" y="1398951"/>
                  </a:lnTo>
                  <a:lnTo>
                    <a:pt x="3169348" y="1369504"/>
                  </a:lnTo>
                  <a:lnTo>
                    <a:pt x="3198795" y="1333842"/>
                  </a:lnTo>
                  <a:lnTo>
                    <a:pt x="3221045" y="1292947"/>
                  </a:lnTo>
                  <a:lnTo>
                    <a:pt x="3235115" y="1247801"/>
                  </a:lnTo>
                  <a:lnTo>
                    <a:pt x="3240024" y="1199387"/>
                  </a:lnTo>
                  <a:lnTo>
                    <a:pt x="3240024" y="239268"/>
                  </a:lnTo>
                  <a:lnTo>
                    <a:pt x="3235115" y="190919"/>
                  </a:lnTo>
                  <a:lnTo>
                    <a:pt x="3221045" y="145946"/>
                  </a:lnTo>
                  <a:lnTo>
                    <a:pt x="3198795" y="105295"/>
                  </a:lnTo>
                  <a:lnTo>
                    <a:pt x="3169348" y="69913"/>
                  </a:lnTo>
                  <a:lnTo>
                    <a:pt x="3133686" y="40746"/>
                  </a:lnTo>
                  <a:lnTo>
                    <a:pt x="3092791" y="18740"/>
                  </a:lnTo>
                  <a:lnTo>
                    <a:pt x="3047645" y="4842"/>
                  </a:lnTo>
                  <a:lnTo>
                    <a:pt x="2999232" y="0"/>
                  </a:lnTo>
                  <a:lnTo>
                    <a:pt x="240792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579880" y="2818898"/>
            <a:ext cx="2592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Fondazione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Patrimonio </a:t>
            </a:r>
            <a:r>
              <a:rPr sz="1400" b="1" dirty="0">
                <a:latin typeface="Calibri"/>
                <a:cs typeface="Calibri"/>
              </a:rPr>
              <a:t>Ca’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Granda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04619" y="3168496"/>
            <a:ext cx="2944495" cy="810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7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Il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fondatore</a:t>
            </a:r>
            <a:r>
              <a:rPr sz="1100" dirty="0">
                <a:latin typeface="Calibri"/>
                <a:cs typeface="Calibri"/>
              </a:rPr>
              <a:t> è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Fondazione</a:t>
            </a:r>
            <a:r>
              <a:rPr sz="1100" dirty="0">
                <a:latin typeface="Calibri"/>
                <a:cs typeface="Calibri"/>
              </a:rPr>
              <a:t> IRCCS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Ca’</a:t>
            </a:r>
            <a:r>
              <a:rPr sz="1100" dirty="0">
                <a:latin typeface="Calibri"/>
                <a:cs typeface="Calibri"/>
              </a:rPr>
              <a:t> Granda,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proprietaria </a:t>
            </a:r>
            <a:r>
              <a:rPr sz="1100" spc="-5" dirty="0">
                <a:latin typeface="Calibri"/>
                <a:cs typeface="Calibri"/>
              </a:rPr>
              <a:t>del patrimonio </a:t>
            </a:r>
            <a:r>
              <a:rPr sz="1100" dirty="0">
                <a:latin typeface="Calibri"/>
                <a:cs typeface="Calibri"/>
              </a:rPr>
              <a:t>rurale dato in </a:t>
            </a:r>
            <a:r>
              <a:rPr sz="1100" spc="-5" dirty="0">
                <a:latin typeface="Calibri"/>
                <a:cs typeface="Calibri"/>
              </a:rPr>
              <a:t>usufrutto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trentennale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alla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Fondazione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Sviluppo</a:t>
            </a:r>
            <a:r>
              <a:rPr sz="1100" dirty="0">
                <a:latin typeface="Calibri"/>
                <a:cs typeface="Calibri"/>
              </a:rPr>
              <a:t> (ora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Fondazione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Patrimonio)</a:t>
            </a:r>
            <a:endParaRPr sz="1100" dirty="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231201" y="4425505"/>
            <a:ext cx="3249930" cy="1449705"/>
            <a:chOff x="1231201" y="4425505"/>
            <a:chExt cx="3249930" cy="1449705"/>
          </a:xfrm>
        </p:grpSpPr>
        <p:sp>
          <p:nvSpPr>
            <p:cNvPr id="10" name="object 10"/>
            <p:cNvSpPr/>
            <p:nvPr/>
          </p:nvSpPr>
          <p:spPr>
            <a:xfrm>
              <a:off x="1235963" y="4430267"/>
              <a:ext cx="3240405" cy="1440180"/>
            </a:xfrm>
            <a:custGeom>
              <a:avLst/>
              <a:gdLst/>
              <a:ahLst/>
              <a:cxnLst/>
              <a:rect l="l" t="t" r="r" b="b"/>
              <a:pathLst>
                <a:path w="3240404" h="1440179">
                  <a:moveTo>
                    <a:pt x="3000756" y="1440179"/>
                  </a:moveTo>
                  <a:lnTo>
                    <a:pt x="240792" y="1440179"/>
                  </a:lnTo>
                  <a:lnTo>
                    <a:pt x="192378" y="1435271"/>
                  </a:lnTo>
                  <a:lnTo>
                    <a:pt x="147232" y="1421201"/>
                  </a:lnTo>
                  <a:lnTo>
                    <a:pt x="106337" y="1398951"/>
                  </a:lnTo>
                  <a:lnTo>
                    <a:pt x="70675" y="1369504"/>
                  </a:lnTo>
                  <a:lnTo>
                    <a:pt x="41228" y="1333842"/>
                  </a:lnTo>
                  <a:lnTo>
                    <a:pt x="18978" y="1292947"/>
                  </a:lnTo>
                  <a:lnTo>
                    <a:pt x="4908" y="1247801"/>
                  </a:lnTo>
                  <a:lnTo>
                    <a:pt x="0" y="1199387"/>
                  </a:lnTo>
                  <a:lnTo>
                    <a:pt x="0" y="239268"/>
                  </a:lnTo>
                  <a:lnTo>
                    <a:pt x="4908" y="190919"/>
                  </a:lnTo>
                  <a:lnTo>
                    <a:pt x="18978" y="145946"/>
                  </a:lnTo>
                  <a:lnTo>
                    <a:pt x="41228" y="105295"/>
                  </a:lnTo>
                  <a:lnTo>
                    <a:pt x="70675" y="69913"/>
                  </a:lnTo>
                  <a:lnTo>
                    <a:pt x="106337" y="40746"/>
                  </a:lnTo>
                  <a:lnTo>
                    <a:pt x="147232" y="18740"/>
                  </a:lnTo>
                  <a:lnTo>
                    <a:pt x="192378" y="4842"/>
                  </a:lnTo>
                  <a:lnTo>
                    <a:pt x="240792" y="0"/>
                  </a:lnTo>
                  <a:lnTo>
                    <a:pt x="3000756" y="0"/>
                  </a:lnTo>
                  <a:lnTo>
                    <a:pt x="3049104" y="4842"/>
                  </a:lnTo>
                  <a:lnTo>
                    <a:pt x="3094077" y="18740"/>
                  </a:lnTo>
                  <a:lnTo>
                    <a:pt x="3134728" y="40746"/>
                  </a:lnTo>
                  <a:lnTo>
                    <a:pt x="3170110" y="69913"/>
                  </a:lnTo>
                  <a:lnTo>
                    <a:pt x="3199277" y="105295"/>
                  </a:lnTo>
                  <a:lnTo>
                    <a:pt x="3221283" y="145946"/>
                  </a:lnTo>
                  <a:lnTo>
                    <a:pt x="3235181" y="190919"/>
                  </a:lnTo>
                  <a:lnTo>
                    <a:pt x="3240024" y="239268"/>
                  </a:lnTo>
                  <a:lnTo>
                    <a:pt x="3240024" y="1199387"/>
                  </a:lnTo>
                  <a:lnTo>
                    <a:pt x="3235181" y="1247801"/>
                  </a:lnTo>
                  <a:lnTo>
                    <a:pt x="3221283" y="1292947"/>
                  </a:lnTo>
                  <a:lnTo>
                    <a:pt x="3199277" y="1333842"/>
                  </a:lnTo>
                  <a:lnTo>
                    <a:pt x="3170110" y="1369504"/>
                  </a:lnTo>
                  <a:lnTo>
                    <a:pt x="3134728" y="1398951"/>
                  </a:lnTo>
                  <a:lnTo>
                    <a:pt x="3094077" y="1421201"/>
                  </a:lnTo>
                  <a:lnTo>
                    <a:pt x="3049104" y="1435271"/>
                  </a:lnTo>
                  <a:lnTo>
                    <a:pt x="3000756" y="1440179"/>
                  </a:lnTo>
                  <a:close/>
                </a:path>
              </a:pathLst>
            </a:custGeom>
            <a:solidFill>
              <a:srgbClr val="B8CC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35963" y="4430267"/>
              <a:ext cx="3240405" cy="1440180"/>
            </a:xfrm>
            <a:custGeom>
              <a:avLst/>
              <a:gdLst/>
              <a:ahLst/>
              <a:cxnLst/>
              <a:rect l="l" t="t" r="r" b="b"/>
              <a:pathLst>
                <a:path w="3240404" h="1440179">
                  <a:moveTo>
                    <a:pt x="240792" y="0"/>
                  </a:moveTo>
                  <a:lnTo>
                    <a:pt x="192378" y="4842"/>
                  </a:lnTo>
                  <a:lnTo>
                    <a:pt x="147232" y="18740"/>
                  </a:lnTo>
                  <a:lnTo>
                    <a:pt x="106337" y="40746"/>
                  </a:lnTo>
                  <a:lnTo>
                    <a:pt x="70675" y="69913"/>
                  </a:lnTo>
                  <a:lnTo>
                    <a:pt x="41228" y="105295"/>
                  </a:lnTo>
                  <a:lnTo>
                    <a:pt x="18978" y="145946"/>
                  </a:lnTo>
                  <a:lnTo>
                    <a:pt x="4908" y="190919"/>
                  </a:lnTo>
                  <a:lnTo>
                    <a:pt x="0" y="239268"/>
                  </a:lnTo>
                  <a:lnTo>
                    <a:pt x="0" y="1199387"/>
                  </a:lnTo>
                  <a:lnTo>
                    <a:pt x="4908" y="1247801"/>
                  </a:lnTo>
                  <a:lnTo>
                    <a:pt x="18978" y="1292947"/>
                  </a:lnTo>
                  <a:lnTo>
                    <a:pt x="41228" y="1333842"/>
                  </a:lnTo>
                  <a:lnTo>
                    <a:pt x="70675" y="1369504"/>
                  </a:lnTo>
                  <a:lnTo>
                    <a:pt x="106337" y="1398951"/>
                  </a:lnTo>
                  <a:lnTo>
                    <a:pt x="147232" y="1421201"/>
                  </a:lnTo>
                  <a:lnTo>
                    <a:pt x="192378" y="1435271"/>
                  </a:lnTo>
                  <a:lnTo>
                    <a:pt x="240792" y="1440179"/>
                  </a:lnTo>
                  <a:lnTo>
                    <a:pt x="3000756" y="1440179"/>
                  </a:lnTo>
                  <a:lnTo>
                    <a:pt x="3049104" y="1435271"/>
                  </a:lnTo>
                  <a:lnTo>
                    <a:pt x="3094077" y="1421201"/>
                  </a:lnTo>
                  <a:lnTo>
                    <a:pt x="3134728" y="1398951"/>
                  </a:lnTo>
                  <a:lnTo>
                    <a:pt x="3170110" y="1369504"/>
                  </a:lnTo>
                  <a:lnTo>
                    <a:pt x="3199277" y="1333842"/>
                  </a:lnTo>
                  <a:lnTo>
                    <a:pt x="3221283" y="1292947"/>
                  </a:lnTo>
                  <a:lnTo>
                    <a:pt x="3235181" y="1247801"/>
                  </a:lnTo>
                  <a:lnTo>
                    <a:pt x="3240024" y="1199387"/>
                  </a:lnTo>
                  <a:lnTo>
                    <a:pt x="3240024" y="239268"/>
                  </a:lnTo>
                  <a:lnTo>
                    <a:pt x="3235181" y="190919"/>
                  </a:lnTo>
                  <a:lnTo>
                    <a:pt x="3221283" y="145946"/>
                  </a:lnTo>
                  <a:lnTo>
                    <a:pt x="3199277" y="105295"/>
                  </a:lnTo>
                  <a:lnTo>
                    <a:pt x="3170110" y="69913"/>
                  </a:lnTo>
                  <a:lnTo>
                    <a:pt x="3134728" y="40746"/>
                  </a:lnTo>
                  <a:lnTo>
                    <a:pt x="3094077" y="18740"/>
                  </a:lnTo>
                  <a:lnTo>
                    <a:pt x="3049104" y="4842"/>
                  </a:lnTo>
                  <a:lnTo>
                    <a:pt x="3000756" y="0"/>
                  </a:lnTo>
                  <a:lnTo>
                    <a:pt x="240792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386332" y="4491328"/>
            <a:ext cx="2943860" cy="1246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1480" marR="274320" indent="-131445">
              <a:lnSpc>
                <a:spcPct val="116399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Fondazione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Istituto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Nazionale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Genetica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Molecolare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(INGM)</a:t>
            </a:r>
            <a:endParaRPr sz="1400" dirty="0">
              <a:latin typeface="Calibri"/>
              <a:cs typeface="Calibri"/>
            </a:endParaRPr>
          </a:p>
          <a:p>
            <a:pPr marL="12700" marR="5080" algn="just">
              <a:lnSpc>
                <a:spcPct val="116799"/>
              </a:lnSpc>
              <a:spcBef>
                <a:spcPts val="1070"/>
              </a:spcBef>
            </a:pPr>
            <a:r>
              <a:rPr sz="1100" dirty="0">
                <a:latin typeface="Calibri"/>
                <a:cs typeface="Calibri"/>
              </a:rPr>
              <a:t>La Fondazione </a:t>
            </a:r>
            <a:r>
              <a:rPr sz="1100" spc="-5" dirty="0">
                <a:latin typeface="Calibri"/>
                <a:cs typeface="Calibri"/>
              </a:rPr>
              <a:t>IRCCS </a:t>
            </a:r>
            <a:r>
              <a:rPr sz="1100" dirty="0">
                <a:latin typeface="Calibri"/>
                <a:cs typeface="Calibri"/>
              </a:rPr>
              <a:t>Ca’ </a:t>
            </a:r>
            <a:r>
              <a:rPr sz="1100" spc="-5" dirty="0">
                <a:latin typeface="Calibri"/>
                <a:cs typeface="Calibri"/>
              </a:rPr>
              <a:t>Granda </a:t>
            </a:r>
            <a:r>
              <a:rPr sz="1100" dirty="0">
                <a:latin typeface="Calibri"/>
                <a:cs typeface="Calibri"/>
              </a:rPr>
              <a:t>è </a:t>
            </a:r>
            <a:r>
              <a:rPr sz="1100" spc="-5" dirty="0">
                <a:latin typeface="Calibri"/>
                <a:cs typeface="Calibri"/>
              </a:rPr>
              <a:t>uno dei </a:t>
            </a:r>
            <a:r>
              <a:rPr sz="1100" dirty="0">
                <a:latin typeface="Calibri"/>
                <a:cs typeface="Calibri"/>
              </a:rPr>
              <a:t>membri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fondatori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della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Fondazione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INGM,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di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cui</a:t>
            </a:r>
            <a:r>
              <a:rPr sz="1100" spc="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detiene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una </a:t>
            </a:r>
            <a:r>
              <a:rPr sz="1100" dirty="0">
                <a:latin typeface="Calibri"/>
                <a:cs typeface="Calibri"/>
              </a:rPr>
              <a:t>quota </a:t>
            </a:r>
            <a:r>
              <a:rPr sz="1100" spc="-5" dirty="0">
                <a:latin typeface="Calibri"/>
                <a:cs typeface="Calibri"/>
              </a:rPr>
              <a:t>pari</a:t>
            </a:r>
            <a:r>
              <a:rPr sz="1100" dirty="0">
                <a:latin typeface="Calibri"/>
                <a:cs typeface="Calibri"/>
              </a:rPr>
              <a:t> 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25%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capitale</a:t>
            </a:r>
            <a:r>
              <a:rPr sz="1100" dirty="0">
                <a:latin typeface="Calibri"/>
                <a:cs typeface="Calibri"/>
              </a:rPr>
              <a:t> sociale</a:t>
            </a:r>
          </a:p>
        </p:txBody>
      </p:sp>
      <p:grpSp>
        <p:nvGrpSpPr>
          <p:cNvPr id="13" name="object 13"/>
          <p:cNvGrpSpPr/>
          <p:nvPr/>
        </p:nvGrpSpPr>
        <p:grpSpPr>
          <a:xfrm>
            <a:off x="6095428" y="4425402"/>
            <a:ext cx="2981325" cy="1003300"/>
            <a:chOff x="6109525" y="3884485"/>
            <a:chExt cx="2981325" cy="1003300"/>
          </a:xfrm>
        </p:grpSpPr>
        <p:sp>
          <p:nvSpPr>
            <p:cNvPr id="14" name="object 14"/>
            <p:cNvSpPr/>
            <p:nvPr/>
          </p:nvSpPr>
          <p:spPr>
            <a:xfrm>
              <a:off x="6114288" y="3889248"/>
              <a:ext cx="2971800" cy="993775"/>
            </a:xfrm>
            <a:custGeom>
              <a:avLst/>
              <a:gdLst/>
              <a:ahLst/>
              <a:cxnLst/>
              <a:rect l="l" t="t" r="r" b="b"/>
              <a:pathLst>
                <a:path w="2971800" h="993775">
                  <a:moveTo>
                    <a:pt x="2807208" y="993647"/>
                  </a:moveTo>
                  <a:lnTo>
                    <a:pt x="164592" y="993647"/>
                  </a:lnTo>
                  <a:lnTo>
                    <a:pt x="120650" y="987693"/>
                  </a:lnTo>
                  <a:lnTo>
                    <a:pt x="81280" y="970900"/>
                  </a:lnTo>
                  <a:lnTo>
                    <a:pt x="48006" y="944880"/>
                  </a:lnTo>
                  <a:lnTo>
                    <a:pt x="22352" y="911239"/>
                  </a:lnTo>
                  <a:lnTo>
                    <a:pt x="5842" y="871586"/>
                  </a:lnTo>
                  <a:lnTo>
                    <a:pt x="0" y="827531"/>
                  </a:lnTo>
                  <a:lnTo>
                    <a:pt x="0" y="166116"/>
                  </a:lnTo>
                  <a:lnTo>
                    <a:pt x="5842" y="122061"/>
                  </a:lnTo>
                  <a:lnTo>
                    <a:pt x="22352" y="82408"/>
                  </a:lnTo>
                  <a:lnTo>
                    <a:pt x="48006" y="48768"/>
                  </a:lnTo>
                  <a:lnTo>
                    <a:pt x="81280" y="22747"/>
                  </a:lnTo>
                  <a:lnTo>
                    <a:pt x="120650" y="5954"/>
                  </a:lnTo>
                  <a:lnTo>
                    <a:pt x="164592" y="0"/>
                  </a:lnTo>
                  <a:lnTo>
                    <a:pt x="2807208" y="0"/>
                  </a:lnTo>
                  <a:lnTo>
                    <a:pt x="2851150" y="5954"/>
                  </a:lnTo>
                  <a:lnTo>
                    <a:pt x="2890520" y="22747"/>
                  </a:lnTo>
                  <a:lnTo>
                    <a:pt x="2923794" y="48768"/>
                  </a:lnTo>
                  <a:lnTo>
                    <a:pt x="2949448" y="82408"/>
                  </a:lnTo>
                  <a:lnTo>
                    <a:pt x="2965958" y="122061"/>
                  </a:lnTo>
                  <a:lnTo>
                    <a:pt x="2971800" y="166116"/>
                  </a:lnTo>
                  <a:lnTo>
                    <a:pt x="2971800" y="827531"/>
                  </a:lnTo>
                  <a:lnTo>
                    <a:pt x="2965958" y="871586"/>
                  </a:lnTo>
                  <a:lnTo>
                    <a:pt x="2949448" y="911239"/>
                  </a:lnTo>
                  <a:lnTo>
                    <a:pt x="2923794" y="944880"/>
                  </a:lnTo>
                  <a:lnTo>
                    <a:pt x="2890520" y="970900"/>
                  </a:lnTo>
                  <a:lnTo>
                    <a:pt x="2851150" y="987693"/>
                  </a:lnTo>
                  <a:lnTo>
                    <a:pt x="2807208" y="993647"/>
                  </a:lnTo>
                  <a:close/>
                </a:path>
              </a:pathLst>
            </a:custGeom>
            <a:solidFill>
              <a:srgbClr val="B8CC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14288" y="3889248"/>
              <a:ext cx="2971800" cy="993775"/>
            </a:xfrm>
            <a:custGeom>
              <a:avLst/>
              <a:gdLst/>
              <a:ahLst/>
              <a:cxnLst/>
              <a:rect l="l" t="t" r="r" b="b"/>
              <a:pathLst>
                <a:path w="2971800" h="993775">
                  <a:moveTo>
                    <a:pt x="164592" y="0"/>
                  </a:moveTo>
                  <a:lnTo>
                    <a:pt x="120650" y="5954"/>
                  </a:lnTo>
                  <a:lnTo>
                    <a:pt x="81280" y="22747"/>
                  </a:lnTo>
                  <a:lnTo>
                    <a:pt x="48006" y="48768"/>
                  </a:lnTo>
                  <a:lnTo>
                    <a:pt x="22352" y="82408"/>
                  </a:lnTo>
                  <a:lnTo>
                    <a:pt x="5842" y="122061"/>
                  </a:lnTo>
                  <a:lnTo>
                    <a:pt x="0" y="166116"/>
                  </a:lnTo>
                  <a:lnTo>
                    <a:pt x="0" y="827531"/>
                  </a:lnTo>
                  <a:lnTo>
                    <a:pt x="5842" y="871586"/>
                  </a:lnTo>
                  <a:lnTo>
                    <a:pt x="22352" y="911239"/>
                  </a:lnTo>
                  <a:lnTo>
                    <a:pt x="48006" y="944880"/>
                  </a:lnTo>
                  <a:lnTo>
                    <a:pt x="81280" y="970900"/>
                  </a:lnTo>
                  <a:lnTo>
                    <a:pt x="120650" y="987693"/>
                  </a:lnTo>
                  <a:lnTo>
                    <a:pt x="164592" y="993647"/>
                  </a:lnTo>
                  <a:lnTo>
                    <a:pt x="2807208" y="993647"/>
                  </a:lnTo>
                  <a:lnTo>
                    <a:pt x="2851150" y="987693"/>
                  </a:lnTo>
                  <a:lnTo>
                    <a:pt x="2890520" y="970900"/>
                  </a:lnTo>
                  <a:lnTo>
                    <a:pt x="2923794" y="944880"/>
                  </a:lnTo>
                  <a:lnTo>
                    <a:pt x="2949448" y="911239"/>
                  </a:lnTo>
                  <a:lnTo>
                    <a:pt x="2965958" y="871586"/>
                  </a:lnTo>
                  <a:lnTo>
                    <a:pt x="2971800" y="827531"/>
                  </a:lnTo>
                  <a:lnTo>
                    <a:pt x="2971800" y="166116"/>
                  </a:lnTo>
                  <a:lnTo>
                    <a:pt x="2965958" y="122061"/>
                  </a:lnTo>
                  <a:lnTo>
                    <a:pt x="2949448" y="82408"/>
                  </a:lnTo>
                  <a:lnTo>
                    <a:pt x="2923794" y="48768"/>
                  </a:lnTo>
                  <a:lnTo>
                    <a:pt x="2890520" y="22747"/>
                  </a:lnTo>
                  <a:lnTo>
                    <a:pt x="2851150" y="5954"/>
                  </a:lnTo>
                  <a:lnTo>
                    <a:pt x="2807208" y="0"/>
                  </a:lnTo>
                  <a:lnTo>
                    <a:pt x="164592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799232" y="4596473"/>
            <a:ext cx="1633220" cy="572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Newronika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srl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Quota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5" dirty="0" err="1">
                <a:latin typeface="Calibri"/>
                <a:cs typeface="Calibri"/>
              </a:rPr>
              <a:t>Partecipazione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lang="it-IT" sz="1100" b="1" spc="-5" dirty="0">
                <a:latin typeface="Calibri"/>
                <a:cs typeface="Calibri"/>
              </a:rPr>
              <a:t>1,27%</a:t>
            </a:r>
            <a:endParaRPr sz="11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062407" y="2724911"/>
            <a:ext cx="3010535" cy="1020444"/>
            <a:chOff x="6080569" y="2614993"/>
            <a:chExt cx="3010535" cy="1020444"/>
          </a:xfrm>
        </p:grpSpPr>
        <p:sp>
          <p:nvSpPr>
            <p:cNvPr id="18" name="object 18"/>
            <p:cNvSpPr/>
            <p:nvPr/>
          </p:nvSpPr>
          <p:spPr>
            <a:xfrm>
              <a:off x="6085332" y="2619756"/>
              <a:ext cx="3001010" cy="1010919"/>
            </a:xfrm>
            <a:custGeom>
              <a:avLst/>
              <a:gdLst/>
              <a:ahLst/>
              <a:cxnLst/>
              <a:rect l="l" t="t" r="r" b="b"/>
              <a:pathLst>
                <a:path w="3001009" h="1010920">
                  <a:moveTo>
                    <a:pt x="2833115" y="1010412"/>
                  </a:moveTo>
                  <a:lnTo>
                    <a:pt x="169163" y="1010412"/>
                  </a:lnTo>
                  <a:lnTo>
                    <a:pt x="123824" y="1004450"/>
                  </a:lnTo>
                  <a:lnTo>
                    <a:pt x="83311" y="987608"/>
                  </a:lnTo>
                  <a:lnTo>
                    <a:pt x="49148" y="961453"/>
                  </a:lnTo>
                  <a:lnTo>
                    <a:pt x="22859" y="927551"/>
                  </a:lnTo>
                  <a:lnTo>
                    <a:pt x="5968" y="887468"/>
                  </a:lnTo>
                  <a:lnTo>
                    <a:pt x="0" y="842772"/>
                  </a:lnTo>
                  <a:lnTo>
                    <a:pt x="0" y="167640"/>
                  </a:lnTo>
                  <a:lnTo>
                    <a:pt x="5968" y="122943"/>
                  </a:lnTo>
                  <a:lnTo>
                    <a:pt x="22859" y="82860"/>
                  </a:lnTo>
                  <a:lnTo>
                    <a:pt x="49148" y="48958"/>
                  </a:lnTo>
                  <a:lnTo>
                    <a:pt x="83311" y="22803"/>
                  </a:lnTo>
                  <a:lnTo>
                    <a:pt x="123824" y="5961"/>
                  </a:lnTo>
                  <a:lnTo>
                    <a:pt x="169163" y="0"/>
                  </a:lnTo>
                  <a:lnTo>
                    <a:pt x="2833115" y="0"/>
                  </a:lnTo>
                  <a:lnTo>
                    <a:pt x="2877812" y="5961"/>
                  </a:lnTo>
                  <a:lnTo>
                    <a:pt x="2917895" y="22803"/>
                  </a:lnTo>
                  <a:lnTo>
                    <a:pt x="2951797" y="48958"/>
                  </a:lnTo>
                  <a:lnTo>
                    <a:pt x="2977952" y="82860"/>
                  </a:lnTo>
                  <a:lnTo>
                    <a:pt x="2994794" y="122943"/>
                  </a:lnTo>
                  <a:lnTo>
                    <a:pt x="3000755" y="167640"/>
                  </a:lnTo>
                  <a:lnTo>
                    <a:pt x="3000755" y="842772"/>
                  </a:lnTo>
                  <a:lnTo>
                    <a:pt x="2994794" y="887468"/>
                  </a:lnTo>
                  <a:lnTo>
                    <a:pt x="2977952" y="927551"/>
                  </a:lnTo>
                  <a:lnTo>
                    <a:pt x="2951797" y="961453"/>
                  </a:lnTo>
                  <a:lnTo>
                    <a:pt x="2917895" y="987608"/>
                  </a:lnTo>
                  <a:lnTo>
                    <a:pt x="2877812" y="1004450"/>
                  </a:lnTo>
                  <a:lnTo>
                    <a:pt x="2833115" y="1010412"/>
                  </a:lnTo>
                  <a:close/>
                </a:path>
              </a:pathLst>
            </a:custGeom>
            <a:solidFill>
              <a:srgbClr val="B8CC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085332" y="2619756"/>
              <a:ext cx="3001010" cy="1010919"/>
            </a:xfrm>
            <a:custGeom>
              <a:avLst/>
              <a:gdLst/>
              <a:ahLst/>
              <a:cxnLst/>
              <a:rect l="l" t="t" r="r" b="b"/>
              <a:pathLst>
                <a:path w="3001009" h="1010920">
                  <a:moveTo>
                    <a:pt x="169163" y="0"/>
                  </a:moveTo>
                  <a:lnTo>
                    <a:pt x="123824" y="5961"/>
                  </a:lnTo>
                  <a:lnTo>
                    <a:pt x="83311" y="22803"/>
                  </a:lnTo>
                  <a:lnTo>
                    <a:pt x="49148" y="48958"/>
                  </a:lnTo>
                  <a:lnTo>
                    <a:pt x="22859" y="82860"/>
                  </a:lnTo>
                  <a:lnTo>
                    <a:pt x="5968" y="122943"/>
                  </a:lnTo>
                  <a:lnTo>
                    <a:pt x="0" y="167640"/>
                  </a:lnTo>
                  <a:lnTo>
                    <a:pt x="0" y="842772"/>
                  </a:lnTo>
                  <a:lnTo>
                    <a:pt x="5968" y="887468"/>
                  </a:lnTo>
                  <a:lnTo>
                    <a:pt x="22859" y="927551"/>
                  </a:lnTo>
                  <a:lnTo>
                    <a:pt x="49148" y="961453"/>
                  </a:lnTo>
                  <a:lnTo>
                    <a:pt x="83311" y="987608"/>
                  </a:lnTo>
                  <a:lnTo>
                    <a:pt x="123824" y="1004450"/>
                  </a:lnTo>
                  <a:lnTo>
                    <a:pt x="169163" y="1010412"/>
                  </a:lnTo>
                  <a:lnTo>
                    <a:pt x="2833115" y="1010412"/>
                  </a:lnTo>
                  <a:lnTo>
                    <a:pt x="2877812" y="1004450"/>
                  </a:lnTo>
                  <a:lnTo>
                    <a:pt x="2917895" y="987608"/>
                  </a:lnTo>
                  <a:lnTo>
                    <a:pt x="2951797" y="961453"/>
                  </a:lnTo>
                  <a:lnTo>
                    <a:pt x="2977952" y="927551"/>
                  </a:lnTo>
                  <a:lnTo>
                    <a:pt x="2994794" y="887468"/>
                  </a:lnTo>
                  <a:lnTo>
                    <a:pt x="3000755" y="842772"/>
                  </a:lnTo>
                  <a:lnTo>
                    <a:pt x="3000755" y="167640"/>
                  </a:lnTo>
                  <a:lnTo>
                    <a:pt x="2994794" y="122943"/>
                  </a:lnTo>
                  <a:lnTo>
                    <a:pt x="2977952" y="82860"/>
                  </a:lnTo>
                  <a:lnTo>
                    <a:pt x="2951797" y="48958"/>
                  </a:lnTo>
                  <a:lnTo>
                    <a:pt x="2917895" y="22803"/>
                  </a:lnTo>
                  <a:lnTo>
                    <a:pt x="2877812" y="5961"/>
                  </a:lnTo>
                  <a:lnTo>
                    <a:pt x="2833115" y="0"/>
                  </a:lnTo>
                  <a:lnTo>
                    <a:pt x="169163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601142" y="2916614"/>
            <a:ext cx="21113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Adveniam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srl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in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liquidazione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69162" y="3279097"/>
            <a:ext cx="159702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Quota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Partecipazione </a:t>
            </a:r>
            <a:r>
              <a:rPr sz="1100" b="1" spc="-10" dirty="0">
                <a:latin typeface="Calibri"/>
                <a:cs typeface="Calibri"/>
              </a:rPr>
              <a:t>100%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73172" y="2160532"/>
            <a:ext cx="18592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Società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partecipate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 flipV="1">
            <a:off x="4508500" y="3440301"/>
            <a:ext cx="686723" cy="45719"/>
          </a:xfrm>
          <a:custGeom>
            <a:avLst/>
            <a:gdLst/>
            <a:ahLst/>
            <a:cxnLst/>
            <a:rect l="l" t="t" r="r" b="b"/>
            <a:pathLst>
              <a:path w="810895">
                <a:moveTo>
                  <a:pt x="810768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DB425131-5835-4FDA-82AF-0287CDE5EABC}"/>
              </a:ext>
            </a:extLst>
          </p:cNvPr>
          <p:cNvSpPr txBox="1"/>
          <p:nvPr/>
        </p:nvSpPr>
        <p:spPr>
          <a:xfrm>
            <a:off x="7708900" y="7088378"/>
            <a:ext cx="259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/>
              <a:t>SC Economico Finanziaria – 30/06/2026</a:t>
            </a:r>
          </a:p>
          <a:p>
            <a:pPr algn="ctr"/>
            <a:r>
              <a:rPr lang="it-IT" sz="1100" b="1" dirty="0"/>
              <a:t>Dati a tutto il 31/12/2025</a:t>
            </a:r>
          </a:p>
        </p:txBody>
      </p:sp>
      <p:sp>
        <p:nvSpPr>
          <p:cNvPr id="32" name="object 25">
            <a:extLst>
              <a:ext uri="{FF2B5EF4-FFF2-40B4-BE49-F238E27FC236}">
                <a16:creationId xmlns:a16="http://schemas.microsoft.com/office/drawing/2014/main" id="{31CA228E-CC32-CA23-0FED-DBD0275E0274}"/>
              </a:ext>
            </a:extLst>
          </p:cNvPr>
          <p:cNvSpPr/>
          <p:nvPr/>
        </p:nvSpPr>
        <p:spPr>
          <a:xfrm>
            <a:off x="4476368" y="5737833"/>
            <a:ext cx="738378" cy="45719"/>
          </a:xfrm>
          <a:custGeom>
            <a:avLst/>
            <a:gdLst/>
            <a:ahLst/>
            <a:cxnLst/>
            <a:rect l="l" t="t" r="r" b="b"/>
            <a:pathLst>
              <a:path w="810895">
                <a:moveTo>
                  <a:pt x="810768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25">
            <a:extLst>
              <a:ext uri="{FF2B5EF4-FFF2-40B4-BE49-F238E27FC236}">
                <a16:creationId xmlns:a16="http://schemas.microsoft.com/office/drawing/2014/main" id="{A1263FE8-D452-5E18-97B7-362B57549A6F}"/>
              </a:ext>
            </a:extLst>
          </p:cNvPr>
          <p:cNvSpPr/>
          <p:nvPr/>
        </p:nvSpPr>
        <p:spPr>
          <a:xfrm rot="5400000" flipV="1">
            <a:off x="3299577" y="3711841"/>
            <a:ext cx="3928554" cy="123430"/>
          </a:xfrm>
          <a:custGeom>
            <a:avLst/>
            <a:gdLst/>
            <a:ahLst/>
            <a:cxnLst/>
            <a:rect l="l" t="t" r="r" b="b"/>
            <a:pathLst>
              <a:path w="810895">
                <a:moveTo>
                  <a:pt x="810768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25">
            <a:extLst>
              <a:ext uri="{FF2B5EF4-FFF2-40B4-BE49-F238E27FC236}">
                <a16:creationId xmlns:a16="http://schemas.microsoft.com/office/drawing/2014/main" id="{BB7A6A83-4E58-2F0A-7381-9153AA3CCA94}"/>
              </a:ext>
            </a:extLst>
          </p:cNvPr>
          <p:cNvSpPr/>
          <p:nvPr/>
        </p:nvSpPr>
        <p:spPr>
          <a:xfrm flipV="1">
            <a:off x="5195223" y="3007779"/>
            <a:ext cx="871319" cy="66802"/>
          </a:xfrm>
          <a:custGeom>
            <a:avLst/>
            <a:gdLst/>
            <a:ahLst/>
            <a:cxnLst/>
            <a:rect l="l" t="t" r="r" b="b"/>
            <a:pathLst>
              <a:path w="810895">
                <a:moveTo>
                  <a:pt x="810768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25">
            <a:extLst>
              <a:ext uri="{FF2B5EF4-FFF2-40B4-BE49-F238E27FC236}">
                <a16:creationId xmlns:a16="http://schemas.microsoft.com/office/drawing/2014/main" id="{A89E6A7D-726E-8EC8-6E27-EA98F3680E32}"/>
              </a:ext>
            </a:extLst>
          </p:cNvPr>
          <p:cNvSpPr/>
          <p:nvPr/>
        </p:nvSpPr>
        <p:spPr>
          <a:xfrm flipV="1">
            <a:off x="5202139" y="4723230"/>
            <a:ext cx="898052" cy="45719"/>
          </a:xfrm>
          <a:custGeom>
            <a:avLst/>
            <a:gdLst/>
            <a:ahLst/>
            <a:cxnLst/>
            <a:rect l="l" t="t" r="r" b="b"/>
            <a:pathLst>
              <a:path w="810895">
                <a:moveTo>
                  <a:pt x="810768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106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Fondazione IRCCS CA’ GRANDA Ospedale Maggiore Policlinico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Rapp grafica_2022.docx</dc:title>
  <dc:creator>federico_filippi</dc:creator>
  <cp:lastModifiedBy>Rajae Benyadi</cp:lastModifiedBy>
  <cp:revision>5</cp:revision>
  <dcterms:created xsi:type="dcterms:W3CDTF">2024-06-17T14:16:58Z</dcterms:created>
  <dcterms:modified xsi:type="dcterms:W3CDTF">2026-06-30T09:47:43Z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2023-11-29T00:00:00Z</vt:filetime>
  </property>
  <property fmtid="{D5CDD505-2E9C-101B-9397-08002B2CF9AE}" pid="3" name="LastSaved">
    <vt:filetime>2024-06-17T00:00:00Z</vt:filetime>
  </property>
</Properties>
</file>