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8"/>
  </p:notesMasterIdLst>
  <p:handoutMasterIdLst>
    <p:handoutMasterId r:id="rId59"/>
  </p:handoutMasterIdLst>
  <p:sldIdLst>
    <p:sldId id="257" r:id="rId3"/>
    <p:sldId id="281" r:id="rId4"/>
    <p:sldId id="282" r:id="rId5"/>
    <p:sldId id="283" r:id="rId6"/>
    <p:sldId id="284" r:id="rId7"/>
    <p:sldId id="365" r:id="rId8"/>
    <p:sldId id="285" r:id="rId9"/>
    <p:sldId id="286" r:id="rId10"/>
    <p:sldId id="339" r:id="rId11"/>
    <p:sldId id="340" r:id="rId12"/>
    <p:sldId id="294" r:id="rId13"/>
    <p:sldId id="336" r:id="rId14"/>
    <p:sldId id="320" r:id="rId15"/>
    <p:sldId id="321" r:id="rId16"/>
    <p:sldId id="366" r:id="rId17"/>
    <p:sldId id="367" r:id="rId18"/>
    <p:sldId id="348" r:id="rId19"/>
    <p:sldId id="368" r:id="rId20"/>
    <p:sldId id="350" r:id="rId21"/>
    <p:sldId id="349" r:id="rId22"/>
    <p:sldId id="352" r:id="rId23"/>
    <p:sldId id="295" r:id="rId24"/>
    <p:sldId id="325" r:id="rId25"/>
    <p:sldId id="326" r:id="rId26"/>
    <p:sldId id="355" r:id="rId27"/>
    <p:sldId id="369" r:id="rId28"/>
    <p:sldId id="356" r:id="rId29"/>
    <p:sldId id="360" r:id="rId30"/>
    <p:sldId id="361" r:id="rId31"/>
    <p:sldId id="370" r:id="rId32"/>
    <p:sldId id="362" r:id="rId33"/>
    <p:sldId id="363" r:id="rId34"/>
    <p:sldId id="371" r:id="rId35"/>
    <p:sldId id="364" r:id="rId36"/>
    <p:sldId id="372" r:id="rId37"/>
    <p:sldId id="373" r:id="rId38"/>
    <p:sldId id="296" r:id="rId39"/>
    <p:sldId id="331" r:id="rId40"/>
    <p:sldId id="332" r:id="rId41"/>
    <p:sldId id="333" r:id="rId42"/>
    <p:sldId id="334" r:id="rId43"/>
    <p:sldId id="374" r:id="rId44"/>
    <p:sldId id="335" r:id="rId45"/>
    <p:sldId id="304" r:id="rId46"/>
    <p:sldId id="306" r:id="rId47"/>
    <p:sldId id="307" r:id="rId48"/>
    <p:sldId id="308" r:id="rId49"/>
    <p:sldId id="309" r:id="rId50"/>
    <p:sldId id="310" r:id="rId51"/>
    <p:sldId id="311" r:id="rId52"/>
    <p:sldId id="312" r:id="rId53"/>
    <p:sldId id="313" r:id="rId54"/>
    <p:sldId id="314" r:id="rId55"/>
    <p:sldId id="315" r:id="rId56"/>
    <p:sldId id="316" r:id="rId5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164C"/>
    <a:srgbClr val="E8454E"/>
    <a:srgbClr val="54626A"/>
    <a:srgbClr val="9D070D"/>
    <a:srgbClr val="F1F2F2"/>
    <a:srgbClr val="C6133F"/>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74" autoAdjust="0"/>
    <p:restoredTop sz="95107" autoAdjust="0"/>
  </p:normalViewPr>
  <p:slideViewPr>
    <p:cSldViewPr>
      <p:cViewPr varScale="1">
        <p:scale>
          <a:sx n="102" d="100"/>
          <a:sy n="102" d="100"/>
        </p:scale>
        <p:origin x="762" y="11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charts/_rels/chart1.xml.rels><?xml version="1.0" encoding="UTF-8" standalone="yes"?>
<Relationships xmlns="http://schemas.openxmlformats.org/package/2006/relationships"><Relationship Id="rId2" Type="http://schemas.openxmlformats.org/officeDocument/2006/relationships/oleObject" Target="file:///\\documentale\controllo%20gestione\PIANO_PERFORMANCE\PianoPerformance_2023_2025\Relazione%20Piano%20Performance\Grafico%20per%20relazione_12-202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0"/>
          <c:tx>
            <c:strRef>
              <c:f>Foglio1!$G$2</c:f>
              <c:strCache>
                <c:ptCount val="1"/>
                <c:pt idx="0">
                  <c:v> anno 2021</c:v>
                </c:pt>
              </c:strCache>
            </c:strRef>
          </c:tx>
          <c:invertIfNegative val="0"/>
          <c:cat>
            <c:strRef>
              <c:f>Foglio1!$B$3:$B$7</c:f>
              <c:strCache>
                <c:ptCount val="5"/>
                <c:pt idx="0">
                  <c:v>ric ord</c:v>
                </c:pt>
                <c:pt idx="1">
                  <c:v>accessi dh</c:v>
                </c:pt>
                <c:pt idx="2">
                  <c:v>mac</c:v>
                </c:pt>
                <c:pt idx="3">
                  <c:v>bic</c:v>
                </c:pt>
                <c:pt idx="4">
                  <c:v>amb(/100)</c:v>
                </c:pt>
              </c:strCache>
            </c:strRef>
          </c:cat>
          <c:val>
            <c:numRef>
              <c:f>Foglio1!$G$3:$G$7</c:f>
              <c:numCache>
                <c:formatCode>_-* #,##0_-;\-* #,##0_-;_-* "-"??_-;_-@_-</c:formatCode>
                <c:ptCount val="5"/>
                <c:pt idx="0">
                  <c:v>30957</c:v>
                </c:pt>
                <c:pt idx="1">
                  <c:v>7681</c:v>
                </c:pt>
                <c:pt idx="2">
                  <c:v>33543</c:v>
                </c:pt>
                <c:pt idx="3">
                  <c:v>1845</c:v>
                </c:pt>
                <c:pt idx="4">
                  <c:v>31862.61</c:v>
                </c:pt>
              </c:numCache>
            </c:numRef>
          </c:val>
          <c:extLst>
            <c:ext xmlns:c16="http://schemas.microsoft.com/office/drawing/2014/chart" uri="{C3380CC4-5D6E-409C-BE32-E72D297353CC}">
              <c16:uniqueId val="{00000000-CAC9-4F28-8FE0-A00249402F03}"/>
            </c:ext>
          </c:extLst>
        </c:ser>
        <c:ser>
          <c:idx val="2"/>
          <c:order val="1"/>
          <c:tx>
            <c:strRef>
              <c:f>Foglio1!$H$2</c:f>
              <c:strCache>
                <c:ptCount val="1"/>
                <c:pt idx="0">
                  <c:v>anno 2022</c:v>
                </c:pt>
              </c:strCache>
            </c:strRef>
          </c:tx>
          <c:invertIfNegative val="0"/>
          <c:cat>
            <c:strRef>
              <c:f>Foglio1!$B$3:$B$7</c:f>
              <c:strCache>
                <c:ptCount val="5"/>
                <c:pt idx="0">
                  <c:v>ric ord</c:v>
                </c:pt>
                <c:pt idx="1">
                  <c:v>accessi dh</c:v>
                </c:pt>
                <c:pt idx="2">
                  <c:v>mac</c:v>
                </c:pt>
                <c:pt idx="3">
                  <c:v>bic</c:v>
                </c:pt>
                <c:pt idx="4">
                  <c:v>amb(/100)</c:v>
                </c:pt>
              </c:strCache>
            </c:strRef>
          </c:cat>
          <c:val>
            <c:numRef>
              <c:f>Foglio1!$H$3:$H$7</c:f>
              <c:numCache>
                <c:formatCode>_-* #,##0_-;\-* #,##0_-;_-* "-"??_-;_-@_-</c:formatCode>
                <c:ptCount val="5"/>
                <c:pt idx="0">
                  <c:v>33193</c:v>
                </c:pt>
                <c:pt idx="1">
                  <c:v>8427</c:v>
                </c:pt>
                <c:pt idx="2">
                  <c:v>37438</c:v>
                </c:pt>
                <c:pt idx="3">
                  <c:v>2760</c:v>
                </c:pt>
                <c:pt idx="4">
                  <c:v>32006.400000000001</c:v>
                </c:pt>
              </c:numCache>
            </c:numRef>
          </c:val>
          <c:extLst>
            <c:ext xmlns:c16="http://schemas.microsoft.com/office/drawing/2014/chart" uri="{C3380CC4-5D6E-409C-BE32-E72D297353CC}">
              <c16:uniqueId val="{00000001-CAC9-4F28-8FE0-A00249402F03}"/>
            </c:ext>
          </c:extLst>
        </c:ser>
        <c:ser>
          <c:idx val="0"/>
          <c:order val="2"/>
          <c:tx>
            <c:strRef>
              <c:f>Foglio1!$I$2</c:f>
              <c:strCache>
                <c:ptCount val="1"/>
                <c:pt idx="0">
                  <c:v> anno 2023</c:v>
                </c:pt>
              </c:strCache>
            </c:strRef>
          </c:tx>
          <c:invertIfNegative val="0"/>
          <c:cat>
            <c:strRef>
              <c:f>Foglio1!$B$3:$B$7</c:f>
              <c:strCache>
                <c:ptCount val="5"/>
                <c:pt idx="0">
                  <c:v>ric ord</c:v>
                </c:pt>
                <c:pt idx="1">
                  <c:v>accessi dh</c:v>
                </c:pt>
                <c:pt idx="2">
                  <c:v>mac</c:v>
                </c:pt>
                <c:pt idx="3">
                  <c:v>bic</c:v>
                </c:pt>
                <c:pt idx="4">
                  <c:v>amb(/100)</c:v>
                </c:pt>
              </c:strCache>
            </c:strRef>
          </c:cat>
          <c:val>
            <c:numRef>
              <c:f>Foglio1!$I$3:$I$7</c:f>
              <c:numCache>
                <c:formatCode>_-* #,##0_-;\-* #,##0_-;_-* "-"??_-;_-@_-</c:formatCode>
                <c:ptCount val="5"/>
                <c:pt idx="0">
                  <c:v>34443</c:v>
                </c:pt>
                <c:pt idx="1">
                  <c:v>8924</c:v>
                </c:pt>
                <c:pt idx="2">
                  <c:v>39732</c:v>
                </c:pt>
                <c:pt idx="3">
                  <c:v>2922</c:v>
                </c:pt>
                <c:pt idx="4">
                  <c:v>33748.559999999998</c:v>
                </c:pt>
              </c:numCache>
            </c:numRef>
          </c:val>
          <c:extLst>
            <c:ext xmlns:c16="http://schemas.microsoft.com/office/drawing/2014/chart" uri="{C3380CC4-5D6E-409C-BE32-E72D297353CC}">
              <c16:uniqueId val="{00000002-CAC9-4F28-8FE0-A00249402F03}"/>
            </c:ext>
          </c:extLst>
        </c:ser>
        <c:dLbls>
          <c:showLegendKey val="0"/>
          <c:showVal val="0"/>
          <c:showCatName val="0"/>
          <c:showSerName val="0"/>
          <c:showPercent val="0"/>
          <c:showBubbleSize val="0"/>
        </c:dLbls>
        <c:gapWidth val="150"/>
        <c:axId val="172598016"/>
        <c:axId val="172599552"/>
      </c:barChart>
      <c:catAx>
        <c:axId val="172598016"/>
        <c:scaling>
          <c:orientation val="minMax"/>
        </c:scaling>
        <c:delete val="0"/>
        <c:axPos val="b"/>
        <c:numFmt formatCode="General" sourceLinked="0"/>
        <c:majorTickMark val="out"/>
        <c:minorTickMark val="none"/>
        <c:tickLblPos val="nextTo"/>
        <c:crossAx val="172599552"/>
        <c:crosses val="autoZero"/>
        <c:auto val="1"/>
        <c:lblAlgn val="ctr"/>
        <c:lblOffset val="100"/>
        <c:noMultiLvlLbl val="0"/>
      </c:catAx>
      <c:valAx>
        <c:axId val="172599552"/>
        <c:scaling>
          <c:orientation val="minMax"/>
          <c:max val="40000"/>
        </c:scaling>
        <c:delete val="0"/>
        <c:axPos val="l"/>
        <c:majorGridlines/>
        <c:numFmt formatCode="_-* #,##0_-;\-* #,##0_-;_-* &quot;-&quot;??_-;_-@_-" sourceLinked="1"/>
        <c:majorTickMark val="out"/>
        <c:minorTickMark val="none"/>
        <c:tickLblPos val="nextTo"/>
        <c:crossAx val="172598016"/>
        <c:crosses val="autoZero"/>
        <c:crossBetween val="between"/>
      </c:valAx>
    </c:plotArea>
    <c:legend>
      <c:legendPos val="r"/>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09972F-AA65-4644-B3C3-5ABB131F725A}" type="datetimeFigureOut">
              <a:rPr lang="it-IT" smtClean="0"/>
              <a:pPr/>
              <a:t>26/06/2024</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CC971D-F080-4FCF-8FE7-9AC3A088D3D0}" type="slidenum">
              <a:rPr lang="it-IT" smtClean="0"/>
              <a:pPr/>
              <a:t>‹N›</a:t>
            </a:fld>
            <a:endParaRPr lang="it-IT" dirty="0"/>
          </a:p>
        </p:txBody>
      </p:sp>
    </p:spTree>
    <p:extLst>
      <p:ext uri="{BB962C8B-B14F-4D97-AF65-F5344CB8AC3E}">
        <p14:creationId xmlns:p14="http://schemas.microsoft.com/office/powerpoint/2010/main" val="375076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2C79D-B9E0-4DE6-B482-2855657C48FF}" type="datetimeFigureOut">
              <a:rPr lang="it-IT" smtClean="0"/>
              <a:pPr/>
              <a:t>26/06/2024</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4C343F-72F3-4D3B-B258-58E1113871D8}" type="slidenum">
              <a:rPr lang="it-IT" smtClean="0"/>
              <a:pPr/>
              <a:t>‹N›</a:t>
            </a:fld>
            <a:endParaRPr lang="it-IT" dirty="0"/>
          </a:p>
        </p:txBody>
      </p:sp>
    </p:spTree>
    <p:extLst>
      <p:ext uri="{BB962C8B-B14F-4D97-AF65-F5344CB8AC3E}">
        <p14:creationId xmlns:p14="http://schemas.microsoft.com/office/powerpoint/2010/main" val="77622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p:spPr>
        <p:txBody>
          <a:bodyPr/>
          <a:lstStyle/>
          <a:p>
            <a:fld id="{0A9FF368-16A1-4066-B931-D4AFA57CEC1B}" type="slidenum">
              <a:rPr lang="it-IT" smtClean="0"/>
              <a:pPr/>
              <a:t>1</a:t>
            </a:fld>
            <a:endParaRPr lang="it-IT" dirty="0"/>
          </a:p>
        </p:txBody>
      </p:sp>
      <p:sp>
        <p:nvSpPr>
          <p:cNvPr id="43011"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43012"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2686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11</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264712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3802461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18</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916974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19</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21</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934643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28</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29</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511093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31</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548515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2910778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2469279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38</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39</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41</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296473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p:spPr>
        <p:txBody>
          <a:bodyPr/>
          <a:lstStyle/>
          <a:p>
            <a:fld id="{0A9FF368-16A1-4066-B931-D4AFA57CEC1B}" type="slidenum">
              <a:rPr lang="it-IT" smtClean="0"/>
              <a:pPr/>
              <a:t>43</a:t>
            </a:fld>
            <a:endParaRPr lang="it-IT" dirty="0"/>
          </a:p>
        </p:txBody>
      </p:sp>
      <p:sp>
        <p:nvSpPr>
          <p:cNvPr id="43011"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43012"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26867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
        <p:nvSpPr>
          <p:cNvPr id="2" name="Segnaposto note 1">
            <a:extLst>
              <a:ext uri="{FF2B5EF4-FFF2-40B4-BE49-F238E27FC236}">
                <a16:creationId xmlns:a16="http://schemas.microsoft.com/office/drawing/2014/main" id="{F25CBCCD-A43B-CEFF-DA2E-2A5B6B6837C3}"/>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
        <p:nvSpPr>
          <p:cNvPr id="5" name="Segnaposto note 4"/>
          <p:cNvSpPr>
            <a:spLocks noGrp="1"/>
          </p:cNvSpPr>
          <p:nvPr>
            <p:ph type="body" idx="1"/>
          </p:nvPr>
        </p:nvSpPr>
        <p:spPr/>
        <p:txBody>
          <a:bodyPr>
            <a:normAutofit/>
          </a:bodyP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48</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49</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50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51</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52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53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54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55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2046659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8</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9</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val="195069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dirty="0"/>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6" name="Titolo 1"/>
          <p:cNvSpPr>
            <a:spLocks noGrp="1"/>
          </p:cNvSpPr>
          <p:nvPr>
            <p:ph type="title"/>
          </p:nvPr>
        </p:nvSpPr>
        <p:spPr>
          <a:xfrm>
            <a:off x="0" y="3398914"/>
            <a:ext cx="9144000" cy="1140600"/>
          </a:xfrm>
          <a:solidFill>
            <a:schemeClr val="bg1">
              <a:alpha val="90000"/>
            </a:schemeClr>
          </a:solidFill>
          <a:ln w="9525" cap="flat">
            <a:noFill/>
            <a:round/>
            <a:headEnd/>
            <a:tailEnd/>
          </a:ln>
          <a:effectLst/>
        </p:spPr>
        <p:txBody>
          <a:bodyPr lIns="81615" tIns="68882" rIns="81615" bIns="40807"/>
          <a:lstStyle>
            <a:lvl1pPr marL="490895" indent="0" algn="l" defTabSz="407399" rtl="0" fontAlgn="base" hangingPunct="0">
              <a:lnSpc>
                <a:spcPct val="93000"/>
              </a:lnSpc>
              <a:spcBef>
                <a:spcPct val="0"/>
              </a:spcBef>
              <a:spcAft>
                <a:spcPct val="0"/>
              </a:spcAft>
              <a:buClrTx/>
              <a:buSzPct val="100000"/>
              <a:buFontTx/>
              <a:buNone/>
              <a:tabLst>
                <a:tab pos="0" algn="l"/>
                <a:tab pos="405960" algn="l"/>
                <a:tab pos="813359" algn="l"/>
                <a:tab pos="1220757" algn="l"/>
                <a:tab pos="1628157" algn="l"/>
                <a:tab pos="2035557" algn="l"/>
                <a:tab pos="2442955" algn="l"/>
                <a:tab pos="2850356" algn="l"/>
                <a:tab pos="3257755" algn="l"/>
                <a:tab pos="3665154" algn="l"/>
                <a:tab pos="4072555" algn="l"/>
                <a:tab pos="4479953" algn="l"/>
                <a:tab pos="4887352" algn="l"/>
                <a:tab pos="5294751" algn="l"/>
                <a:tab pos="5702152" algn="l"/>
                <a:tab pos="6109549" algn="l"/>
                <a:tab pos="6516949" algn="l"/>
                <a:tab pos="6924348" algn="l"/>
                <a:tab pos="7331748" algn="l"/>
                <a:tab pos="7739147" algn="l"/>
                <a:tab pos="8146547" algn="l"/>
              </a:tabLst>
              <a:defRPr lang="it-IT" sz="2200" b="1" kern="1200" dirty="0">
                <a:solidFill>
                  <a:srgbClr val="9D070D"/>
                </a:solidFill>
                <a:latin typeface="Arial-BoldMT" pitchFamily="32" charset="0"/>
                <a:ea typeface="Arial Unicode MS" pitchFamily="34" charset="-128"/>
                <a:cs typeface="Arial" pitchFamily="34" charset="0"/>
              </a:defRPr>
            </a:lvl1pPr>
          </a:lstStyle>
          <a:p>
            <a:r>
              <a:rPr lang="it-IT" dirty="0"/>
              <a:t>Fare clic per modificare lo stile del titolo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576D-E689-A747-88DE-B1F5A1D8A5C7}"/>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DD468619-7DD4-BD4E-B798-6E0FF2F2AB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9C0FEF64-43F4-234F-B791-E941C6D1D22B}"/>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26/06/2024</a:t>
            </a:fld>
            <a:endParaRPr lang="it-IT" dirty="0"/>
          </a:p>
        </p:txBody>
      </p:sp>
      <p:sp>
        <p:nvSpPr>
          <p:cNvPr id="5" name="Footer Placeholder 4">
            <a:extLst>
              <a:ext uri="{FF2B5EF4-FFF2-40B4-BE49-F238E27FC236}">
                <a16:creationId xmlns:a16="http://schemas.microsoft.com/office/drawing/2014/main" id="{6B46A342-C938-7C4D-A611-7F3C85A01148}"/>
              </a:ext>
            </a:extLst>
          </p:cNvPr>
          <p:cNvSpPr>
            <a:spLocks noGrp="1"/>
          </p:cNvSpPr>
          <p:nvPr>
            <p:ph type="ftr" sz="quarter" idx="11"/>
          </p:nvPr>
        </p:nvSpPr>
        <p:spPr>
          <a:xfrm>
            <a:off x="3028950" y="6356350"/>
            <a:ext cx="3086100" cy="365125"/>
          </a:xfrm>
          <a:prstGeom prst="rect">
            <a:avLst/>
          </a:prstGeom>
        </p:spPr>
        <p:txBody>
          <a:bodyPr/>
          <a:lstStyle/>
          <a:p>
            <a:endParaRPr lang="it-IT" dirty="0"/>
          </a:p>
        </p:txBody>
      </p:sp>
      <p:sp>
        <p:nvSpPr>
          <p:cNvPr id="6" name="Slide Number Placeholder 5">
            <a:extLst>
              <a:ext uri="{FF2B5EF4-FFF2-40B4-BE49-F238E27FC236}">
                <a16:creationId xmlns:a16="http://schemas.microsoft.com/office/drawing/2014/main" id="{CF64DE85-28AA-4C46-8759-8A2CEDEA8BD3}"/>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dirty="0"/>
          </a:p>
        </p:txBody>
      </p:sp>
    </p:spTree>
    <p:extLst>
      <p:ext uri="{BB962C8B-B14F-4D97-AF65-F5344CB8AC3E}">
        <p14:creationId xmlns:p14="http://schemas.microsoft.com/office/powerpoint/2010/main" val="1235481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0208-6F79-1F4E-8FF0-0283ABD86EB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5309243C-7AE6-A246-A931-C428579859EE}"/>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640BF8DC-B4DC-BF4F-B585-E05C9DA8F6EC}"/>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26/06/2024</a:t>
            </a:fld>
            <a:endParaRPr lang="it-IT" dirty="0"/>
          </a:p>
        </p:txBody>
      </p:sp>
      <p:sp>
        <p:nvSpPr>
          <p:cNvPr id="5" name="Footer Placeholder 4">
            <a:extLst>
              <a:ext uri="{FF2B5EF4-FFF2-40B4-BE49-F238E27FC236}">
                <a16:creationId xmlns:a16="http://schemas.microsoft.com/office/drawing/2014/main" id="{9A32771C-E51E-E749-94B7-EE0FED5B32D1}"/>
              </a:ext>
            </a:extLst>
          </p:cNvPr>
          <p:cNvSpPr>
            <a:spLocks noGrp="1"/>
          </p:cNvSpPr>
          <p:nvPr>
            <p:ph type="ftr" sz="quarter" idx="11"/>
          </p:nvPr>
        </p:nvSpPr>
        <p:spPr>
          <a:xfrm>
            <a:off x="3028950" y="6356350"/>
            <a:ext cx="3086100" cy="365125"/>
          </a:xfrm>
          <a:prstGeom prst="rect">
            <a:avLst/>
          </a:prstGeom>
        </p:spPr>
        <p:txBody>
          <a:bodyPr/>
          <a:lstStyle/>
          <a:p>
            <a:endParaRPr lang="it-IT" dirty="0"/>
          </a:p>
        </p:txBody>
      </p:sp>
      <p:sp>
        <p:nvSpPr>
          <p:cNvPr id="6" name="Slide Number Placeholder 5">
            <a:extLst>
              <a:ext uri="{FF2B5EF4-FFF2-40B4-BE49-F238E27FC236}">
                <a16:creationId xmlns:a16="http://schemas.microsoft.com/office/drawing/2014/main" id="{0F18ADDA-89C9-7D4D-AF48-AC680A23B7A7}"/>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dirty="0"/>
          </a:p>
        </p:txBody>
      </p:sp>
    </p:spTree>
    <p:extLst>
      <p:ext uri="{BB962C8B-B14F-4D97-AF65-F5344CB8AC3E}">
        <p14:creationId xmlns:p14="http://schemas.microsoft.com/office/powerpoint/2010/main" val="126273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A114-3148-D640-AA7B-D20DDFEB2625}"/>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D82C07C2-2976-C745-AD32-8F8F9819CA5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1EBE3A-0F76-094A-85E3-3C1EF6D6C1FD}"/>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26/06/2024</a:t>
            </a:fld>
            <a:endParaRPr lang="it-IT" dirty="0"/>
          </a:p>
        </p:txBody>
      </p:sp>
      <p:sp>
        <p:nvSpPr>
          <p:cNvPr id="5" name="Footer Placeholder 4">
            <a:extLst>
              <a:ext uri="{FF2B5EF4-FFF2-40B4-BE49-F238E27FC236}">
                <a16:creationId xmlns:a16="http://schemas.microsoft.com/office/drawing/2014/main" id="{30ACAD75-3D5E-2146-90D5-693A64A3F0E2}"/>
              </a:ext>
            </a:extLst>
          </p:cNvPr>
          <p:cNvSpPr>
            <a:spLocks noGrp="1"/>
          </p:cNvSpPr>
          <p:nvPr>
            <p:ph type="ftr" sz="quarter" idx="11"/>
          </p:nvPr>
        </p:nvSpPr>
        <p:spPr>
          <a:xfrm>
            <a:off x="3028950" y="6356350"/>
            <a:ext cx="3086100" cy="365125"/>
          </a:xfrm>
          <a:prstGeom prst="rect">
            <a:avLst/>
          </a:prstGeom>
        </p:spPr>
        <p:txBody>
          <a:bodyPr/>
          <a:lstStyle/>
          <a:p>
            <a:endParaRPr lang="it-IT" dirty="0"/>
          </a:p>
        </p:txBody>
      </p:sp>
      <p:sp>
        <p:nvSpPr>
          <p:cNvPr id="6" name="Slide Number Placeholder 5">
            <a:extLst>
              <a:ext uri="{FF2B5EF4-FFF2-40B4-BE49-F238E27FC236}">
                <a16:creationId xmlns:a16="http://schemas.microsoft.com/office/drawing/2014/main" id="{F09918B1-B764-294A-B109-C335CC574AEC}"/>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dirty="0"/>
          </a:p>
        </p:txBody>
      </p:sp>
    </p:spTree>
    <p:extLst>
      <p:ext uri="{BB962C8B-B14F-4D97-AF65-F5344CB8AC3E}">
        <p14:creationId xmlns:p14="http://schemas.microsoft.com/office/powerpoint/2010/main" val="3516526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CE0B8-EE02-864A-A2C7-40D5C9AF247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DC9BD7B6-ACDC-584C-8E8D-74F6BAC1FA97}"/>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6DBD727B-5C27-2F4C-A385-053A0A7F4BCC}"/>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4E92469D-5A74-2C46-B613-089787C2BA27}"/>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26/06/2024</a:t>
            </a:fld>
            <a:endParaRPr lang="it-IT" dirty="0"/>
          </a:p>
        </p:txBody>
      </p:sp>
      <p:sp>
        <p:nvSpPr>
          <p:cNvPr id="6" name="Footer Placeholder 5">
            <a:extLst>
              <a:ext uri="{FF2B5EF4-FFF2-40B4-BE49-F238E27FC236}">
                <a16:creationId xmlns:a16="http://schemas.microsoft.com/office/drawing/2014/main" id="{5C9FE30E-B923-EC4B-96F3-3FCD8A4FC02F}"/>
              </a:ext>
            </a:extLst>
          </p:cNvPr>
          <p:cNvSpPr>
            <a:spLocks noGrp="1"/>
          </p:cNvSpPr>
          <p:nvPr>
            <p:ph type="ftr" sz="quarter" idx="11"/>
          </p:nvPr>
        </p:nvSpPr>
        <p:spPr>
          <a:xfrm>
            <a:off x="3028950" y="6356350"/>
            <a:ext cx="3086100" cy="365125"/>
          </a:xfrm>
          <a:prstGeom prst="rect">
            <a:avLst/>
          </a:prstGeom>
        </p:spPr>
        <p:txBody>
          <a:bodyPr/>
          <a:lstStyle/>
          <a:p>
            <a:endParaRPr lang="it-IT" dirty="0"/>
          </a:p>
        </p:txBody>
      </p:sp>
      <p:sp>
        <p:nvSpPr>
          <p:cNvPr id="7" name="Slide Number Placeholder 6">
            <a:extLst>
              <a:ext uri="{FF2B5EF4-FFF2-40B4-BE49-F238E27FC236}">
                <a16:creationId xmlns:a16="http://schemas.microsoft.com/office/drawing/2014/main" id="{9735B223-D058-3C46-B910-C59340F20F80}"/>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dirty="0"/>
          </a:p>
        </p:txBody>
      </p:sp>
    </p:spTree>
    <p:extLst>
      <p:ext uri="{BB962C8B-B14F-4D97-AF65-F5344CB8AC3E}">
        <p14:creationId xmlns:p14="http://schemas.microsoft.com/office/powerpoint/2010/main" val="397314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33C9-AEE2-5C42-BFDC-941EADF4AB78}"/>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5077466A-4E9A-414C-BDC3-B961733FC620}"/>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A542EB-9E5F-9449-8B35-1799F400A149}"/>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08B2868C-0F30-0348-A69D-F4A1F70A085D}"/>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D4FDE0-77C8-064C-98E2-A4593102962B}"/>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F20E640E-6796-7446-AD7D-F5F73D51E377}"/>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26/06/2024</a:t>
            </a:fld>
            <a:endParaRPr lang="it-IT" dirty="0"/>
          </a:p>
        </p:txBody>
      </p:sp>
      <p:sp>
        <p:nvSpPr>
          <p:cNvPr id="8" name="Footer Placeholder 7">
            <a:extLst>
              <a:ext uri="{FF2B5EF4-FFF2-40B4-BE49-F238E27FC236}">
                <a16:creationId xmlns:a16="http://schemas.microsoft.com/office/drawing/2014/main" id="{326980D3-8CE7-1F46-9196-B8C2707AC78D}"/>
              </a:ext>
            </a:extLst>
          </p:cNvPr>
          <p:cNvSpPr>
            <a:spLocks noGrp="1"/>
          </p:cNvSpPr>
          <p:nvPr>
            <p:ph type="ftr" sz="quarter" idx="11"/>
          </p:nvPr>
        </p:nvSpPr>
        <p:spPr>
          <a:xfrm>
            <a:off x="3028950" y="6356350"/>
            <a:ext cx="3086100" cy="365125"/>
          </a:xfrm>
          <a:prstGeom prst="rect">
            <a:avLst/>
          </a:prstGeom>
        </p:spPr>
        <p:txBody>
          <a:bodyPr/>
          <a:lstStyle/>
          <a:p>
            <a:endParaRPr lang="it-IT" dirty="0"/>
          </a:p>
        </p:txBody>
      </p:sp>
      <p:sp>
        <p:nvSpPr>
          <p:cNvPr id="9" name="Slide Number Placeholder 8">
            <a:extLst>
              <a:ext uri="{FF2B5EF4-FFF2-40B4-BE49-F238E27FC236}">
                <a16:creationId xmlns:a16="http://schemas.microsoft.com/office/drawing/2014/main" id="{78981450-4FDF-6843-9445-A1D11423AE04}"/>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dirty="0"/>
          </a:p>
        </p:txBody>
      </p:sp>
    </p:spTree>
    <p:extLst>
      <p:ext uri="{BB962C8B-B14F-4D97-AF65-F5344CB8AC3E}">
        <p14:creationId xmlns:p14="http://schemas.microsoft.com/office/powerpoint/2010/main" val="3115215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0705-8721-4241-85DF-76043111D19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2FFBD10F-E9C9-4D43-9542-631DFC836990}"/>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26/06/2024</a:t>
            </a:fld>
            <a:endParaRPr lang="it-IT" dirty="0"/>
          </a:p>
        </p:txBody>
      </p:sp>
      <p:sp>
        <p:nvSpPr>
          <p:cNvPr id="4" name="Footer Placeholder 3">
            <a:extLst>
              <a:ext uri="{FF2B5EF4-FFF2-40B4-BE49-F238E27FC236}">
                <a16:creationId xmlns:a16="http://schemas.microsoft.com/office/drawing/2014/main" id="{979156DC-6889-5F46-A30A-C4ADF7107F4B}"/>
              </a:ext>
            </a:extLst>
          </p:cNvPr>
          <p:cNvSpPr>
            <a:spLocks noGrp="1"/>
          </p:cNvSpPr>
          <p:nvPr>
            <p:ph type="ftr" sz="quarter" idx="11"/>
          </p:nvPr>
        </p:nvSpPr>
        <p:spPr>
          <a:xfrm>
            <a:off x="3028950" y="6356350"/>
            <a:ext cx="3086100" cy="365125"/>
          </a:xfrm>
          <a:prstGeom prst="rect">
            <a:avLst/>
          </a:prstGeom>
        </p:spPr>
        <p:txBody>
          <a:bodyPr/>
          <a:lstStyle/>
          <a:p>
            <a:endParaRPr lang="it-IT" dirty="0"/>
          </a:p>
        </p:txBody>
      </p:sp>
      <p:sp>
        <p:nvSpPr>
          <p:cNvPr id="5" name="Slide Number Placeholder 4">
            <a:extLst>
              <a:ext uri="{FF2B5EF4-FFF2-40B4-BE49-F238E27FC236}">
                <a16:creationId xmlns:a16="http://schemas.microsoft.com/office/drawing/2014/main" id="{872CA8FF-A71E-B246-B82D-9915218088B4}"/>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dirty="0"/>
          </a:p>
        </p:txBody>
      </p:sp>
    </p:spTree>
    <p:extLst>
      <p:ext uri="{BB962C8B-B14F-4D97-AF65-F5344CB8AC3E}">
        <p14:creationId xmlns:p14="http://schemas.microsoft.com/office/powerpoint/2010/main" val="4217444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64C25F-DCA4-C940-B3D4-F004F156684C}"/>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26/06/2024</a:t>
            </a:fld>
            <a:endParaRPr lang="it-IT" dirty="0"/>
          </a:p>
        </p:txBody>
      </p:sp>
      <p:sp>
        <p:nvSpPr>
          <p:cNvPr id="3" name="Footer Placeholder 2">
            <a:extLst>
              <a:ext uri="{FF2B5EF4-FFF2-40B4-BE49-F238E27FC236}">
                <a16:creationId xmlns:a16="http://schemas.microsoft.com/office/drawing/2014/main" id="{6B5F24C6-E526-FF4B-9889-E12E70F3DA03}"/>
              </a:ext>
            </a:extLst>
          </p:cNvPr>
          <p:cNvSpPr>
            <a:spLocks noGrp="1"/>
          </p:cNvSpPr>
          <p:nvPr>
            <p:ph type="ftr" sz="quarter" idx="11"/>
          </p:nvPr>
        </p:nvSpPr>
        <p:spPr>
          <a:xfrm>
            <a:off x="3028950" y="6356350"/>
            <a:ext cx="3086100" cy="365125"/>
          </a:xfrm>
          <a:prstGeom prst="rect">
            <a:avLst/>
          </a:prstGeom>
        </p:spPr>
        <p:txBody>
          <a:bodyPr/>
          <a:lstStyle/>
          <a:p>
            <a:endParaRPr lang="it-IT" dirty="0"/>
          </a:p>
        </p:txBody>
      </p:sp>
      <p:sp>
        <p:nvSpPr>
          <p:cNvPr id="4" name="Slide Number Placeholder 3">
            <a:extLst>
              <a:ext uri="{FF2B5EF4-FFF2-40B4-BE49-F238E27FC236}">
                <a16:creationId xmlns:a16="http://schemas.microsoft.com/office/drawing/2014/main" id="{979A3C3D-3214-224B-9AA2-3B51A5D3A17E}"/>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dirty="0"/>
          </a:p>
        </p:txBody>
      </p:sp>
    </p:spTree>
    <p:extLst>
      <p:ext uri="{BB962C8B-B14F-4D97-AF65-F5344CB8AC3E}">
        <p14:creationId xmlns:p14="http://schemas.microsoft.com/office/powerpoint/2010/main" val="174987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63F5-EA49-6048-B7FF-D3A3FA3EAA3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7210907D-2543-F441-AE5F-EC6F8EF1EA6A}"/>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F43812EB-46A9-6B46-B275-A38547F4ACA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A9739F-19A9-7F4F-AAAD-34D0641073D6}"/>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26/06/2024</a:t>
            </a:fld>
            <a:endParaRPr lang="it-IT" dirty="0"/>
          </a:p>
        </p:txBody>
      </p:sp>
      <p:sp>
        <p:nvSpPr>
          <p:cNvPr id="6" name="Footer Placeholder 5">
            <a:extLst>
              <a:ext uri="{FF2B5EF4-FFF2-40B4-BE49-F238E27FC236}">
                <a16:creationId xmlns:a16="http://schemas.microsoft.com/office/drawing/2014/main" id="{0623AAEB-F272-F343-AA26-768C20317F4E}"/>
              </a:ext>
            </a:extLst>
          </p:cNvPr>
          <p:cNvSpPr>
            <a:spLocks noGrp="1"/>
          </p:cNvSpPr>
          <p:nvPr>
            <p:ph type="ftr" sz="quarter" idx="11"/>
          </p:nvPr>
        </p:nvSpPr>
        <p:spPr>
          <a:xfrm>
            <a:off x="3028950" y="6356350"/>
            <a:ext cx="3086100" cy="365125"/>
          </a:xfrm>
          <a:prstGeom prst="rect">
            <a:avLst/>
          </a:prstGeom>
        </p:spPr>
        <p:txBody>
          <a:bodyPr/>
          <a:lstStyle/>
          <a:p>
            <a:endParaRPr lang="it-IT" dirty="0"/>
          </a:p>
        </p:txBody>
      </p:sp>
      <p:sp>
        <p:nvSpPr>
          <p:cNvPr id="7" name="Slide Number Placeholder 6">
            <a:extLst>
              <a:ext uri="{FF2B5EF4-FFF2-40B4-BE49-F238E27FC236}">
                <a16:creationId xmlns:a16="http://schemas.microsoft.com/office/drawing/2014/main" id="{DDDBB780-0F6B-4B47-94A5-D2D8ABCAAC31}"/>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dirty="0"/>
          </a:p>
        </p:txBody>
      </p:sp>
    </p:spTree>
    <p:extLst>
      <p:ext uri="{BB962C8B-B14F-4D97-AF65-F5344CB8AC3E}">
        <p14:creationId xmlns:p14="http://schemas.microsoft.com/office/powerpoint/2010/main" val="3619147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FCCD-DB10-0645-8984-227BEA4A3DB6}"/>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1109EF4B-E26A-6B48-B003-2DF95F2BC506}"/>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Text Placeholder 3">
            <a:extLst>
              <a:ext uri="{FF2B5EF4-FFF2-40B4-BE49-F238E27FC236}">
                <a16:creationId xmlns:a16="http://schemas.microsoft.com/office/drawing/2014/main" id="{A287707F-7B91-EE44-B288-A5DC027D52DD}"/>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87A429-914F-6C4E-B085-3FEADF3A152F}"/>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26/06/2024</a:t>
            </a:fld>
            <a:endParaRPr lang="it-IT" dirty="0"/>
          </a:p>
        </p:txBody>
      </p:sp>
      <p:sp>
        <p:nvSpPr>
          <p:cNvPr id="6" name="Footer Placeholder 5">
            <a:extLst>
              <a:ext uri="{FF2B5EF4-FFF2-40B4-BE49-F238E27FC236}">
                <a16:creationId xmlns:a16="http://schemas.microsoft.com/office/drawing/2014/main" id="{ACC38EF5-66FB-4743-AE5E-7AB14202390C}"/>
              </a:ext>
            </a:extLst>
          </p:cNvPr>
          <p:cNvSpPr>
            <a:spLocks noGrp="1"/>
          </p:cNvSpPr>
          <p:nvPr>
            <p:ph type="ftr" sz="quarter" idx="11"/>
          </p:nvPr>
        </p:nvSpPr>
        <p:spPr>
          <a:xfrm>
            <a:off x="3028950" y="6356350"/>
            <a:ext cx="3086100" cy="365125"/>
          </a:xfrm>
          <a:prstGeom prst="rect">
            <a:avLst/>
          </a:prstGeom>
        </p:spPr>
        <p:txBody>
          <a:bodyPr/>
          <a:lstStyle/>
          <a:p>
            <a:endParaRPr lang="it-IT" dirty="0"/>
          </a:p>
        </p:txBody>
      </p:sp>
      <p:sp>
        <p:nvSpPr>
          <p:cNvPr id="7" name="Slide Number Placeholder 6">
            <a:extLst>
              <a:ext uri="{FF2B5EF4-FFF2-40B4-BE49-F238E27FC236}">
                <a16:creationId xmlns:a16="http://schemas.microsoft.com/office/drawing/2014/main" id="{328C6A17-EEBF-F246-8E3E-079137D85AB6}"/>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dirty="0"/>
          </a:p>
        </p:txBody>
      </p:sp>
    </p:spTree>
    <p:extLst>
      <p:ext uri="{BB962C8B-B14F-4D97-AF65-F5344CB8AC3E}">
        <p14:creationId xmlns:p14="http://schemas.microsoft.com/office/powerpoint/2010/main" val="757929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E2E6-9B88-1B4D-A7F1-D0FF489384F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DBEA6E21-DE7A-924C-96CB-8453E25728F5}"/>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5097767B-7616-414F-8FDF-2B705FE4CAD0}"/>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26/06/2024</a:t>
            </a:fld>
            <a:endParaRPr lang="it-IT" dirty="0"/>
          </a:p>
        </p:txBody>
      </p:sp>
      <p:sp>
        <p:nvSpPr>
          <p:cNvPr id="5" name="Footer Placeholder 4">
            <a:extLst>
              <a:ext uri="{FF2B5EF4-FFF2-40B4-BE49-F238E27FC236}">
                <a16:creationId xmlns:a16="http://schemas.microsoft.com/office/drawing/2014/main" id="{BB133623-B6A1-B347-A223-4CB5834160AB}"/>
              </a:ext>
            </a:extLst>
          </p:cNvPr>
          <p:cNvSpPr>
            <a:spLocks noGrp="1"/>
          </p:cNvSpPr>
          <p:nvPr>
            <p:ph type="ftr" sz="quarter" idx="11"/>
          </p:nvPr>
        </p:nvSpPr>
        <p:spPr>
          <a:xfrm>
            <a:off x="3028950" y="6356350"/>
            <a:ext cx="3086100" cy="365125"/>
          </a:xfrm>
          <a:prstGeom prst="rect">
            <a:avLst/>
          </a:prstGeom>
        </p:spPr>
        <p:txBody>
          <a:bodyPr/>
          <a:lstStyle/>
          <a:p>
            <a:endParaRPr lang="it-IT" dirty="0"/>
          </a:p>
        </p:txBody>
      </p:sp>
      <p:sp>
        <p:nvSpPr>
          <p:cNvPr id="6" name="Slide Number Placeholder 5">
            <a:extLst>
              <a:ext uri="{FF2B5EF4-FFF2-40B4-BE49-F238E27FC236}">
                <a16:creationId xmlns:a16="http://schemas.microsoft.com/office/drawing/2014/main" id="{1DD29950-7C48-3B44-98D4-AB5C3F411871}"/>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dirty="0"/>
          </a:p>
        </p:txBody>
      </p:sp>
    </p:spTree>
    <p:extLst>
      <p:ext uri="{BB962C8B-B14F-4D97-AF65-F5344CB8AC3E}">
        <p14:creationId xmlns:p14="http://schemas.microsoft.com/office/powerpoint/2010/main" val="1708363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DE0F74-8459-1249-AE01-92A597E354B7}"/>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57CF5ECB-AB24-6144-A79A-DF23184991A3}"/>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A6EF3AE-344A-B544-AAD5-F2A2E08E3ED6}"/>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26/06/2024</a:t>
            </a:fld>
            <a:endParaRPr lang="it-IT" dirty="0"/>
          </a:p>
        </p:txBody>
      </p:sp>
      <p:sp>
        <p:nvSpPr>
          <p:cNvPr id="5" name="Footer Placeholder 4">
            <a:extLst>
              <a:ext uri="{FF2B5EF4-FFF2-40B4-BE49-F238E27FC236}">
                <a16:creationId xmlns:a16="http://schemas.microsoft.com/office/drawing/2014/main" id="{545C3E9C-424B-5649-8C9C-52C6EE76060C}"/>
              </a:ext>
            </a:extLst>
          </p:cNvPr>
          <p:cNvSpPr>
            <a:spLocks noGrp="1"/>
          </p:cNvSpPr>
          <p:nvPr>
            <p:ph type="ftr" sz="quarter" idx="11"/>
          </p:nvPr>
        </p:nvSpPr>
        <p:spPr>
          <a:xfrm>
            <a:off x="3028950" y="6356350"/>
            <a:ext cx="3086100" cy="365125"/>
          </a:xfrm>
          <a:prstGeom prst="rect">
            <a:avLst/>
          </a:prstGeom>
        </p:spPr>
        <p:txBody>
          <a:bodyPr/>
          <a:lstStyle/>
          <a:p>
            <a:endParaRPr lang="it-IT" dirty="0"/>
          </a:p>
        </p:txBody>
      </p:sp>
      <p:sp>
        <p:nvSpPr>
          <p:cNvPr id="6" name="Slide Number Placeholder 5">
            <a:extLst>
              <a:ext uri="{FF2B5EF4-FFF2-40B4-BE49-F238E27FC236}">
                <a16:creationId xmlns:a16="http://schemas.microsoft.com/office/drawing/2014/main" id="{F639C2C1-C332-974E-BA04-0B2E90DDD88A}"/>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dirty="0"/>
          </a:p>
        </p:txBody>
      </p:sp>
    </p:spTree>
    <p:extLst>
      <p:ext uri="{BB962C8B-B14F-4D97-AF65-F5344CB8AC3E}">
        <p14:creationId xmlns:p14="http://schemas.microsoft.com/office/powerpoint/2010/main" val="24384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26/06/2024</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26/06/2024</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7C132145-A722-4218-9775-8CFF85765AFC}"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26/06/2024</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C132145-A722-4218-9775-8CFF85765AFC}"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7C132145-A722-4218-9775-8CFF85765AFC}"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26/06/2024</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26/06/2024</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51520" y="260648"/>
            <a:ext cx="8496944" cy="648072"/>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251520" y="1052736"/>
            <a:ext cx="8496944" cy="5073427"/>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32145-A722-4218-9775-8CFF85765AFC}" type="slidenum">
              <a:rPr lang="it-IT" smtClean="0"/>
              <a:pPr/>
              <a:t>‹N›</a:t>
            </a:fld>
            <a:endParaRPr lang="it-IT" dirty="0"/>
          </a:p>
        </p:txBody>
      </p:sp>
      <p:pic>
        <p:nvPicPr>
          <p:cNvPr id="9" name="Picture 13"/>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515193" y="6319711"/>
            <a:ext cx="2760663" cy="47650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3200" b="1" kern="1200">
          <a:solidFill>
            <a:srgbClr val="9D070D"/>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5F5F5F"/>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F5F5F"/>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F5F5F"/>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1156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sintesi_obiettivi_RISULTATI_2020_in%20prog.xlsx"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467544" y="4694348"/>
            <a:ext cx="6120680" cy="966900"/>
          </a:xfrm>
          <a:prstGeom prst="rect">
            <a:avLst/>
          </a:prstGeom>
          <a:solidFill>
            <a:srgbClr val="546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Rettangolo 2"/>
          <p:cNvSpPr/>
          <p:nvPr/>
        </p:nvSpPr>
        <p:spPr>
          <a:xfrm>
            <a:off x="-18703" y="3140968"/>
            <a:ext cx="6102872" cy="1811105"/>
          </a:xfrm>
          <a:prstGeom prst="rect">
            <a:avLst/>
          </a:prstGeom>
          <a:solidFill>
            <a:srgbClr val="CA1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9"/>
          <p:cNvSpPr txBox="1">
            <a:spLocks/>
          </p:cNvSpPr>
          <p:nvPr/>
        </p:nvSpPr>
        <p:spPr bwMode="auto">
          <a:xfrm>
            <a:off x="3923928" y="3268169"/>
            <a:ext cx="2304256" cy="270504"/>
          </a:xfrm>
          <a:prstGeom prst="rect">
            <a:avLst/>
          </a:prstGeom>
          <a:noFill/>
          <a:ln w="9525" cap="flat">
            <a:noFill/>
            <a:round/>
            <a:headEnd/>
            <a:tailEnd/>
          </a:ln>
          <a:effectLst/>
        </p:spPr>
        <p:txBody>
          <a:bodyPr lIns="81615" tIns="68882" rIns="81615" bIns="40807" anchor="ctr"/>
          <a:lstStyle/>
          <a:p>
            <a:pPr defTabSz="407399" eaLnBrk="0">
              <a:spcAft>
                <a:spcPts val="2100"/>
              </a:spcAft>
              <a:tabLst>
                <a:tab pos="0" algn="l"/>
                <a:tab pos="812547" algn="l"/>
                <a:tab pos="1220410" algn="l"/>
                <a:tab pos="1626682" algn="l"/>
                <a:tab pos="2034542" algn="l"/>
                <a:tab pos="2442404" algn="l"/>
                <a:tab pos="2850263" algn="l"/>
                <a:tab pos="3256537" algn="l"/>
                <a:tab pos="3664398" algn="l"/>
                <a:tab pos="4072258" algn="l"/>
                <a:tab pos="4478531" algn="l"/>
                <a:tab pos="4886393" algn="l"/>
                <a:tab pos="5294253" algn="l"/>
                <a:tab pos="5702114" algn="l"/>
                <a:tab pos="6108388" algn="l"/>
                <a:tab pos="6516248" algn="l"/>
                <a:tab pos="6924109" algn="l"/>
                <a:tab pos="7330382" algn="l"/>
                <a:tab pos="7738242" algn="l"/>
                <a:tab pos="8146105" algn="l"/>
              </a:tabLst>
              <a:defRPr/>
            </a:pPr>
            <a:r>
              <a:rPr lang="it-IT" sz="1400" i="1" dirty="0">
                <a:solidFill>
                  <a:schemeClr val="bg1"/>
                </a:solidFill>
                <a:latin typeface="Arial-BoldMT" pitchFamily="32" charset="0"/>
                <a:cs typeface="Arial" pitchFamily="34" charset="0"/>
              </a:rPr>
              <a:t>Milano</a:t>
            </a:r>
            <a:r>
              <a:rPr lang="it-IT" sz="1400" i="1">
                <a:solidFill>
                  <a:schemeClr val="bg1"/>
                </a:solidFill>
                <a:latin typeface="Arial-BoldMT" pitchFamily="32" charset="0"/>
                <a:cs typeface="Arial" pitchFamily="34" charset="0"/>
              </a:rPr>
              <a:t>, 26 </a:t>
            </a:r>
            <a:r>
              <a:rPr lang="it-IT" sz="1400" i="1" dirty="0">
                <a:solidFill>
                  <a:schemeClr val="bg1"/>
                </a:solidFill>
                <a:latin typeface="Arial-BoldMT" pitchFamily="32" charset="0"/>
                <a:cs typeface="Arial" pitchFamily="34" charset="0"/>
              </a:rPr>
              <a:t>giugno 2024</a:t>
            </a:r>
          </a:p>
        </p:txBody>
      </p:sp>
      <p:sp>
        <p:nvSpPr>
          <p:cNvPr id="7" name="Titolo 9"/>
          <p:cNvSpPr>
            <a:spLocks noGrp="1"/>
          </p:cNvSpPr>
          <p:nvPr>
            <p:ph type="title"/>
          </p:nvPr>
        </p:nvSpPr>
        <p:spPr>
          <a:xfrm>
            <a:off x="-107504" y="3763946"/>
            <a:ext cx="9144000" cy="817182"/>
          </a:xfrm>
          <a:noFill/>
        </p:spPr>
        <p:txBody>
          <a:bodyPr anchor="ctr">
            <a:normAutofit fontScale="90000"/>
          </a:bodyPr>
          <a:lstStyle/>
          <a:p>
            <a:pPr marL="570248">
              <a:lnSpc>
                <a:spcPct val="100000"/>
              </a:lnSpc>
              <a:spcBef>
                <a:spcPts val="2177"/>
              </a:spcBef>
              <a:spcAft>
                <a:spcPts val="2177"/>
              </a:spcAft>
              <a:defRPr/>
            </a:pPr>
            <a:r>
              <a:rPr lang="it-IT" sz="3600" b="0" dirty="0">
                <a:solidFill>
                  <a:schemeClr val="bg1"/>
                </a:solidFill>
                <a:latin typeface="Cambria" charset="0"/>
                <a:ea typeface="Cambria" charset="0"/>
                <a:cs typeface="Cambria" charset="0"/>
              </a:rPr>
              <a:t>Relazione sulla </a:t>
            </a:r>
            <a:br>
              <a:rPr lang="it-IT" sz="3600" b="0" dirty="0">
                <a:solidFill>
                  <a:schemeClr val="bg1"/>
                </a:solidFill>
                <a:latin typeface="Cambria" charset="0"/>
                <a:ea typeface="Cambria" charset="0"/>
                <a:cs typeface="Cambria" charset="0"/>
              </a:rPr>
            </a:br>
            <a:r>
              <a:rPr lang="it-IT" sz="3600" b="0" dirty="0">
                <a:solidFill>
                  <a:schemeClr val="bg1"/>
                </a:solidFill>
                <a:latin typeface="Cambria" charset="0"/>
                <a:ea typeface="Cambria" charset="0"/>
                <a:cs typeface="Cambria" charset="0"/>
              </a:rPr>
              <a:t>Performance 2023</a:t>
            </a:r>
            <a:endParaRPr sz="2300" b="0" dirty="0">
              <a:solidFill>
                <a:schemeClr val="bg1"/>
              </a:solidFill>
              <a:latin typeface="Arial" charset="0"/>
              <a:ea typeface="Arial" charset="0"/>
              <a:cs typeface="Arial" charset="0"/>
            </a:endParaRPr>
          </a:p>
        </p:txBody>
      </p:sp>
      <p:sp>
        <p:nvSpPr>
          <p:cNvPr id="6" name="Rettangolo 5"/>
          <p:cNvSpPr/>
          <p:nvPr/>
        </p:nvSpPr>
        <p:spPr>
          <a:xfrm>
            <a:off x="872491" y="4990392"/>
            <a:ext cx="5544616" cy="707886"/>
          </a:xfrm>
          <a:prstGeom prst="rect">
            <a:avLst/>
          </a:prstGeom>
        </p:spPr>
        <p:txBody>
          <a:bodyPr wrap="square">
            <a:spAutoFit/>
          </a:bodyPr>
          <a:lstStyle/>
          <a:p>
            <a:r>
              <a:rPr lang="it-IT" sz="2000" dirty="0">
                <a:solidFill>
                  <a:schemeClr val="bg1"/>
                </a:solidFill>
                <a:latin typeface="Calibri" charset="0"/>
                <a:ea typeface="Calibri" charset="0"/>
                <a:cs typeface="Calibri" charset="0"/>
              </a:rPr>
              <a:t>Fondazione IRCCS Ca’ Granda Ospedale Maggiore Policlinico</a:t>
            </a:r>
            <a:endParaRPr lang="it-IT" sz="2000" dirty="0">
              <a:latin typeface="Calibri" charset="0"/>
              <a:ea typeface="Calibri" charset="0"/>
              <a:cs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08720"/>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467544" y="404664"/>
            <a:ext cx="5544616" cy="432048"/>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Struttura e organizzazione dei servizi</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323528" y="1268760"/>
            <a:ext cx="8280920" cy="4536504"/>
          </a:xfrm>
          <a:prstGeom prst="rect">
            <a:avLst/>
          </a:prstGeom>
          <a:ln/>
        </p:spPr>
        <p:txBody>
          <a:bodyPr lIns="82945" tIns="41473" rIns="82945" bIns="41473"/>
          <a:lstStyle/>
          <a:p>
            <a:pPr algn="just"/>
            <a:r>
              <a:rPr lang="it-IT" dirty="0"/>
              <a:t>Da segnalare che con l’avvio del Progetto Milano, a partire dal 1° gennaio 2017 al Policlinico sono stati assegnati due consultori.</a:t>
            </a:r>
          </a:p>
          <a:p>
            <a:pPr algn="just"/>
            <a:endParaRPr lang="it-IT" dirty="0"/>
          </a:p>
          <a:p>
            <a:pPr algn="just"/>
            <a:r>
              <a:rPr lang="it-IT" dirty="0"/>
              <a:t>A partire dal 16/12/2019, data di consegna definitiva del cantiere, sono stati avviati i lavori riguardanti il nuovo Building, di cui al Decreto dirigenziale n. 599 del 28/06/2019, nel quale è stato aggiudicato l’appalto per i lavori di riqualificazione dell’area Ospedale Maggiore Policlinico, Regina Elena e Mangiagalli ed è stato approvato il relativo quadro economico. </a:t>
            </a:r>
          </a:p>
          <a:p>
            <a:pPr algn="just"/>
            <a:r>
              <a:rPr lang="it-IT" dirty="0"/>
              <a:t>A partire dal mese di maggio 2022, è stata attivata la SC Cardiochirurgia; tale nuova apertura ha comportato un incremento del livello di attività erogata, sia direttamente sia per quanto riguarda l’attività indotta (es. incremento di attività della SC Cardiologia).</a:t>
            </a:r>
          </a:p>
          <a:p>
            <a:endParaRPr lang="it-IT" dirty="0"/>
          </a:p>
          <a:p>
            <a:endParaRPr lang="it-IT" dirty="0"/>
          </a:p>
          <a:p>
            <a:endParaRPr lang="it-IT" dirty="0"/>
          </a:p>
          <a:p>
            <a:endParaRPr lang="it-IT" dirty="0"/>
          </a:p>
          <a:p>
            <a:endParaRPr lang="it-IT" dirty="0"/>
          </a:p>
          <a:p>
            <a:endParaRPr lang="it-IT" dirty="0"/>
          </a:p>
          <a:p>
            <a:endParaRPr lang="it-IT" dirty="0"/>
          </a:p>
          <a:p>
            <a:pPr lvl="1"/>
            <a:endParaRPr lang="it-IT" dirty="0"/>
          </a:p>
          <a:p>
            <a:pPr algn="just" defTabSz="449170">
              <a:defRPr/>
            </a:pPr>
            <a:endParaRPr lang="it-IT"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Assistenza ospedaliera</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a:t>L'azienda opera mediante un unico presidio suddiviso in molteplici Padiglioni. I posti letto accreditati sono pari a 920 unità per l’attività di ricovero ordinaria e a 95 unità per l’attività di day hospital/day surgery. </a:t>
            </a:r>
          </a:p>
          <a:p>
            <a:pPr indent="355600" algn="just" defTabSz="449170">
              <a:spcBef>
                <a:spcPts val="600"/>
              </a:spcBef>
              <a:defRPr/>
            </a:pPr>
            <a:r>
              <a:rPr lang="it-IT" dirty="0"/>
              <a:t>Nella tabella seguente sono riportati i dati strutturali inerenti l’attività di diagnosi e cura, relativi all’anno 2023.</a:t>
            </a:r>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p:txBody>
      </p:sp>
      <p:pic>
        <p:nvPicPr>
          <p:cNvPr id="5" name="Immagine 4">
            <a:extLst>
              <a:ext uri="{FF2B5EF4-FFF2-40B4-BE49-F238E27FC236}">
                <a16:creationId xmlns:a16="http://schemas.microsoft.com/office/drawing/2014/main" id="{4A7A1417-048F-B94E-DA4A-FBFACB456F5C}"/>
              </a:ext>
            </a:extLst>
          </p:cNvPr>
          <p:cNvPicPr>
            <a:picLocks noChangeAspect="1"/>
          </p:cNvPicPr>
          <p:nvPr/>
        </p:nvPicPr>
        <p:blipFill>
          <a:blip r:embed="rId3"/>
          <a:stretch>
            <a:fillRect/>
          </a:stretch>
        </p:blipFill>
        <p:spPr>
          <a:xfrm>
            <a:off x="277536" y="2925473"/>
            <a:ext cx="8021121" cy="2735775"/>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3902" y="1196752"/>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Assistenza ospedaliera</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968552"/>
          </a:xfrm>
          <a:prstGeom prst="rect">
            <a:avLst/>
          </a:prstGeom>
        </p:spPr>
        <p:txBody>
          <a:bodyPr/>
          <a:lstStyle/>
          <a:p>
            <a:pPr algn="just"/>
            <a:endParaRPr lang="it-IT" sz="1800" dirty="0">
              <a:effectLst/>
              <a:ea typeface="Times New Roman" panose="02020603050405020304" pitchFamily="18" charset="0"/>
            </a:endParaRPr>
          </a:p>
          <a:p>
            <a:pPr algn="just"/>
            <a:endParaRPr lang="it-IT" dirty="0">
              <a:ea typeface="Times New Roman" panose="02020603050405020304" pitchFamily="18" charset="0"/>
            </a:endParaRPr>
          </a:p>
          <a:p>
            <a:pPr algn="just"/>
            <a:r>
              <a:rPr lang="it-IT" sz="1800" dirty="0">
                <a:effectLst/>
                <a:ea typeface="Times New Roman" panose="02020603050405020304" pitchFamily="18" charset="0"/>
              </a:rPr>
              <a:t>L’attività della Fondazione, relativa all’emergenza-urgenza, è molto importante nell’area metropolitana di Milano per la quale è l’Ospedale che offre il maggior numero di prestazioni. Il pronto soccorso viene erogato in tre sedi diverse: Ostetrico-Ginecologico in Clinica Mangiagalli, Pediatria in Clinica De Marchi e Generale in Padiglione Guardia-via Sforza.</a:t>
            </a:r>
          </a:p>
          <a:p>
            <a:pPr algn="just"/>
            <a:r>
              <a:rPr lang="it-IT" sz="1800" dirty="0">
                <a:effectLst/>
                <a:ea typeface="Times New Roman" panose="02020603050405020304" pitchFamily="18" charset="0"/>
              </a:rPr>
              <a:t> </a:t>
            </a:r>
          </a:p>
          <a:p>
            <a:pPr algn="just"/>
            <a:r>
              <a:rPr lang="it-IT" sz="1800" dirty="0">
                <a:effectLst/>
                <a:ea typeface="Times New Roman" panose="02020603050405020304" pitchFamily="18" charset="0"/>
              </a:rPr>
              <a:t>La Fondazione è punto di riferimento per pazienti polmonari che necessitano di </a:t>
            </a:r>
            <a:r>
              <a:rPr lang="it-IT" sz="1800" dirty="0" err="1">
                <a:effectLst/>
                <a:ea typeface="Times New Roman" panose="02020603050405020304" pitchFamily="18" charset="0"/>
              </a:rPr>
              <a:t>Ecmo</a:t>
            </a:r>
            <a:r>
              <a:rPr lang="it-IT" sz="1800" dirty="0">
                <a:effectLst/>
                <a:ea typeface="Times New Roman" panose="02020603050405020304" pitchFamily="18" charset="0"/>
              </a:rPr>
              <a:t>: il nostro Ospedale riceve pazienti che necessitano di terapia intensiva adulti e neonatale, dai diversi ospedali dell’area milanese. </a:t>
            </a:r>
          </a:p>
          <a:p>
            <a:pPr algn="just"/>
            <a:endParaRPr lang="it-IT" sz="1800" dirty="0">
              <a:effectLst/>
              <a:ea typeface="Times New Roman" panose="02020603050405020304" pitchFamily="18" charset="0"/>
            </a:endParaRPr>
          </a:p>
          <a:p>
            <a:pPr algn="just"/>
            <a:r>
              <a:rPr lang="it-IT" sz="1800" dirty="0">
                <a:effectLst/>
                <a:ea typeface="Times New Roman" panose="02020603050405020304" pitchFamily="18" charset="0"/>
              </a:rPr>
              <a:t>La Fondazione è anche punto di riferimento sulle 24 ore per tutti gli ospedali del Nord Italia per quanto riguarda la gestione organi da trapiantare (NIT).</a:t>
            </a:r>
          </a:p>
          <a:p>
            <a:pPr indent="355600" algn="just" defTabSz="449170">
              <a:spcBef>
                <a:spcPts val="600"/>
              </a:spcBef>
              <a:defRPr/>
            </a:pPr>
            <a:endParaRPr lang="it-IT" dirty="0"/>
          </a:p>
          <a:p>
            <a:pPr indent="355600" algn="just" defTabSz="449170">
              <a:spcBef>
                <a:spcPts val="600"/>
              </a:spcBef>
              <a:defRPr/>
            </a:pPr>
            <a:endParaRPr lang="it-IT"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196752"/>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Assistenza ospedaliera</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a:t>Nel grafico successivo sono illustrati alcuni indicatori sintetici delle attività di Fondazione nel triennio 2021-2023 da cui si evidenzia una costante ripresa di tutte le attività.</a:t>
            </a:r>
          </a:p>
          <a:p>
            <a:pPr indent="355600" algn="just" defTabSz="449170">
              <a:spcBef>
                <a:spcPts val="600"/>
              </a:spcBef>
              <a:defRPr/>
            </a:pPr>
            <a:endParaRPr lang="it-IT" dirty="0"/>
          </a:p>
          <a:p>
            <a:pPr indent="355600" algn="just" defTabSz="449170">
              <a:spcBef>
                <a:spcPts val="600"/>
              </a:spcBef>
              <a:defRPr/>
            </a:pPr>
            <a:endParaRPr lang="it-IT" dirty="0"/>
          </a:p>
        </p:txBody>
      </p:sp>
      <p:graphicFrame>
        <p:nvGraphicFramePr>
          <p:cNvPr id="4" name="Grafico 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710674467"/>
              </p:ext>
            </p:extLst>
          </p:nvPr>
        </p:nvGraphicFramePr>
        <p:xfrm>
          <a:off x="1259632" y="2528962"/>
          <a:ext cx="5882470" cy="342031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La Ricerca</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23528" y="1340768"/>
            <a:ext cx="8208912" cy="5040560"/>
          </a:xfrm>
          <a:prstGeom prst="rect">
            <a:avLst/>
          </a:prstGeom>
        </p:spPr>
        <p:txBody>
          <a:bodyPr/>
          <a:lstStyle/>
          <a:p>
            <a:pPr algn="just"/>
            <a:r>
              <a:rPr lang="it-IT" sz="1800" dirty="0">
                <a:effectLst/>
                <a:ea typeface="Times New Roman" panose="02020603050405020304" pitchFamily="18" charset="0"/>
              </a:rPr>
              <a:t>I fondi provenienti dalla Ricerca Corrente, per il 2023, sono stati assegnati in base alle attività scientifiche del 2022.</a:t>
            </a:r>
          </a:p>
          <a:p>
            <a:pPr algn="just"/>
            <a:r>
              <a:rPr lang="it-IT" sz="1800" dirty="0">
                <a:effectLst/>
                <a:ea typeface="Times New Roman" panose="02020603050405020304" pitchFamily="18" charset="0"/>
              </a:rPr>
              <a:t>L’analisi dell’attività pubblicistica della Fondazione IRCCS per l’anno 2022 non può non tenere conto dei fattori contingenti che hanno caratterizzato la ricerca scientifica nel periodo considerato. La fine della fase emergenziale legata alla pandemia COVID-19 ha di fatto condizionato anche la ricerca della Fondazione stessa sui temi legati alla normale attività assistenziale. </a:t>
            </a:r>
          </a:p>
          <a:p>
            <a:pPr algn="just"/>
            <a:endParaRPr lang="it-IT" sz="1800" dirty="0">
              <a:effectLst/>
              <a:ea typeface="Times New Roman" panose="02020603050405020304" pitchFamily="18" charset="0"/>
            </a:endParaRPr>
          </a:p>
          <a:p>
            <a:r>
              <a:rPr lang="it-IT" sz="1800" dirty="0">
                <a:effectLst/>
                <a:ea typeface="Times New Roman" panose="02020603050405020304" pitchFamily="18" charset="0"/>
              </a:rPr>
              <a:t>È stata effettuata una </a:t>
            </a:r>
            <a:r>
              <a:rPr lang="it-IT" sz="1800" b="1" dirty="0">
                <a:effectLst/>
                <a:ea typeface="Times New Roman" panose="02020603050405020304" pitchFamily="18" charset="0"/>
              </a:rPr>
              <a:t>più attenta selezione delle pubblicazioni scientifiche da presentare al Ministero della Salute</a:t>
            </a:r>
            <a:r>
              <a:rPr lang="it-IT" sz="1800" dirty="0">
                <a:effectLst/>
                <a:ea typeface="Times New Roman" panose="02020603050405020304" pitchFamily="18" charset="0"/>
              </a:rPr>
              <a:t> in risposta alle nuove regole introdotte dal Decreto Legislativo 23 dicembre 2022 n.200 “</a:t>
            </a:r>
            <a:r>
              <a:rPr lang="it-IT" sz="1800" i="1" dirty="0">
                <a:effectLst/>
                <a:ea typeface="Times New Roman" panose="02020603050405020304" pitchFamily="18" charset="0"/>
              </a:rPr>
              <a:t>Riordino della disciplina degli Istituti di Ricovero e Cura e Carattere Scientifico</a:t>
            </a:r>
            <a:r>
              <a:rPr lang="it-IT" sz="1800" dirty="0">
                <a:effectLst/>
                <a:ea typeface="Times New Roman" panose="02020603050405020304" pitchFamily="18" charset="0"/>
              </a:rPr>
              <a:t>”.  Il Decreto, definendo in maniera più precisa le Aree Tematiche di ricerca assegnate ad ogni IRCCS, ha portato all’esclusione dalla rendicontazione di interi settori di ricerca tradizionalmente molto rappresentativi dell’attività scientifica della Fondazione. Questo “filtraggio” effettuato a monte si è combinato con una maggiore attenzione al rispetto delle nuove norme ministeriali, cui tutti i ricercatori sono stati richiamati. Il documento di Programmazione Triennale 2022-2024 stilato dalla Direzione</a:t>
            </a:r>
            <a:endParaRPr lang="it-IT"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La Ricerca</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23528" y="1340768"/>
            <a:ext cx="8208912" cy="5040560"/>
          </a:xfrm>
          <a:prstGeom prst="rect">
            <a:avLst/>
          </a:prstGeom>
        </p:spPr>
        <p:txBody>
          <a:bodyPr/>
          <a:lstStyle/>
          <a:p>
            <a:pPr algn="just"/>
            <a:r>
              <a:rPr lang="it-IT" sz="1800" dirty="0">
                <a:effectLst/>
                <a:ea typeface="Times New Roman" panose="02020603050405020304" pitchFamily="18" charset="0"/>
              </a:rPr>
              <a:t>Il documento di Programmazione Triennale 2022-2024 stilato dalla Direzione Generale della Ricerca e dell’Innovazione in Sanità del Ministero della Salute ha infatti introdotto </a:t>
            </a:r>
            <a:r>
              <a:rPr lang="it-IT" sz="1800" b="1" dirty="0">
                <a:effectLst/>
                <a:ea typeface="Times New Roman" panose="02020603050405020304" pitchFamily="18" charset="0"/>
              </a:rPr>
              <a:t>nuove regole</a:t>
            </a:r>
            <a:r>
              <a:rPr lang="it-IT" sz="1800" dirty="0">
                <a:effectLst/>
                <a:ea typeface="Times New Roman" panose="02020603050405020304" pitchFamily="18" charset="0"/>
              </a:rPr>
              <a:t> per la valutazione dell’attività pubblicistica che hanno inciso non solo sulla selezione operata da questa Fondazione (es. mancata presentazione di pubblicazioni perché non conformi agli aspetti formali richiesti per le affiliazioni degli autori), ma anche sul punteggio attribuito a tipologie di documenti una volta maggiormente valorizzate.</a:t>
            </a:r>
          </a:p>
          <a:p>
            <a:pPr algn="just"/>
            <a:endParaRPr lang="it-IT" sz="1800" dirty="0">
              <a:effectLst/>
              <a:ea typeface="Times New Roman" panose="02020603050405020304" pitchFamily="18" charset="0"/>
            </a:endParaRPr>
          </a:p>
          <a:p>
            <a:r>
              <a:rPr lang="it-IT" sz="1800" dirty="0">
                <a:effectLst/>
                <a:ea typeface="Times New Roman" panose="02020603050405020304" pitchFamily="18" charset="0"/>
              </a:rPr>
              <a:t>Tali premesse sono propedeutiche ad una lettura informata dei dati di sintesi dell’attività di ricerca contenuti nella “Dichiarazione Sostitutiva” inoltrata al Ministero della Salute al termine della rendicontazione annuale 2022. Va tuttavia rilevato come, a fronte di una riduzione del numero totale di articoli 2022 inviati, il </a:t>
            </a:r>
            <a:r>
              <a:rPr lang="it-IT" sz="1800" b="1" dirty="0">
                <a:effectLst/>
                <a:ea typeface="Times New Roman" panose="02020603050405020304" pitchFamily="18" charset="0"/>
              </a:rPr>
              <a:t>risultato netto</a:t>
            </a:r>
            <a:r>
              <a:rPr lang="it-IT" sz="1800" dirty="0">
                <a:effectLst/>
                <a:ea typeface="Times New Roman" panose="02020603050405020304" pitchFamily="18" charset="0"/>
              </a:rPr>
              <a:t> dell’Impact </a:t>
            </a:r>
            <a:r>
              <a:rPr lang="it-IT" sz="1800" dirty="0" err="1">
                <a:effectLst/>
                <a:ea typeface="Times New Roman" panose="02020603050405020304" pitchFamily="18" charset="0"/>
              </a:rPr>
              <a:t>Factor</a:t>
            </a:r>
            <a:r>
              <a:rPr lang="it-IT" sz="1800" dirty="0">
                <a:effectLst/>
                <a:ea typeface="Times New Roman" panose="02020603050405020304" pitchFamily="18" charset="0"/>
              </a:rPr>
              <a:t> (I.F.) riconosciuto dal Ministero – calcolato sulla base delle note ricevute – è stato </a:t>
            </a:r>
            <a:r>
              <a:rPr lang="it-IT" sz="1800" b="1" dirty="0">
                <a:effectLst/>
                <a:ea typeface="Times New Roman" panose="02020603050405020304" pitchFamily="18" charset="0"/>
              </a:rPr>
              <a:t>superiore</a:t>
            </a:r>
            <a:r>
              <a:rPr lang="it-IT" sz="1800" dirty="0">
                <a:effectLst/>
                <a:ea typeface="Times New Roman" panose="02020603050405020304" pitchFamily="18" charset="0"/>
              </a:rPr>
              <a:t> a quello fatto registrare lo scorso anno (pubblicazioni 2021), segnando il </a:t>
            </a:r>
            <a:r>
              <a:rPr lang="it-IT" sz="1800" u="sng" dirty="0">
                <a:effectLst/>
                <a:ea typeface="Times New Roman" panose="02020603050405020304" pitchFamily="18" charset="0"/>
              </a:rPr>
              <a:t>valore massimo mai fatto registrare dal nostro IRCCS</a:t>
            </a:r>
            <a:endParaRPr lang="it-IT" dirty="0"/>
          </a:p>
        </p:txBody>
      </p:sp>
    </p:spTree>
    <p:extLst>
      <p:ext uri="{BB962C8B-B14F-4D97-AF65-F5344CB8AC3E}">
        <p14:creationId xmlns:p14="http://schemas.microsoft.com/office/powerpoint/2010/main" val="128411546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32859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La Ricerca</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5" y="1159335"/>
            <a:ext cx="8208912" cy="5040560"/>
          </a:xfrm>
          <a:prstGeom prst="rect">
            <a:avLst/>
          </a:prstGeom>
        </p:spPr>
        <p:txBody>
          <a:bodyPr/>
          <a:lstStyle/>
          <a:p>
            <a:pPr algn="just"/>
            <a:endParaRPr lang="it-IT" sz="1800" dirty="0">
              <a:effectLst/>
              <a:ea typeface="Times New Roman" panose="02020603050405020304" pitchFamily="18" charset="0"/>
            </a:endParaRPr>
          </a:p>
          <a:p>
            <a:pPr algn="just"/>
            <a:endParaRPr lang="it-IT" dirty="0">
              <a:ea typeface="Times New Roman" panose="02020603050405020304" pitchFamily="18" charset="0"/>
            </a:endParaRPr>
          </a:p>
          <a:p>
            <a:pPr algn="just"/>
            <a:r>
              <a:rPr lang="it-IT" sz="1800" dirty="0">
                <a:effectLst/>
                <a:ea typeface="Times New Roman" panose="02020603050405020304" pitchFamily="18" charset="0"/>
              </a:rPr>
              <a:t>Le pubblicazioni 2022 rendicontate al Ministero della Salute risultano essere </a:t>
            </a:r>
            <a:r>
              <a:rPr lang="it-IT" sz="1800" b="1" dirty="0">
                <a:effectLst/>
                <a:ea typeface="Times New Roman" panose="02020603050405020304" pitchFamily="18" charset="0"/>
              </a:rPr>
              <a:t>1.195</a:t>
            </a:r>
            <a:r>
              <a:rPr lang="it-IT" sz="1800" dirty="0">
                <a:effectLst/>
                <a:ea typeface="Times New Roman" panose="02020603050405020304" pitchFamily="18" charset="0"/>
              </a:rPr>
              <a:t> tra articoli originali, reviews, lettere con dati sperimentali / case report, tutti su riviste con I.F.  Da queste pubblicazioni risulta un </a:t>
            </a:r>
            <a:r>
              <a:rPr lang="it-IT" sz="1800" u="sng" dirty="0">
                <a:effectLst/>
                <a:ea typeface="Times New Roman" panose="02020603050405020304" pitchFamily="18" charset="0"/>
              </a:rPr>
              <a:t>I.F. normalizzato</a:t>
            </a:r>
            <a:r>
              <a:rPr lang="it-IT" sz="1800" dirty="0">
                <a:effectLst/>
                <a:ea typeface="Times New Roman" panose="02020603050405020304" pitchFamily="18" charset="0"/>
              </a:rPr>
              <a:t> dichiarato, secondo le regole del Ministero della Salute, di </a:t>
            </a:r>
            <a:r>
              <a:rPr lang="it-IT" sz="1800" b="1" dirty="0">
                <a:effectLst/>
                <a:ea typeface="Times New Roman" panose="02020603050405020304" pitchFamily="18" charset="0"/>
              </a:rPr>
              <a:t>6.275</a:t>
            </a:r>
            <a:r>
              <a:rPr lang="it-IT" sz="1800" dirty="0">
                <a:effectLst/>
                <a:ea typeface="Times New Roman" panose="02020603050405020304" pitchFamily="18" charset="0"/>
              </a:rPr>
              <a:t> (vedi grafici di seguito riportano il dato 2022 e, per confronto, quello delle precedenti annualità, distinguendo i valori dichiarati dal nostro IRCCS da quelli effettivamente validati dal Ministero. Risulta evidente, come già accennato in premessa, che </a:t>
            </a:r>
            <a:r>
              <a:rPr lang="it-IT" sz="1800" b="1" dirty="0">
                <a:effectLst/>
                <a:ea typeface="Times New Roman" panose="02020603050405020304" pitchFamily="18" charset="0"/>
              </a:rPr>
              <a:t>il pesantissimo taglio effettuato sulla nostra produzione 2021, legato al mancato rispetto di una serie di parametri (-33%), non si è ripetuto</a:t>
            </a:r>
            <a:r>
              <a:rPr lang="it-IT" sz="1800" dirty="0">
                <a:effectLst/>
                <a:ea typeface="Times New Roman" panose="02020603050405020304" pitchFamily="18" charset="0"/>
              </a:rPr>
              <a:t>. Per le pubblicazioni del 2022 la riduzione si attesta su un </a:t>
            </a:r>
            <a:r>
              <a:rPr lang="it-IT" sz="1800" u="sng" dirty="0">
                <a:effectLst/>
                <a:ea typeface="Times New Roman" panose="02020603050405020304" pitchFamily="18" charset="0"/>
              </a:rPr>
              <a:t>fisiologico -13%</a:t>
            </a:r>
            <a:r>
              <a:rPr lang="it-IT" sz="1800" dirty="0">
                <a:effectLst/>
                <a:ea typeface="Times New Roman" panose="02020603050405020304" pitchFamily="18" charset="0"/>
              </a:rPr>
              <a:t> (ulteriormente migliorabile), generando in definitiva un aumento netto, in termini di I.F., rispetto all’anno precedente.</a:t>
            </a:r>
            <a:endParaRPr lang="it-IT" dirty="0"/>
          </a:p>
        </p:txBody>
      </p:sp>
    </p:spTree>
    <p:extLst>
      <p:ext uri="{BB962C8B-B14F-4D97-AF65-F5344CB8AC3E}">
        <p14:creationId xmlns:p14="http://schemas.microsoft.com/office/powerpoint/2010/main" val="329558482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1084417"/>
            <a:ext cx="8424936" cy="482441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La Ricerca</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endParaRPr lang="it-IT" dirty="0"/>
          </a:p>
        </p:txBody>
      </p:sp>
      <p:sp>
        <p:nvSpPr>
          <p:cNvPr id="6" name="Rectangle 6">
            <a:extLst>
              <a:ext uri="{FF2B5EF4-FFF2-40B4-BE49-F238E27FC236}">
                <a16:creationId xmlns:a16="http://schemas.microsoft.com/office/drawing/2014/main" id="{4AB3BA14-017C-54E9-3230-9F13C4965B5A}"/>
              </a:ext>
            </a:extLst>
          </p:cNvPr>
          <p:cNvSpPr>
            <a:spLocks noChangeArrowheads="1"/>
          </p:cNvSpPr>
          <p:nvPr/>
        </p:nvSpPr>
        <p:spPr bwMode="auto">
          <a:xfrm>
            <a:off x="426251" y="1378349"/>
            <a:ext cx="76021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Pubblicazioni Scientifiche dichiarate (periodo 2018 – 2022)</a:t>
            </a:r>
            <a:endParaRPr kumimoji="0" lang="it-IT" altLang="it-IT"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1029" name="Immagine 9">
            <a:extLst>
              <a:ext uri="{FF2B5EF4-FFF2-40B4-BE49-F238E27FC236}">
                <a16:creationId xmlns:a16="http://schemas.microsoft.com/office/drawing/2014/main" id="{567EB39B-8A85-E6B5-BC3D-38EE858AC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762972"/>
            <a:ext cx="7225321" cy="4039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1084417"/>
            <a:ext cx="8424936" cy="482441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A</a:t>
            </a:r>
            <a:r>
              <a:rPr lang="it-IT" dirty="0" err="1">
                <a:solidFill>
                  <a:srgbClr val="FF0000"/>
                </a:solidFill>
              </a:rPr>
              <a:t>aaaaaazzzz</a:t>
            </a: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La Ricerca</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endParaRPr lang="it-IT" dirty="0"/>
          </a:p>
        </p:txBody>
      </p:sp>
      <p:sp>
        <p:nvSpPr>
          <p:cNvPr id="6" name="Rectangle 6">
            <a:extLst>
              <a:ext uri="{FF2B5EF4-FFF2-40B4-BE49-F238E27FC236}">
                <a16:creationId xmlns:a16="http://schemas.microsoft.com/office/drawing/2014/main" id="{4AB3BA14-017C-54E9-3230-9F13C4965B5A}"/>
              </a:ext>
            </a:extLst>
          </p:cNvPr>
          <p:cNvSpPr>
            <a:spLocks noChangeArrowheads="1"/>
          </p:cNvSpPr>
          <p:nvPr/>
        </p:nvSpPr>
        <p:spPr bwMode="auto">
          <a:xfrm>
            <a:off x="426251" y="1378349"/>
            <a:ext cx="76021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10" name="Immagine 9">
            <a:extLst>
              <a:ext uri="{FF2B5EF4-FFF2-40B4-BE49-F238E27FC236}">
                <a16:creationId xmlns:a16="http://schemas.microsoft.com/office/drawing/2014/main" id="{3BF975D0-75E0-3F45-717C-834ED96014EA}"/>
              </a:ext>
            </a:extLst>
          </p:cNvPr>
          <p:cNvPicPr>
            <a:picLocks noChangeAspect="1"/>
          </p:cNvPicPr>
          <p:nvPr/>
        </p:nvPicPr>
        <p:blipFill>
          <a:blip r:embed="rId3"/>
          <a:stretch>
            <a:fillRect/>
          </a:stretch>
        </p:blipFill>
        <p:spPr>
          <a:xfrm>
            <a:off x="827584" y="1760977"/>
            <a:ext cx="6696744" cy="3807690"/>
          </a:xfrm>
          <a:prstGeom prst="rect">
            <a:avLst/>
          </a:prstGeom>
        </p:spPr>
      </p:pic>
      <p:sp>
        <p:nvSpPr>
          <p:cNvPr id="11" name="Rectangle 6">
            <a:extLst>
              <a:ext uri="{FF2B5EF4-FFF2-40B4-BE49-F238E27FC236}">
                <a16:creationId xmlns:a16="http://schemas.microsoft.com/office/drawing/2014/main" id="{B17B8531-7CCD-900B-9EA6-0F040022341E}"/>
              </a:ext>
            </a:extLst>
          </p:cNvPr>
          <p:cNvSpPr>
            <a:spLocks noChangeArrowheads="1"/>
          </p:cNvSpPr>
          <p:nvPr/>
        </p:nvSpPr>
        <p:spPr bwMode="auto">
          <a:xfrm>
            <a:off x="570267" y="1296122"/>
            <a:ext cx="76021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b="1" dirty="0">
                <a:latin typeface="Arial" panose="020B0604020202020204" pitchFamily="34" charset="0"/>
                <a:ea typeface="Times New Roman" panose="02020603050405020304" pitchFamily="18" charset="0"/>
              </a:rPr>
              <a:t>Articoli in </a:t>
            </a:r>
            <a:r>
              <a:rPr lang="it-IT" altLang="it-IT" b="1" dirty="0" err="1">
                <a:latin typeface="Arial" panose="020B0604020202020204" pitchFamily="34" charset="0"/>
                <a:ea typeface="Times New Roman" panose="02020603050405020304" pitchFamily="18" charset="0"/>
              </a:rPr>
              <a:t>extenso</a:t>
            </a:r>
            <a:r>
              <a:rPr kumimoji="0" lang="it-IT" altLang="it-IT"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2020 – 2022</a:t>
            </a:r>
            <a:endParaRPr kumimoji="0" lang="it-IT" altLang="it-IT"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768746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La Ricerca</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423788" y="1949316"/>
            <a:ext cx="8064896" cy="2664296"/>
          </a:xfrm>
          <a:prstGeom prst="rect">
            <a:avLst/>
          </a:prstGeom>
        </p:spPr>
        <p:txBody>
          <a:bodyPr/>
          <a:lstStyle/>
          <a:p>
            <a:pPr algn="just"/>
            <a:r>
              <a:rPr lang="it-IT" sz="1800" dirty="0">
                <a:effectLst/>
                <a:ea typeface="Times New Roman" panose="02020603050405020304" pitchFamily="18" charset="0"/>
              </a:rPr>
              <a:t>I risultati indicano numeri apparentemente in controtendenza rispetto a quelli dichiarati nel 2020-2021 se non si considerassero le premesse iniziali (eliminazione dalla rendicontazione di intere aree di ricerca della Fondazione e cambiamento delle regole nella valutazione della Produzione Scientifica) e soprattutto il calo delle pubblicazioni legate alla pandemia Covid, fortunatamente alle spalle. In realtà i dati mostrano un miglioramento, a volte netto, rispetto alla realtà della nostra ricerca </a:t>
            </a:r>
            <a:r>
              <a:rPr lang="it-IT" sz="1800" dirty="0" err="1">
                <a:effectLst/>
                <a:ea typeface="Times New Roman" panose="02020603050405020304" pitchFamily="18" charset="0"/>
              </a:rPr>
              <a:t>pre</a:t>
            </a:r>
            <a:r>
              <a:rPr lang="it-IT" sz="1800" dirty="0">
                <a:effectLst/>
                <a:ea typeface="Times New Roman" panose="02020603050405020304" pitchFamily="18" charset="0"/>
              </a:rPr>
              <a:t>-Covid e </a:t>
            </a:r>
            <a:r>
              <a:rPr lang="it-IT" sz="1800" dirty="0" err="1">
                <a:effectLst/>
                <a:ea typeface="Times New Roman" panose="02020603050405020304" pitchFamily="18" charset="0"/>
              </a:rPr>
              <a:t>pre</a:t>
            </a:r>
            <a:r>
              <a:rPr lang="it-IT" sz="1800" dirty="0">
                <a:effectLst/>
                <a:ea typeface="Times New Roman" panose="02020603050405020304" pitchFamily="18" charset="0"/>
              </a:rPr>
              <a:t>-Decreto Legislativo di Riordino degli IRCCS soprattutto considerando l’I.F. normalizzato che è l’indice che valuta la qualità del lavoro e il contributo dato dai ricercatori dell’IRCCS alla ricerca di cui la pubblicazione è il risultato</a:t>
            </a:r>
          </a:p>
          <a:p>
            <a:pPr algn="just"/>
            <a:endParaRPr lang="it-IT" dirty="0"/>
          </a:p>
          <a:p>
            <a:pPr indent="355600" algn="just" defTabSz="449170">
              <a:spcBef>
                <a:spcPts val="600"/>
              </a:spcBef>
              <a:defRPr/>
            </a:pPr>
            <a:endParaRPr lang="it-IT"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Contenuti</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333728"/>
            <a:ext cx="8064895" cy="4039488"/>
          </a:xfrm>
          <a:prstGeom prst="rect">
            <a:avLst/>
          </a:prstGeom>
          <a:ln/>
        </p:spPr>
        <p:txBody>
          <a:bodyPr lIns="82945" tIns="41473" rIns="82945" bIns="41473"/>
          <a:lstStyle/>
          <a:p>
            <a:pPr defTabSz="449170">
              <a:spcBef>
                <a:spcPts val="600"/>
              </a:spcBef>
              <a:defRPr/>
            </a:pPr>
            <a:r>
              <a:rPr lang="it-IT" sz="2000" dirty="0"/>
              <a:t>LA FONDAZIONE IRCCS CA’ GRANDA OSPEDALE MAGGIORE POLICLINICO</a:t>
            </a:r>
          </a:p>
          <a:p>
            <a:pPr defTabSz="449170">
              <a:spcBef>
                <a:spcPts val="600"/>
              </a:spcBef>
              <a:defRPr/>
            </a:pPr>
            <a:endParaRPr lang="it-IT" sz="2000" dirty="0"/>
          </a:p>
          <a:p>
            <a:pPr indent="355600" defTabSz="449170">
              <a:lnSpc>
                <a:spcPts val="1500"/>
              </a:lnSpc>
              <a:spcBef>
                <a:spcPts val="600"/>
              </a:spcBef>
              <a:buFont typeface="Arial" pitchFamily="34" charset="0"/>
              <a:buChar char="•"/>
              <a:defRPr/>
            </a:pPr>
            <a:r>
              <a:rPr lang="it-IT" sz="2400" dirty="0">
                <a:latin typeface="Calibri" pitchFamily="34" charset="0"/>
              </a:rPr>
              <a:t>Chi siamo</a:t>
            </a:r>
          </a:p>
          <a:p>
            <a:pPr marL="719138" lvl="2" indent="-358775" defTabSz="449170">
              <a:lnSpc>
                <a:spcPct val="150000"/>
              </a:lnSpc>
              <a:buFont typeface="Arial" pitchFamily="34" charset="0"/>
              <a:buChar char="•"/>
              <a:defRPr/>
            </a:pPr>
            <a:r>
              <a:rPr lang="it-IT" sz="2200" dirty="0">
                <a:latin typeface="Calibri" pitchFamily="34" charset="0"/>
              </a:rPr>
              <a:t>L‘organizzazione dell’azienda</a:t>
            </a:r>
          </a:p>
          <a:p>
            <a:pPr marL="719138" lvl="2" indent="-358775" defTabSz="449170">
              <a:lnSpc>
                <a:spcPct val="150000"/>
              </a:lnSpc>
              <a:buFont typeface="Arial" pitchFamily="34" charset="0"/>
              <a:buChar char="•"/>
              <a:defRPr/>
            </a:pPr>
            <a:r>
              <a:rPr lang="it-IT" sz="2200" dirty="0">
                <a:latin typeface="Calibri" pitchFamily="34" charset="0"/>
              </a:rPr>
              <a:t>Struttura e organizzazione dei servizi</a:t>
            </a:r>
          </a:p>
          <a:p>
            <a:pPr marL="719138" lvl="2" indent="-358775" defTabSz="449170">
              <a:lnSpc>
                <a:spcPct val="150000"/>
              </a:lnSpc>
              <a:buFont typeface="Arial" pitchFamily="34" charset="0"/>
              <a:buChar char="•"/>
              <a:defRPr/>
            </a:pPr>
            <a:r>
              <a:rPr lang="it-IT" sz="2200" dirty="0">
                <a:latin typeface="Calibri" pitchFamily="34" charset="0"/>
              </a:rPr>
              <a:t>Assistenza ospedaliera</a:t>
            </a:r>
          </a:p>
          <a:p>
            <a:pPr marL="719138" lvl="2" indent="-358775" defTabSz="449170">
              <a:lnSpc>
                <a:spcPct val="150000"/>
              </a:lnSpc>
              <a:buFont typeface="Arial" pitchFamily="34" charset="0"/>
              <a:buChar char="•"/>
              <a:defRPr/>
            </a:pPr>
            <a:r>
              <a:rPr lang="it-IT" sz="2200" dirty="0">
                <a:latin typeface="Calibri" pitchFamily="34" charset="0"/>
              </a:rPr>
              <a:t> Ricerca</a:t>
            </a:r>
          </a:p>
          <a:p>
            <a:pPr marL="719138" lvl="2" indent="-358775" defTabSz="449170">
              <a:lnSpc>
                <a:spcPct val="150000"/>
              </a:lnSpc>
              <a:buFont typeface="Arial" pitchFamily="34" charset="0"/>
              <a:buChar char="•"/>
              <a:defRPr/>
            </a:pPr>
            <a:r>
              <a:rPr lang="it-IT" sz="2200" dirty="0">
                <a:latin typeface="Calibri" pitchFamily="34" charset="0"/>
              </a:rPr>
              <a:t>Gestione organizzativa e strategica dell’esercizio</a:t>
            </a:r>
          </a:p>
          <a:p>
            <a:pPr marL="719138" lvl="2" indent="-358775" defTabSz="449170">
              <a:lnSpc>
                <a:spcPct val="150000"/>
              </a:lnSpc>
              <a:buFont typeface="Arial" pitchFamily="34" charset="0"/>
              <a:buChar char="•"/>
              <a:defRPr/>
            </a:pPr>
            <a:r>
              <a:rPr lang="it-IT" sz="2200" dirty="0">
                <a:latin typeface="Calibri" pitchFamily="34" charset="0"/>
              </a:rPr>
              <a:t>Il bilancio d’Esercizio dell’anno 2023</a:t>
            </a:r>
          </a:p>
          <a:p>
            <a:pPr marL="719138" lvl="2" indent="-358775" defTabSz="449170">
              <a:lnSpc>
                <a:spcPct val="150000"/>
              </a:lnSpc>
              <a:buFont typeface="Arial" pitchFamily="34" charset="0"/>
              <a:buChar char="•"/>
              <a:defRPr/>
            </a:pPr>
            <a:r>
              <a:rPr lang="it-IT" sz="2200" dirty="0">
                <a:latin typeface="Calibri" pitchFamily="34" charset="0"/>
              </a:rPr>
              <a:t>Valutazione Indicatori inseriti nel Piano della Performance 2023</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8459" y="803425"/>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La Ricerca</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b="1" dirty="0">
                <a:latin typeface="Arial" panose="020B0604020202020204" pitchFamily="34" charset="0"/>
              </a:rPr>
              <a:t>Impact </a:t>
            </a:r>
            <a:r>
              <a:rPr lang="it-IT" b="1" dirty="0" err="1">
                <a:latin typeface="Arial" panose="020B0604020202020204" pitchFamily="34" charset="0"/>
              </a:rPr>
              <a:t>Factor</a:t>
            </a:r>
            <a:r>
              <a:rPr lang="it-IT" b="1" dirty="0">
                <a:latin typeface="Arial" panose="020B0604020202020204" pitchFamily="34" charset="0"/>
              </a:rPr>
              <a:t> normalizzato 2018-2022 </a:t>
            </a:r>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a:p>
            <a:pPr indent="355600" algn="just" defTabSz="449170">
              <a:spcBef>
                <a:spcPts val="600"/>
              </a:spcBef>
              <a:defRPr/>
            </a:pPr>
            <a:endParaRPr lang="it-IT" dirty="0"/>
          </a:p>
        </p:txBody>
      </p:sp>
      <p:pic>
        <p:nvPicPr>
          <p:cNvPr id="5122" name="Immagine 1">
            <a:extLst>
              <a:ext uri="{FF2B5EF4-FFF2-40B4-BE49-F238E27FC236}">
                <a16:creationId xmlns:a16="http://schemas.microsoft.com/office/drawing/2014/main" id="{EEE2EE45-D265-FFA6-E044-1E7A830966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14284"/>
            <a:ext cx="6625136" cy="374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La Ricerca</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251520" y="1412776"/>
            <a:ext cx="8136904" cy="4392488"/>
          </a:xfrm>
          <a:prstGeom prst="rect">
            <a:avLst/>
          </a:prstGeom>
        </p:spPr>
        <p:txBody>
          <a:bodyPr/>
          <a:lstStyle/>
          <a:p>
            <a:pPr algn="just"/>
            <a:endParaRPr lang="it-IT" sz="1800" dirty="0">
              <a:solidFill>
                <a:srgbClr val="000000"/>
              </a:solidFill>
              <a:effectLst/>
              <a:ea typeface="Times New Roman" panose="02020603050405020304" pitchFamily="18" charset="0"/>
              <a:cs typeface="Times New Roman" panose="02020603050405020304" pitchFamily="18" charset="0"/>
            </a:endParaRPr>
          </a:p>
          <a:p>
            <a:pPr algn="just"/>
            <a:endParaRPr lang="it-IT" dirty="0">
              <a:solidFill>
                <a:srgbClr val="000000"/>
              </a:solidFill>
              <a:ea typeface="Times New Roman" panose="02020603050405020304" pitchFamily="18" charset="0"/>
              <a:cs typeface="Times New Roman" panose="02020603050405020304" pitchFamily="18" charset="0"/>
            </a:endParaRPr>
          </a:p>
          <a:p>
            <a:pPr algn="just"/>
            <a:r>
              <a:rPr lang="it-IT" sz="1800" dirty="0">
                <a:solidFill>
                  <a:srgbClr val="000000"/>
                </a:solidFill>
                <a:effectLst/>
                <a:ea typeface="Times New Roman" panose="02020603050405020304" pitchFamily="18" charset="0"/>
                <a:cs typeface="Times New Roman" panose="02020603050405020304" pitchFamily="18" charset="0"/>
              </a:rPr>
              <a:t>Anche con tutti i dati a disposizione, è difficile individuare in maniera netta quale struttura, considerato il proprio potenziale, abbia di maggiormente contribuito al raggiungimento di questi risultati.  Non è possibile suddividere infatti, all'interno della Fondazione, le strutture dedicate esclusivamente alla ricerca e quelle in cui assistenza e ricerca si fondono, poiché la </a:t>
            </a:r>
            <a:r>
              <a:rPr lang="it-IT" sz="1800" i="1" dirty="0">
                <a:solidFill>
                  <a:srgbClr val="000000"/>
                </a:solidFill>
                <a:effectLst/>
                <a:ea typeface="Times New Roman" panose="02020603050405020304" pitchFamily="18" charset="0"/>
                <a:cs typeface="Times New Roman" panose="02020603050405020304" pitchFamily="18" charset="0"/>
              </a:rPr>
              <a:t>mission</a:t>
            </a:r>
            <a:r>
              <a:rPr lang="it-IT" sz="1800" dirty="0">
                <a:solidFill>
                  <a:srgbClr val="000000"/>
                </a:solidFill>
                <a:effectLst/>
                <a:ea typeface="Times New Roman" panose="02020603050405020304" pitchFamily="18" charset="0"/>
                <a:cs typeface="Times New Roman" panose="02020603050405020304" pitchFamily="18" charset="0"/>
              </a:rPr>
              <a:t> di un Istituto di Ricovero e Cura a Carattere Scientifico consiste nel condurre ricerche traslazionali - quali ad esempio le sperimentazioni cliniche - che sappiano attingere dall'esperienza clinica e ad essa ritornino i risultati. Si può dunque affermare che tutte le Strutture, a prescindere dalla conduzione universitaria o ospedaliera, coniugano l'assistenza con la ricerca; gli stessi ricercatori concorrono infatti a progetti e studi di cui beneficia anche l'assistenza.</a:t>
            </a:r>
          </a:p>
          <a:p>
            <a:pPr algn="just">
              <a:lnSpc>
                <a:spcPct val="150000"/>
              </a:lnSpc>
            </a:pPr>
            <a:endParaRPr lang="it-IT"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Gestione  dell’esercizio</a:t>
            </a:r>
          </a:p>
        </p:txBody>
      </p:sp>
      <p:sp>
        <p:nvSpPr>
          <p:cNvPr id="30" name="Rectangle 2"/>
          <p:cNvSpPr txBox="1">
            <a:spLocks noChangeArrowheads="1"/>
          </p:cNvSpPr>
          <p:nvPr/>
        </p:nvSpPr>
        <p:spPr>
          <a:xfrm>
            <a:off x="467544" y="1261720"/>
            <a:ext cx="8136904" cy="4975592"/>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255649" y="1124744"/>
            <a:ext cx="8064896" cy="5040560"/>
          </a:xfrm>
          <a:prstGeom prst="rect">
            <a:avLst/>
          </a:prstGeom>
        </p:spPr>
        <p:txBody>
          <a:bodyPr/>
          <a:lstStyle/>
          <a:p>
            <a:pPr indent="355600" algn="just" defTabSz="449170">
              <a:spcBef>
                <a:spcPts val="600"/>
              </a:spcBef>
              <a:defRPr/>
            </a:pPr>
            <a:r>
              <a:rPr lang="it-IT" b="1" dirty="0"/>
              <a:t>AZIONI STRUTTURALI</a:t>
            </a:r>
          </a:p>
          <a:p>
            <a:pPr indent="355600" algn="just" defTabSz="449170">
              <a:spcBef>
                <a:spcPts val="600"/>
              </a:spcBef>
              <a:defRPr/>
            </a:pPr>
            <a:r>
              <a:rPr lang="it-IT" dirty="0"/>
              <a:t>Per quanto attiene agli investimenti, nel 2023, sono proseguiti i programmi di ristrutturazione già in corso nell’annualità precedente, alcuni nella loro fase conclusiva:</a:t>
            </a:r>
          </a:p>
          <a:p>
            <a:pPr lvl="0" indent="355600" algn="just" defTabSz="449170">
              <a:spcBef>
                <a:spcPts val="600"/>
              </a:spcBef>
              <a:defRPr/>
            </a:pPr>
            <a:r>
              <a:rPr lang="it-IT" dirty="0"/>
              <a:t>•	 Riqualificazione dell’area Ospedale Maggiore Policlinico, Mangiagalli e Regina Elena di Milano, forme molteplici dei luoghi della salute: realizzazione del Nuovo Ospedale; prosegue l’elevazione della struttura con il montaggio dei pilastri bipiano e con la realizzazione dei primi sei solai delle stecche nord e sud, nonché dei setti dei vani scala e vani ascensori e dei primi tre solai della piastra; sono iniziate anche le realizzazioni delle facciate, dei cartongessi e dei massetti;</a:t>
            </a:r>
          </a:p>
          <a:p>
            <a:pPr lvl="0" indent="355600" algn="just" defTabSz="449170">
              <a:spcBef>
                <a:spcPts val="600"/>
              </a:spcBef>
              <a:defRPr/>
            </a:pPr>
            <a:r>
              <a:rPr lang="it-IT" dirty="0"/>
              <a:t>•	 Riqualificazione puerperio 2° piano Mangiagalli: concluso collaudo e in attività;</a:t>
            </a:r>
          </a:p>
          <a:p>
            <a:pPr indent="355600" algn="just" defTabSz="449170">
              <a:spcBef>
                <a:spcPts val="600"/>
              </a:spcBef>
              <a:defRPr/>
            </a:pPr>
            <a:r>
              <a:rPr lang="it-IT" dirty="0"/>
              <a:t>•	</a:t>
            </a:r>
            <a:r>
              <a:rPr lang="it-IT" sz="1800" dirty="0">
                <a:effectLst/>
                <a:ea typeface="Times New Roman" panose="02020603050405020304" pitchFamily="18" charset="0"/>
              </a:rPr>
              <a:t>Adeguamento antincendio dei Padiglioni Sacco, Cesarina Riva e Bosisio (DGR XI – 3479 del 05.08.2020): la Regione Lombardia ha consentito la rimodulazione degli interventi, e si sta provvedendo alla validazione dei progetti modificati da porre in gara;</a:t>
            </a:r>
            <a:endParaRPr lang="it-IT" dirty="0"/>
          </a:p>
          <a:p>
            <a:pPr indent="355600" algn="just" defTabSz="449170">
              <a:spcBef>
                <a:spcPts val="600"/>
              </a:spcBef>
              <a:defRPr/>
            </a:pPr>
            <a:endParaRPr lang="it-IT" dirty="0"/>
          </a:p>
          <a:p>
            <a:pPr lvl="0" indent="355600" algn="just" defTabSz="449170">
              <a:spcBef>
                <a:spcPts val="600"/>
              </a:spcBef>
              <a:defRPr/>
            </a:pPr>
            <a:endParaRPr lang="it-IT" dirty="0"/>
          </a:p>
          <a:p>
            <a:pPr indent="355600" algn="just" defTabSz="449170">
              <a:spcBef>
                <a:spcPts val="600"/>
              </a:spcBef>
              <a:defRPr/>
            </a:pPr>
            <a:endParaRPr lang="it-IT" dirty="0"/>
          </a:p>
          <a:p>
            <a:pPr lvl="0" indent="355600" algn="just" defTabSz="449170">
              <a:spcBef>
                <a:spcPts val="600"/>
              </a:spcBef>
              <a:defRPr/>
            </a:pPr>
            <a:endParaRPr lang="it-IT" dirty="0"/>
          </a:p>
          <a:p>
            <a:pPr indent="355600" algn="just" defTabSz="449170">
              <a:spcBef>
                <a:spcPts val="600"/>
              </a:spcBef>
              <a:defRPr/>
            </a:pPr>
            <a:endParaRPr lang="it-IT"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253" y="1052736"/>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Gestione  dell’esercizio</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467544" y="1196752"/>
            <a:ext cx="7992888" cy="4752528"/>
          </a:xfrm>
          <a:prstGeom prst="rect">
            <a:avLst/>
          </a:prstGeom>
        </p:spPr>
        <p:txBody>
          <a:bodyPr/>
          <a:lstStyle/>
          <a:p>
            <a:pPr indent="355600" algn="just" defTabSz="449170">
              <a:spcBef>
                <a:spcPts val="600"/>
              </a:spcBef>
              <a:defRPr/>
            </a:pPr>
            <a:r>
              <a:rPr lang="it-IT" dirty="0"/>
              <a:t>•	Potenziamento degli impianti aeraulici in vari padiglioni (DGR XI – 3479 del 05.08.2020): tutti i lavori previsti sono in fase di completamento;</a:t>
            </a:r>
          </a:p>
          <a:p>
            <a:pPr indent="355600" algn="just" defTabSz="449170">
              <a:spcBef>
                <a:spcPts val="600"/>
              </a:spcBef>
              <a:defRPr/>
            </a:pPr>
            <a:r>
              <a:rPr lang="it-IT" dirty="0"/>
              <a:t>•	 Realizzazione nuovo impianto ascensore montalettighe (DGR X/821 del 25.10.2013, economie): l’intervento è in corso di realizzazione;</a:t>
            </a:r>
          </a:p>
          <a:p>
            <a:pPr lvl="0" indent="355600" algn="just" defTabSz="449170">
              <a:spcBef>
                <a:spcPts val="600"/>
              </a:spcBef>
              <a:defRPr/>
            </a:pPr>
            <a:r>
              <a:rPr lang="it-IT" dirty="0"/>
              <a:t>•	 Realizzazione scale antincendio (DGR X-5508 del 02.08.2016): si è proceduto alla risoluzione del contratto con l’aggiudicatario originale e, con lo scorrimento della graduatoria, si è pervenuti a nuova aggiudicazione dell’esecuzione dei lavori; è stato stipulato il contratto, le scale sono in fase avanzata di produzione e a breve inizieranno i montaggi; </a:t>
            </a:r>
          </a:p>
          <a:p>
            <a:pPr indent="355600" algn="just" defTabSz="449170">
              <a:spcBef>
                <a:spcPts val="600"/>
              </a:spcBef>
              <a:defRPr/>
            </a:pPr>
            <a:r>
              <a:rPr lang="it-IT" dirty="0"/>
              <a:t>•	 Proseguimento dell’adeguamento antincendio del padiglione Mangiagalli della Fondazione nell’ambito c) della DGR n. XI/5970 del 14.02.2022; si sta completando la progettazione;</a:t>
            </a:r>
          </a:p>
          <a:p>
            <a:pPr lvl="0" indent="355600" algn="just" defTabSz="449170">
              <a:spcBef>
                <a:spcPts val="600"/>
              </a:spcBef>
              <a:defRPr/>
            </a:pPr>
            <a:r>
              <a:rPr lang="it-IT" dirty="0"/>
              <a:t>•	 PNC-Sistema Nazionale Prevenzione Salute, lavori strutturali per adeguamento laboratori di tossicologia e igiene ambientale situati presso i padiglioni Devoto e </a:t>
            </a:r>
            <a:r>
              <a:rPr lang="it-IT" dirty="0" err="1"/>
              <a:t>Vigliani-Feal</a:t>
            </a:r>
            <a:r>
              <a:rPr lang="it-IT" dirty="0"/>
              <a:t>: sono stati consegnati i lavori.</a:t>
            </a:r>
          </a:p>
          <a:p>
            <a:pPr indent="355600" algn="just" defTabSz="449170">
              <a:spcBef>
                <a:spcPts val="600"/>
              </a:spcBef>
              <a:defRPr/>
            </a:pPr>
            <a:endParaRPr lang="it-IT" dirty="0"/>
          </a:p>
          <a:p>
            <a:pPr indent="355600" algn="just" defTabSz="449170">
              <a:spcBef>
                <a:spcPts val="600"/>
              </a:spcBef>
              <a:defRPr/>
            </a:pPr>
            <a:endParaRPr lang="it-IT"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Gestione  dell’esercizio</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352928" cy="5184576"/>
          </a:xfrm>
          <a:prstGeom prst="rect">
            <a:avLst/>
          </a:prstGeom>
        </p:spPr>
        <p:txBody>
          <a:bodyPr/>
          <a:lstStyle/>
          <a:p>
            <a:pPr indent="355600" algn="just" defTabSz="449170">
              <a:spcBef>
                <a:spcPts val="600"/>
              </a:spcBef>
              <a:defRPr/>
            </a:pPr>
            <a:r>
              <a:rPr lang="it-IT" b="1" dirty="0"/>
              <a:t>AZIONI ORGANIZZATIVE</a:t>
            </a:r>
          </a:p>
          <a:p>
            <a:pPr indent="355600" algn="just" defTabSz="449170">
              <a:spcBef>
                <a:spcPts val="600"/>
              </a:spcBef>
              <a:defRPr/>
            </a:pPr>
            <a:endParaRPr lang="it-IT" dirty="0"/>
          </a:p>
          <a:p>
            <a:r>
              <a:rPr lang="it-IT" sz="1800" dirty="0">
                <a:effectLst/>
                <a:ea typeface="Times New Roman" panose="02020603050405020304" pitchFamily="18" charset="0"/>
              </a:rPr>
              <a:t>Nel corso del 2023 è continuata l’attività di accentramento della gestione del supporto amministrativo al presidio. In particolare, si citano alcuni progetti con impatto sia dal punto organizzativo che tecnologico:</a:t>
            </a:r>
          </a:p>
          <a:p>
            <a:pPr lvl="0">
              <a:buFont typeface="Courier New" pitchFamily="49" charset="0"/>
              <a:buChar char="o"/>
            </a:pPr>
            <a:endParaRPr lang="it-IT" dirty="0"/>
          </a:p>
          <a:p>
            <a:pPr marL="342900" lvl="0" indent="-342900" algn="just">
              <a:buFont typeface="Calibri" panose="020F0502020204030204" pitchFamily="34" charset="0"/>
              <a:buChar char="-"/>
            </a:pPr>
            <a:r>
              <a:rPr lang="it-IT" sz="1800" b="1" dirty="0">
                <a:effectLst/>
                <a:latin typeface="+mj-lt"/>
                <a:ea typeface="Times New Roman" panose="02020603050405020304" pitchFamily="18" charset="0"/>
              </a:rPr>
              <a:t>Archiviazione cartelle cliniche</a:t>
            </a:r>
            <a:r>
              <a:rPr lang="it-IT" sz="1800" dirty="0">
                <a:effectLst/>
                <a:latin typeface="+mj-lt"/>
                <a:ea typeface="Times New Roman" panose="02020603050405020304" pitchFamily="18" charset="0"/>
              </a:rPr>
              <a:t>: accentramento e coordinamento personale che si occupa della chiusura delle cartelle cartacee in reparto, definizione-sviluppo ed implementazione di un nuovo software di tracking per tale processo;</a:t>
            </a:r>
          </a:p>
          <a:p>
            <a:pPr marL="342900" lvl="0" indent="-342900" algn="just">
              <a:buFont typeface="Calibri" panose="020F0502020204030204" pitchFamily="34" charset="0"/>
              <a:buChar char="-"/>
            </a:pPr>
            <a:r>
              <a:rPr lang="it-IT" sz="1800" b="1" dirty="0">
                <a:effectLst/>
                <a:latin typeface="+mj-lt"/>
                <a:ea typeface="Times New Roman" panose="02020603050405020304" pitchFamily="18" charset="0"/>
              </a:rPr>
              <a:t>Accoglienza</a:t>
            </a:r>
            <a:r>
              <a:rPr lang="it-IT" sz="1800" dirty="0">
                <a:effectLst/>
                <a:latin typeface="+mj-lt"/>
                <a:ea typeface="Times New Roman" panose="02020603050405020304" pitchFamily="18" charset="0"/>
              </a:rPr>
              <a:t>: ulteriore estensione installazione nuovi eliminacode, implementazione fast track per pazienti che hanno già pagato tramite PagoPA e chiamate di secondo livello, sviluppo ulteriori funzionalità ora possibili grazie al nuovo CUP (ad esempio prenotazione veloce dagli ambulatori, fatturazione ricoveri, prenotazione online della libera professione);</a:t>
            </a:r>
          </a:p>
          <a:p>
            <a:pPr marL="342900" indent="-342900" algn="just">
              <a:buFont typeface="Calibri" panose="020F0502020204030204" pitchFamily="34" charset="0"/>
              <a:buChar char="-"/>
            </a:pPr>
            <a:r>
              <a:rPr lang="it-IT" b="1" dirty="0">
                <a:latin typeface="+mj-lt"/>
              </a:rPr>
              <a:t>Programmazione operatoria: </a:t>
            </a:r>
            <a:r>
              <a:rPr lang="it-IT" dirty="0">
                <a:latin typeface="+mj-lt"/>
              </a:rPr>
              <a:t>sviluppo e monitoraggio di reportistica sull’utilizzo delle sale operatorie, avvio coordinamento centrale delle segreterie di programmazione;</a:t>
            </a:r>
          </a:p>
          <a:p>
            <a:pPr marL="342900" lvl="0" indent="-342900" algn="just">
              <a:buFont typeface="Calibri" panose="020F0502020204030204" pitchFamily="34" charset="0"/>
              <a:buChar char="-"/>
            </a:pPr>
            <a:endParaRPr lang="it-IT" sz="1800" dirty="0">
              <a:effectLst/>
              <a:latin typeface="+mj-lt"/>
              <a:ea typeface="Times New Roman" panose="02020603050405020304" pitchFamily="18" charset="0"/>
            </a:endParaRPr>
          </a:p>
          <a:p>
            <a:pPr indent="355600" algn="just" defTabSz="449170">
              <a:spcBef>
                <a:spcPts val="600"/>
              </a:spcBef>
              <a:defRPr/>
            </a:pPr>
            <a:endParaRPr lang="it-IT"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964488"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Gestione  dell’esercizio</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280920" cy="5616624"/>
          </a:xfrm>
          <a:prstGeom prst="rect">
            <a:avLst/>
          </a:prstGeom>
        </p:spPr>
        <p:txBody>
          <a:bodyPr/>
          <a:lstStyle/>
          <a:p>
            <a:pPr marL="342900" lvl="0" indent="-342900" algn="just">
              <a:buFont typeface="Calibri" panose="020F0502020204030204" pitchFamily="34" charset="0"/>
              <a:buChar char="-"/>
            </a:pPr>
            <a:r>
              <a:rPr lang="it-IT" sz="1800" b="1" dirty="0">
                <a:effectLst/>
                <a:latin typeface="+mj-lt"/>
                <a:ea typeface="Times New Roman" panose="02020603050405020304" pitchFamily="18" charset="0"/>
              </a:rPr>
              <a:t>Rinnovi convenzioni assicurazioni</a:t>
            </a:r>
            <a:r>
              <a:rPr lang="it-IT" sz="1800" dirty="0">
                <a:effectLst/>
                <a:latin typeface="+mj-lt"/>
                <a:ea typeface="Times New Roman" panose="02020603050405020304" pitchFamily="18" charset="0"/>
              </a:rPr>
              <a:t>: con il 2023 si sono aggiornate alcune tariffe (con validità biennale) negoziate con alcuni importanti fondi/assicurazioni relative a ambulatoriale e interventi chirurgici con condizioni lievemente migliorative per le stesse – le condizioni delle prestazioni relative ai parti, che rappresentano la maggior parte del nostro fatturato, non sono invece variate;</a:t>
            </a:r>
          </a:p>
          <a:p>
            <a:pPr marL="342900" lvl="0" indent="-342900" algn="just">
              <a:buFont typeface="Calibri" panose="020F0502020204030204" pitchFamily="34" charset="0"/>
              <a:buChar char="-"/>
            </a:pPr>
            <a:r>
              <a:rPr lang="it-IT" sz="1800" b="1" dirty="0">
                <a:effectLst/>
                <a:latin typeface="+mj-lt"/>
                <a:ea typeface="Times New Roman" panose="02020603050405020304" pitchFamily="18" charset="0"/>
              </a:rPr>
              <a:t>Rinnovo convenzione anatomia patologica casa di cura la Madonnina</a:t>
            </a:r>
            <a:r>
              <a:rPr lang="it-IT" sz="1800" dirty="0">
                <a:effectLst/>
                <a:latin typeface="+mj-lt"/>
                <a:ea typeface="Times New Roman" panose="02020603050405020304" pitchFamily="18" charset="0"/>
              </a:rPr>
              <a:t>: dati gli importanti volumi e la scadenza a rinnovo della convenzione, con il 2023, a seguito di richiesta di rinegoziazione da parte della controparte, in accordo con la struttura clinica interessata, si è concesso uno sconto del 30% per i campioni analizzati in favore di pazienti assicurati ai quali a sua volta Madonnina deve garantire tariffe più basse;</a:t>
            </a:r>
          </a:p>
          <a:p>
            <a:pPr marL="342900" lvl="0" indent="-342900" algn="just">
              <a:buFont typeface="Calibri" panose="020F0502020204030204" pitchFamily="34" charset="0"/>
              <a:buChar char="-"/>
            </a:pPr>
            <a:r>
              <a:rPr lang="it-IT" sz="1800" b="1" dirty="0">
                <a:effectLst/>
                <a:latin typeface="+mj-lt"/>
                <a:ea typeface="Times New Roman" panose="02020603050405020304" pitchFamily="18" charset="0"/>
              </a:rPr>
              <a:t>Tempi di attesa</a:t>
            </a:r>
            <a:r>
              <a:rPr lang="it-IT" sz="1800" dirty="0">
                <a:effectLst/>
                <a:latin typeface="+mj-lt"/>
                <a:ea typeface="Times New Roman" panose="02020603050405020304" pitchFamily="18" charset="0"/>
              </a:rPr>
              <a:t>: gestione delle liste di galleggiamento e monitoraggio dei tempi di attesa, attivazione percorsi a seguito di richieste attivazione RUA sia per l’attività ambulatoriale che per i ricoveri – assegnazione obiettivi sulla base delle liste di attesa. Si continuano in particolare le attività incentivate per l’abbattimento dei tempi di attesa.</a:t>
            </a:r>
          </a:p>
          <a:p>
            <a:pPr marL="342900" indent="-342900" algn="just">
              <a:buFont typeface="Calibri" panose="020F0502020204030204" pitchFamily="34" charset="0"/>
              <a:buChar char="-"/>
            </a:pPr>
            <a:r>
              <a:rPr lang="it-IT" b="1" dirty="0">
                <a:latin typeface="+mj-lt"/>
              </a:rPr>
              <a:t>Sala</a:t>
            </a:r>
            <a:r>
              <a:rPr lang="it-IT" dirty="0">
                <a:latin typeface="+mj-lt"/>
              </a:rPr>
              <a:t> </a:t>
            </a:r>
            <a:r>
              <a:rPr lang="it-IT" b="1" dirty="0">
                <a:latin typeface="+mj-lt"/>
              </a:rPr>
              <a:t>Multimediale</a:t>
            </a:r>
            <a:r>
              <a:rPr lang="it-IT" dirty="0">
                <a:latin typeface="+mj-lt"/>
              </a:rPr>
              <a:t>: efficientamento organizzativo per la gestione di meeting ibridi, questo l’obiettivo perseguito con l’adeguamento della Sala Consiglio con strumenti multimediali.</a:t>
            </a:r>
          </a:p>
          <a:p>
            <a:pPr marL="342900" lvl="0" indent="-342900" algn="just">
              <a:buFont typeface="Calibri" panose="020F0502020204030204" pitchFamily="34" charset="0"/>
              <a:buChar char="-"/>
            </a:pPr>
            <a:endParaRPr lang="it-IT" sz="1800" dirty="0">
              <a:effectLst/>
              <a:latin typeface="+mj-lt"/>
              <a:ea typeface="Times New Roman" panose="02020603050405020304" pitchFamily="18" charset="0"/>
            </a:endParaRPr>
          </a:p>
          <a:p>
            <a:pPr lvl="0">
              <a:buFont typeface="Courier New" pitchFamily="49" charset="0"/>
              <a:buChar char="o"/>
            </a:pPr>
            <a:endParaRPr lang="it-IT" dirty="0"/>
          </a:p>
          <a:p>
            <a:pPr indent="355600" algn="just" defTabSz="449170">
              <a:spcBef>
                <a:spcPts val="600"/>
              </a:spcBef>
              <a:defRPr/>
            </a:pPr>
            <a:endParaRPr lang="it-IT"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964488"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Gestione  dell’esercizio</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208912" cy="5040560"/>
          </a:xfrm>
          <a:prstGeom prst="rect">
            <a:avLst/>
          </a:prstGeom>
        </p:spPr>
        <p:txBody>
          <a:bodyPr/>
          <a:lstStyle/>
          <a:p>
            <a:pPr marL="144000" algn="just"/>
            <a:r>
              <a:rPr lang="it-IT" b="1" dirty="0"/>
              <a:t>AMMODERNAMENTO DELLE TECNOLOGIE</a:t>
            </a:r>
          </a:p>
          <a:p>
            <a:pPr marL="144000" algn="just"/>
            <a:endParaRPr lang="it-IT" b="1" dirty="0"/>
          </a:p>
          <a:p>
            <a:pPr algn="just"/>
            <a:r>
              <a:rPr lang="it-IT" sz="1800" dirty="0">
                <a:effectLst/>
                <a:latin typeface="+mj-lt"/>
                <a:ea typeface="Times New Roman" panose="02020603050405020304" pitchFamily="18" charset="0"/>
              </a:rPr>
              <a:t>È in corso di attuazione il piano investimenti aziendale pluriennale, focalizzato sulla sostituzione delle tecnologie obsolete, finanziate in parte con le DGR di assegnazione di contributi indistinti o DGR finalizzate, in parte con risorse proprie della Fondazione.</a:t>
            </a:r>
          </a:p>
          <a:p>
            <a:pPr algn="just"/>
            <a:r>
              <a:rPr lang="it-IT" sz="1800" dirty="0">
                <a:effectLst/>
                <a:latin typeface="+mj-lt"/>
                <a:ea typeface="Times New Roman" panose="02020603050405020304" pitchFamily="18" charset="0"/>
              </a:rPr>
              <a:t>In tema di grandi apparecchiature, sono state completati gli ammodernamenti delle diagnostiche interventistiche cardiologiche.</a:t>
            </a:r>
          </a:p>
          <a:p>
            <a:r>
              <a:rPr lang="it-IT" sz="1800" dirty="0">
                <a:effectLst/>
                <a:latin typeface="+mj-lt"/>
                <a:ea typeface="Times New Roman" panose="02020603050405020304" pitchFamily="18" charset="0"/>
              </a:rPr>
              <a:t>È in corso di attuazione il piano di ammodernamento delle tecnologie a valere sulle risorse messe a disposizione dal Piano Nazionale Ripresa e Resilienza (PNRR), che </a:t>
            </a:r>
            <a:r>
              <a:rPr lang="it-IT" dirty="0">
                <a:latin typeface="+mj-lt"/>
              </a:rPr>
              <a:t>prevede le sostituzioni delle alte tecnologie di età superiore ai 10 anni.</a:t>
            </a:r>
          </a:p>
          <a:p>
            <a:endParaRPr lang="it-IT" dirty="0">
              <a:latin typeface="+mj-lt"/>
            </a:endParaRPr>
          </a:p>
          <a:p>
            <a:r>
              <a:rPr lang="it-IT" dirty="0">
                <a:latin typeface="+mj-lt"/>
              </a:rPr>
              <a:t>Sempre in tema di alte tecnologie, in esecuzione della DGR XI/5450 del 3.11.2021, la Fondazione è stata autorizzata, in quanto in possesso dei requisiti previsti dalla DGR stessa, all’utilizzo di un sistema di </a:t>
            </a:r>
            <a:r>
              <a:rPr lang="it-IT" b="1" dirty="0">
                <a:latin typeface="+mj-lt"/>
              </a:rPr>
              <a:t>Chirurgia Robotica</a:t>
            </a:r>
            <a:r>
              <a:rPr lang="it-IT" dirty="0">
                <a:latin typeface="+mj-lt"/>
              </a:rPr>
              <a:t>. Per l’inizio del 2024 è prevista la conclusione della procedura di appalto specifico per l’individuazione del contraente, in esecuzione dell’accordo quadro appena stipulato da ARIA.</a:t>
            </a:r>
          </a:p>
          <a:p>
            <a:pPr indent="355600" algn="just" defTabSz="449170">
              <a:spcBef>
                <a:spcPts val="600"/>
              </a:spcBef>
              <a:defRPr/>
            </a:pPr>
            <a:endParaRPr lang="it-IT" dirty="0"/>
          </a:p>
        </p:txBody>
      </p:sp>
    </p:spTree>
    <p:extLst>
      <p:ext uri="{BB962C8B-B14F-4D97-AF65-F5344CB8AC3E}">
        <p14:creationId xmlns:p14="http://schemas.microsoft.com/office/powerpoint/2010/main" val="389495967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964488"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Gestione  dell’esercizio</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208912" cy="5040560"/>
          </a:xfrm>
          <a:prstGeom prst="rect">
            <a:avLst/>
          </a:prstGeom>
        </p:spPr>
        <p:txBody>
          <a:bodyPr/>
          <a:lstStyle/>
          <a:p>
            <a:pPr marL="144000" algn="just"/>
            <a:r>
              <a:rPr lang="it-IT" b="1" dirty="0"/>
              <a:t>AMMODERNAMENTO DELLE TECNOLOGIE</a:t>
            </a:r>
          </a:p>
          <a:p>
            <a:pPr marL="144000" algn="just"/>
            <a:endParaRPr lang="it-IT" b="1" dirty="0"/>
          </a:p>
          <a:p>
            <a:pPr algn="just"/>
            <a:r>
              <a:rPr lang="it-IT" sz="1800" dirty="0">
                <a:effectLst/>
                <a:latin typeface="+mj-lt"/>
                <a:ea typeface="Times New Roman" panose="02020603050405020304" pitchFamily="18" charset="0"/>
              </a:rPr>
              <a:t>In continuità con gli anni precedenti, il piano degli investimenti privilegia la sostituzione di apparecchiature medicali obsolete: prevalentemente a tale finalità sono stati destinati i fondi regionali “indistinti” già assegnati.</a:t>
            </a:r>
          </a:p>
          <a:p>
            <a:pPr algn="just"/>
            <a:endParaRPr lang="it-IT" sz="1800" dirty="0">
              <a:effectLst/>
              <a:latin typeface="+mj-lt"/>
              <a:ea typeface="Times New Roman" panose="02020603050405020304" pitchFamily="18" charset="0"/>
            </a:endParaRPr>
          </a:p>
          <a:p>
            <a:pPr algn="just"/>
            <a:r>
              <a:rPr lang="it-IT" sz="1800" dirty="0">
                <a:effectLst/>
                <a:latin typeface="+mj-lt"/>
                <a:ea typeface="Times New Roman" panose="02020603050405020304" pitchFamily="18" charset="0"/>
              </a:rPr>
              <a:t>In previsione dell’allestimento del nuovo ospedale, si è inoltre avviato un percorso di identificazione delle ulteriori tecnologie necessarie, tenendo in considerazione gli assetti clinico-organizzativi che verranno ridisegnati nella futura struttura ospedaliera, anche in funzione della diversa allocazione delle attività sanitarie, che verranno svolte in parte nel nuovo Central Building, in parte negli spazi conseguentemente resi disponibili nei preesistenti padiglioni parzialmente o del tutto svuotati.  </a:t>
            </a:r>
          </a:p>
          <a:p>
            <a:pPr algn="just"/>
            <a:endParaRPr lang="it-IT" dirty="0">
              <a:latin typeface="+mj-lt"/>
              <a:ea typeface="Times New Roman" panose="02020603050405020304" pitchFamily="18" charset="0"/>
            </a:endParaRPr>
          </a:p>
          <a:p>
            <a:pPr algn="just"/>
            <a:r>
              <a:rPr lang="it-IT" dirty="0">
                <a:latin typeface="+mj-lt"/>
              </a:rPr>
              <a:t>Con apposita istanza è stata avanzata richiesta di finanziamento regionale per ulteriori tecnologie e si è ad oggi in attesa di riscontro al fine di pianificare temporalmente le attività necessarie alle relative acquisizioni.</a:t>
            </a:r>
          </a:p>
          <a:p>
            <a:pPr algn="just"/>
            <a:endParaRPr lang="it-IT" sz="1800" dirty="0">
              <a:effectLst/>
              <a:latin typeface="+mj-lt"/>
              <a:ea typeface="Times New Roman" panose="02020603050405020304" pitchFamily="18" charset="0"/>
            </a:endParaRPr>
          </a:p>
          <a:p>
            <a:pPr indent="355600" algn="just" defTabSz="449170">
              <a:spcBef>
                <a:spcPts val="600"/>
              </a:spcBef>
              <a:defRPr/>
            </a:pPr>
            <a:endParaRPr lang="it-IT"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9144000" cy="532859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Gestione  dell’esercizio</a:t>
            </a:r>
          </a:p>
        </p:txBody>
      </p:sp>
      <p:sp>
        <p:nvSpPr>
          <p:cNvPr id="30" name="Rectangle 2"/>
          <p:cNvSpPr txBox="1">
            <a:spLocks noChangeArrowheads="1"/>
          </p:cNvSpPr>
          <p:nvPr/>
        </p:nvSpPr>
        <p:spPr>
          <a:xfrm>
            <a:off x="323528" y="1052736"/>
            <a:ext cx="8568952" cy="403244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496944" cy="5256584"/>
          </a:xfrm>
          <a:prstGeom prst="rect">
            <a:avLst/>
          </a:prstGeom>
        </p:spPr>
        <p:txBody>
          <a:bodyPr/>
          <a:lstStyle/>
          <a:p>
            <a:pPr marL="144000" algn="just"/>
            <a:r>
              <a:rPr lang="it-IT" b="1" dirty="0"/>
              <a:t>AMMODERNAMENTO DELLE TECNOLOGIE</a:t>
            </a:r>
          </a:p>
          <a:p>
            <a:pPr marL="144000" algn="just"/>
            <a:endParaRPr lang="it-IT" sz="1600" b="1" dirty="0"/>
          </a:p>
          <a:p>
            <a:pPr algn="just">
              <a:spcBef>
                <a:spcPts val="600"/>
              </a:spcBef>
            </a:pPr>
            <a:r>
              <a:rPr lang="it-IT" dirty="0"/>
              <a:t>	È in corso di attuazione il piano investimenti aziendale pluriennale, focalizzato sulla sostituzione delle tecnologie obsolete, finanziate in parte con le DGR di assegnazione di contributi indistinti, in parte con risorse proprie della Fondazione.</a:t>
            </a:r>
          </a:p>
          <a:p>
            <a:pPr marL="180000" algn="just">
              <a:spcBef>
                <a:spcPts val="600"/>
              </a:spcBef>
            </a:pPr>
            <a:r>
              <a:rPr lang="it-IT" dirty="0"/>
              <a:t>	In tema di grandi apparecchiature, è in corso di completamento l’ammodernamento della Diagnostica Interventistica Cardiologica.</a:t>
            </a:r>
          </a:p>
          <a:p>
            <a:pPr marL="180000" algn="just">
              <a:spcBef>
                <a:spcPts val="600"/>
              </a:spcBef>
            </a:pPr>
            <a:r>
              <a:rPr lang="it-IT" dirty="0"/>
              <a:t>	Come comunicato da DG Welfare, sono stati finanziati, a valere sulle risorse messe a disposizione dal Piano Nazionale Ripresa e Resilienza (PNRR), le sostituzioni delle alte tecnologie di età superiore ai 10 anni .</a:t>
            </a:r>
          </a:p>
          <a:p>
            <a:pPr marL="180000" algn="just">
              <a:spcBef>
                <a:spcPts val="600"/>
              </a:spcBef>
            </a:pPr>
            <a:r>
              <a:rPr lang="it-IT" dirty="0"/>
              <a:t>	Sempre in tema di alte tecnologie, in esecuzione della DGR XI/5450 del 3.11.2021 la Fondazione è stata autorizzata, in quanto in possesso dei requisiti previsti dalla DGR stessa, all’utilizzo del sistema di chirurgia robotica anche per l’anno 2022.</a:t>
            </a:r>
          </a:p>
          <a:p>
            <a:pPr marL="180000" algn="just">
              <a:spcBef>
                <a:spcPts val="600"/>
              </a:spcBef>
            </a:pPr>
            <a:r>
              <a:rPr lang="it-IT" dirty="0"/>
              <a:t>	In previsione di avvicinamento all’allestimento del nuovo ospedale, si è inoltre avviato un percorso di identificazione delle ulteriori tecnologie necessarie ad allestire il nuovo ospedale, tenendo in considerazione gli assetti </a:t>
            </a:r>
            <a:r>
              <a:rPr lang="it-IT" dirty="0" err="1"/>
              <a:t>clinico-organizzativi</a:t>
            </a:r>
            <a:r>
              <a:rPr lang="it-IT" dirty="0"/>
              <a:t> che verranno ridisegnati nella futura struttura ospedaliera.</a:t>
            </a:r>
          </a:p>
          <a:p>
            <a:pPr marL="144000" algn="just"/>
            <a:endParaRPr lang="it-IT" sz="1600" b="1" dirty="0"/>
          </a:p>
          <a:p>
            <a:pPr marL="144000" algn="just"/>
            <a:endParaRPr lang="it-IT" dirty="0"/>
          </a:p>
          <a:p>
            <a:pPr algn="just"/>
            <a:endParaRPr lang="it-IT" b="1" i="1" dirty="0"/>
          </a:p>
          <a:p>
            <a:pPr algn="just"/>
            <a:endParaRPr lang="it-IT" dirty="0"/>
          </a:p>
          <a:p>
            <a:pPr algn="just"/>
            <a:endParaRPr lang="it-IT" b="1" i="1" dirty="0"/>
          </a:p>
          <a:p>
            <a:pPr lvl="0" algn="just"/>
            <a:endParaRPr lang="it-IT" dirty="0"/>
          </a:p>
          <a:p>
            <a:pPr indent="355600" algn="just" defTabSz="449170">
              <a:spcBef>
                <a:spcPts val="600"/>
              </a:spcBef>
              <a:defRPr/>
            </a:pPr>
            <a:endParaRPr lang="it-IT"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839" y="1040436"/>
            <a:ext cx="9144000" cy="532859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Gestione  dell’esercizio</a:t>
            </a:r>
          </a:p>
        </p:txBody>
      </p:sp>
      <p:sp>
        <p:nvSpPr>
          <p:cNvPr id="30" name="Rectangle 2"/>
          <p:cNvSpPr txBox="1">
            <a:spLocks noChangeArrowheads="1"/>
          </p:cNvSpPr>
          <p:nvPr/>
        </p:nvSpPr>
        <p:spPr>
          <a:xfrm>
            <a:off x="323528" y="1052736"/>
            <a:ext cx="8568952" cy="403244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496944" cy="5256584"/>
          </a:xfrm>
          <a:prstGeom prst="rect">
            <a:avLst/>
          </a:prstGeom>
        </p:spPr>
        <p:txBody>
          <a:bodyPr/>
          <a:lstStyle/>
          <a:p>
            <a:pPr marL="144000" algn="just"/>
            <a:r>
              <a:rPr lang="it-IT" b="1" dirty="0"/>
              <a:t>APPROPRIATEZZA DELLE PRESTAZIONI</a:t>
            </a:r>
          </a:p>
          <a:p>
            <a:pPr marL="144000" algn="just"/>
            <a:endParaRPr lang="it-IT" sz="1600" b="1" dirty="0"/>
          </a:p>
          <a:p>
            <a:pPr algn="just"/>
            <a:r>
              <a:rPr lang="it-IT" dirty="0"/>
              <a:t>In applicazione della DGR 1185/2013 all.3 sub all. B e successive, il gruppo NOC di ATS Milano nel mese di febbraio 2023 ha dato avvio al </a:t>
            </a:r>
            <a:r>
              <a:rPr lang="it-IT" u="sng" dirty="0"/>
              <a:t>controllo mirato</a:t>
            </a:r>
            <a:r>
              <a:rPr lang="it-IT" dirty="0"/>
              <a:t>  (congruenza e appropriatezza), sulle prestazioni di ricovero effettuate nel periodo gennaio 2016-febbraio 2023. l’accertamento si è concluso nel mese di maggio 2023. </a:t>
            </a:r>
          </a:p>
          <a:p>
            <a:pPr algn="just"/>
            <a:r>
              <a:rPr lang="it-IT" dirty="0"/>
              <a:t>A seguito della fase di contradditorio risulta una decurtazione economica pari al 9,03% del valore economico delle cartelle controllate. Tuttavia Fondazione ha contestato una  parte delle pratiche con delle controdeduzioni che sono state parzialmente accolte da ATS Milano.</a:t>
            </a:r>
          </a:p>
          <a:p>
            <a:pPr algn="just"/>
            <a:endParaRPr lang="it-IT" dirty="0"/>
          </a:p>
          <a:p>
            <a:pPr algn="just"/>
            <a:r>
              <a:rPr lang="it-IT" sz="1800" u="sng" dirty="0">
                <a:solidFill>
                  <a:srgbClr val="000000"/>
                </a:solidFill>
                <a:effectLst/>
                <a:latin typeface="+mj-lt"/>
                <a:ea typeface="Times New Roman" panose="02020603050405020304" pitchFamily="18" charset="0"/>
              </a:rPr>
              <a:t>Autocontrollo di Qualità documentale.</a:t>
            </a:r>
            <a:r>
              <a:rPr lang="it-IT" sz="1800" dirty="0">
                <a:solidFill>
                  <a:srgbClr val="000000"/>
                </a:solidFill>
                <a:effectLst/>
                <a:latin typeface="+mj-lt"/>
                <a:ea typeface="Times New Roman" panose="02020603050405020304" pitchFamily="18" charset="0"/>
              </a:rPr>
              <a:t> ATS Città di Milano nei mesi di aprile e di maggio 2023 ha poi inviato l’elenco delle cartelle cliniche, campionate sulla produzione del 2022 e 2023; il campione di n. 1230 cartelle cliniche è stato oggetto di autocontrollo in relazione alla qualità della documentazione clinica. Gli esiti dell’autocontrollo, in seguito, sono stati trasmessi ad ATS Città di Milano entro la scadenza definita: 30.06.2023; sempre entro il 30 giugno 2023 è stato trasmesso il tracciato Esiti completo dell’</a:t>
            </a:r>
            <a:r>
              <a:rPr lang="it-IT" sz="1800" u="sng" dirty="0">
                <a:solidFill>
                  <a:srgbClr val="000000"/>
                </a:solidFill>
                <a:effectLst/>
                <a:latin typeface="+mj-lt"/>
                <a:ea typeface="Times New Roman" panose="02020603050405020304" pitchFamily="18" charset="0"/>
              </a:rPr>
              <a:t>Autocontrollo di Congruenza e appropriatezza generica </a:t>
            </a:r>
            <a:r>
              <a:rPr lang="it-IT" sz="1800" dirty="0">
                <a:solidFill>
                  <a:srgbClr val="000000"/>
                </a:solidFill>
                <a:effectLst/>
                <a:latin typeface="+mj-lt"/>
                <a:ea typeface="Times New Roman" panose="02020603050405020304" pitchFamily="18" charset="0"/>
              </a:rPr>
              <a:t>effettuato dalla Fondazione su 1165 ricoveri ordinari e 286 DH.</a:t>
            </a:r>
            <a:endParaRPr lang="it-IT" dirty="0">
              <a:latin typeface="+mj-lt"/>
            </a:endParaRPr>
          </a:p>
          <a:p>
            <a:pPr algn="just"/>
            <a:endParaRPr lang="it-IT" dirty="0"/>
          </a:p>
          <a:p>
            <a:pPr algn="just"/>
            <a:endParaRPr lang="it-IT" dirty="0"/>
          </a:p>
          <a:p>
            <a:pPr marL="144000" algn="just"/>
            <a:endParaRPr lang="it-IT" sz="1600" b="1" dirty="0"/>
          </a:p>
          <a:p>
            <a:pPr marL="144000" algn="just"/>
            <a:endParaRPr lang="it-IT" dirty="0"/>
          </a:p>
          <a:p>
            <a:pPr algn="just"/>
            <a:endParaRPr lang="it-IT" b="1" i="1" dirty="0"/>
          </a:p>
          <a:p>
            <a:pPr algn="just"/>
            <a:endParaRPr lang="it-IT" dirty="0"/>
          </a:p>
          <a:p>
            <a:pPr algn="just"/>
            <a:endParaRPr lang="it-IT" b="1" i="1" dirty="0"/>
          </a:p>
          <a:p>
            <a:pPr lvl="0" algn="just"/>
            <a:endParaRPr lang="it-IT" dirty="0"/>
          </a:p>
          <a:p>
            <a:pPr indent="355600" algn="just" defTabSz="449170">
              <a:spcBef>
                <a:spcPts val="600"/>
              </a:spcBef>
              <a:defRPr/>
            </a:pPr>
            <a:endParaRPr lang="it-IT"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L’organizzazione dell’Azienda </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333728"/>
            <a:ext cx="8064895" cy="4039488"/>
          </a:xfrm>
          <a:prstGeom prst="rect">
            <a:avLst/>
          </a:prstGeom>
          <a:ln/>
        </p:spPr>
        <p:txBody>
          <a:bodyPr lIns="82945" tIns="41473" rIns="82945" bIns="41473"/>
          <a:lstStyle/>
          <a:p>
            <a:pPr algn="just" defTabSz="449170">
              <a:spcBef>
                <a:spcPts val="600"/>
              </a:spcBef>
              <a:defRPr/>
            </a:pPr>
            <a:r>
              <a:rPr lang="it-IT" dirty="0"/>
              <a:t>La Fondazione IRCCS Ca’ Granda Ospedale Maggiore Policlinico (in seguito, Policlinico) si è costituita il 1° febbraio 2005, a seguito dell’Accordo di programma sottoscritto in data 25 settembre 2000 ed approvato con Decreto del Presidente della Giunta Regionale e con successivi Accordi integrativi del 2004 e del 2009. </a:t>
            </a:r>
          </a:p>
          <a:p>
            <a:pPr algn="just" defTabSz="449170">
              <a:spcBef>
                <a:spcPts val="600"/>
              </a:spcBef>
              <a:defRPr/>
            </a:pPr>
            <a:r>
              <a:rPr lang="it-IT" dirty="0"/>
              <a:t>Il Policlinico si caratterizza per l’integrazione tra assistenza, ricerca (riconoscimento IRCCS) e formazione (in forza della Convenzione con l’Università degli Studi di Milano) e si distingue per caratteristiche che raramente convivono all’interno di una stessa realtà, e che qui si combinano in modo virtuoso per creare un ambiente unico:</a:t>
            </a:r>
          </a:p>
          <a:p>
            <a:pPr marL="4763" lvl="1" indent="530225" algn="just" defTabSz="449170">
              <a:spcBef>
                <a:spcPts val="600"/>
              </a:spcBef>
              <a:buFont typeface="Arial" pitchFamily="34" charset="0"/>
              <a:buChar char="•"/>
              <a:defRPr/>
            </a:pPr>
            <a:r>
              <a:rPr lang="it-IT" dirty="0"/>
              <a:t>È un ospedale con sei secoli di storia, ma la sua forza è una costante spinta all’innovazione.</a:t>
            </a:r>
          </a:p>
          <a:p>
            <a:pPr marL="4763" lvl="1" indent="530225" algn="just" defTabSz="449170">
              <a:spcBef>
                <a:spcPts val="600"/>
              </a:spcBef>
              <a:buFont typeface="Arial" pitchFamily="34" charset="0"/>
              <a:buChar char="•"/>
              <a:defRPr/>
            </a:pPr>
            <a:r>
              <a:rPr lang="it-IT" dirty="0"/>
              <a:t>È nel cuore di Milano, ma è punto di riferimento per pazienti provenienti anche da altre regioni e si colloca tra i principali centri europei per clinica e ricerca.</a:t>
            </a:r>
          </a:p>
          <a:p>
            <a:pPr marL="4763" lvl="1" indent="530225" algn="just" defTabSz="449170">
              <a:spcBef>
                <a:spcPts val="600"/>
              </a:spcBef>
              <a:buFont typeface="Arial" pitchFamily="34" charset="0"/>
              <a:buChar char="•"/>
              <a:defRPr/>
            </a:pPr>
            <a:r>
              <a:rPr lang="it-IT" dirty="0"/>
              <a:t>Coniuga una profonda specializzazione in diversi ambiti di cura con una forte interdisciplinarietà, senza mai perdere di vista i pazienti nella loro interezza.</a:t>
            </a:r>
            <a:endParaRPr lang="it-IT" sz="2000"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839" y="1040436"/>
            <a:ext cx="9144000" cy="532859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Gestione  dell’esercizio</a:t>
            </a:r>
          </a:p>
        </p:txBody>
      </p:sp>
      <p:sp>
        <p:nvSpPr>
          <p:cNvPr id="30" name="Rectangle 2"/>
          <p:cNvSpPr txBox="1">
            <a:spLocks noChangeArrowheads="1"/>
          </p:cNvSpPr>
          <p:nvPr/>
        </p:nvSpPr>
        <p:spPr>
          <a:xfrm>
            <a:off x="323528" y="1052736"/>
            <a:ext cx="8568952" cy="403244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496944" cy="5256584"/>
          </a:xfrm>
          <a:prstGeom prst="rect">
            <a:avLst/>
          </a:prstGeom>
        </p:spPr>
        <p:txBody>
          <a:bodyPr/>
          <a:lstStyle/>
          <a:p>
            <a:pPr marL="144000" algn="just"/>
            <a:r>
              <a:rPr lang="it-IT" b="1" dirty="0"/>
              <a:t>APPROPRIATEZZA DELLE PRESTAZIONI</a:t>
            </a:r>
          </a:p>
          <a:p>
            <a:pPr marL="144000" algn="just"/>
            <a:endParaRPr lang="it-IT" sz="1600" b="1" dirty="0"/>
          </a:p>
          <a:p>
            <a:pPr algn="just"/>
            <a:endParaRPr lang="it-IT" dirty="0"/>
          </a:p>
          <a:p>
            <a:pPr algn="just"/>
            <a:r>
              <a:rPr lang="it-IT" dirty="0"/>
              <a:t>Per quanto riguarda l’appropriatezza nell’uso delle risorse è in atto, in Ospedale, una revisione sull’uso corretto degli antibiotici e degli antimicotici, mentre il «Comitato buon uso del sangue» sta monitorando l’uso appropriato delle immunoglobuline, del sangue e dei derivati dello stesso.</a:t>
            </a:r>
          </a:p>
          <a:p>
            <a:pPr algn="just"/>
            <a:endParaRPr lang="it-IT" dirty="0"/>
          </a:p>
          <a:p>
            <a:pPr algn="just"/>
            <a:r>
              <a:rPr lang="it-IT" dirty="0"/>
              <a:t>Continua l’azione delle competenti funzioni aziendali nella verifica sull’appropriatezza di uso e sul governo sull’erogazione dei farmaci così come quella sui dispositivi medici.</a:t>
            </a:r>
          </a:p>
          <a:p>
            <a:pPr algn="just"/>
            <a:endParaRPr lang="it-IT" dirty="0"/>
          </a:p>
          <a:p>
            <a:pPr algn="just"/>
            <a:endParaRPr lang="it-IT" dirty="0"/>
          </a:p>
          <a:p>
            <a:pPr marL="144000" algn="just"/>
            <a:endParaRPr lang="it-IT" sz="1600" b="1" dirty="0"/>
          </a:p>
          <a:p>
            <a:pPr marL="144000" algn="just"/>
            <a:endParaRPr lang="it-IT" dirty="0"/>
          </a:p>
          <a:p>
            <a:pPr algn="just"/>
            <a:endParaRPr lang="it-IT" b="1" i="1" dirty="0"/>
          </a:p>
          <a:p>
            <a:pPr algn="just"/>
            <a:endParaRPr lang="it-IT" dirty="0"/>
          </a:p>
          <a:p>
            <a:pPr algn="just"/>
            <a:endParaRPr lang="it-IT" b="1" i="1" dirty="0"/>
          </a:p>
          <a:p>
            <a:pPr lvl="0" algn="just"/>
            <a:endParaRPr lang="it-IT" dirty="0"/>
          </a:p>
          <a:p>
            <a:pPr indent="355600" algn="just" defTabSz="449170">
              <a:spcBef>
                <a:spcPts val="600"/>
              </a:spcBef>
              <a:defRPr/>
            </a:pPr>
            <a:endParaRPr lang="it-IT" dirty="0"/>
          </a:p>
        </p:txBody>
      </p:sp>
    </p:spTree>
    <p:extLst>
      <p:ext uri="{BB962C8B-B14F-4D97-AF65-F5344CB8AC3E}">
        <p14:creationId xmlns:p14="http://schemas.microsoft.com/office/powerpoint/2010/main" val="238832077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9144000" cy="532859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Gestione  dell’esercizio</a:t>
            </a:r>
          </a:p>
        </p:txBody>
      </p:sp>
      <p:sp>
        <p:nvSpPr>
          <p:cNvPr id="30" name="Rectangle 2"/>
          <p:cNvSpPr txBox="1">
            <a:spLocks noChangeArrowheads="1"/>
          </p:cNvSpPr>
          <p:nvPr/>
        </p:nvSpPr>
        <p:spPr>
          <a:xfrm>
            <a:off x="323528" y="1052736"/>
            <a:ext cx="8568952" cy="403244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496944" cy="5256584"/>
          </a:xfrm>
          <a:prstGeom prst="rect">
            <a:avLst/>
          </a:prstGeom>
        </p:spPr>
        <p:txBody>
          <a:bodyPr/>
          <a:lstStyle/>
          <a:p>
            <a:pPr marL="144000" algn="just"/>
            <a:r>
              <a:rPr lang="it-IT" b="1" dirty="0"/>
              <a:t>QUALITÀ – RISK MANAGEMENT</a:t>
            </a:r>
          </a:p>
          <a:p>
            <a:pPr marL="144000" algn="just"/>
            <a:endParaRPr lang="it-IT" sz="1600" b="1" dirty="0"/>
          </a:p>
          <a:p>
            <a:pPr algn="just"/>
            <a:r>
              <a:rPr lang="it-IT" sz="1800" dirty="0">
                <a:solidFill>
                  <a:srgbClr val="000000"/>
                </a:solidFill>
                <a:effectLst/>
                <a:latin typeface="+mj-lt"/>
                <a:ea typeface="Times New Roman" panose="02020603050405020304" pitchFamily="18" charset="0"/>
              </a:rPr>
              <a:t>Dalla sua istituzione nel 2005, tutta la Fondazione, come richiesto dal suo status di IRCCS, è certificata ISO 9001:2008 e, nel 2016, è stata il primo IRCCS pubblico d’Italia ad ottenere la certificazione ISO 9001:2015, per il processo di ricovero e cura, adulto e bambino, in regime di urgenza e di elezione, di day hospital, di ambulatorio e per il processo di ricerca. Contestualmente sono perseguiti e mantenuti in molte Strutture accreditamenti “ulteriori e specifici” indispensabili per l’erogazione di attività di eccellenza.</a:t>
            </a:r>
          </a:p>
          <a:p>
            <a:pPr algn="just"/>
            <a:endParaRPr lang="it-IT" sz="1800" dirty="0">
              <a:effectLst/>
              <a:latin typeface="+mj-lt"/>
              <a:ea typeface="Times New Roman" panose="02020603050405020304" pitchFamily="18" charset="0"/>
            </a:endParaRPr>
          </a:p>
          <a:p>
            <a:pPr algn="just"/>
            <a:r>
              <a:rPr lang="it-IT" sz="1800" dirty="0">
                <a:solidFill>
                  <a:srgbClr val="000000"/>
                </a:solidFill>
                <a:effectLst/>
                <a:latin typeface="+mj-lt"/>
                <a:ea typeface="Times New Roman" panose="02020603050405020304" pitchFamily="18" charset="0"/>
              </a:rPr>
              <a:t>L’obiettivo che il sistema qualità di Fondazione si prefigge è quello di garantire un sistema flessibile che, pur ottemperando ai requisiti della norma ISO, sia in grado di recepire le sempre nuove indicazioni che, a livello nazionale e regionale, intervengono nello svolgimento dell’attività organizzativa e professionale della Fondazione.</a:t>
            </a:r>
            <a:endParaRPr lang="it-IT" sz="1800" dirty="0">
              <a:effectLst/>
              <a:latin typeface="+mj-lt"/>
              <a:ea typeface="Times New Roman" panose="02020603050405020304" pitchFamily="18" charset="0"/>
            </a:endParaRPr>
          </a:p>
          <a:p>
            <a:r>
              <a:rPr lang="it-IT" sz="1800" dirty="0">
                <a:solidFill>
                  <a:srgbClr val="000000"/>
                </a:solidFill>
                <a:effectLst/>
                <a:latin typeface="+mj-lt"/>
                <a:ea typeface="Times New Roman" panose="02020603050405020304" pitchFamily="18" charset="0"/>
              </a:rPr>
              <a:t>Questo presuppone lo sviluppo di un’organizzazione in grado di accoglierle, pur mantenendo omogeneità di sistema e salvaguardando la capacità di verifica e valutazione dei servizi erogati. A tale scopo, il sistema di gestione della qualità si è dato delle regole che possano essere facilmente declinate in funzione dei diversi requisiti organizzativi richiesti e nel rispetto dei contenuti tecnici specifici</a:t>
            </a:r>
            <a:r>
              <a:rPr lang="it-IT" dirty="0">
                <a:latin typeface="+mj-lt"/>
              </a:rPr>
              <a:t>	</a:t>
            </a:r>
            <a:endParaRPr lang="it-IT" b="1" i="1" dirty="0">
              <a:latin typeface="+mj-lt"/>
            </a:endParaRPr>
          </a:p>
          <a:p>
            <a:pPr algn="just"/>
            <a:endParaRPr lang="it-IT" dirty="0"/>
          </a:p>
          <a:p>
            <a:pPr algn="just"/>
            <a:endParaRPr lang="it-IT" b="1" i="1" dirty="0"/>
          </a:p>
          <a:p>
            <a:pPr lvl="0" algn="just"/>
            <a:endParaRPr lang="it-IT" dirty="0"/>
          </a:p>
          <a:p>
            <a:pPr indent="355600" algn="just" defTabSz="449170">
              <a:spcBef>
                <a:spcPts val="600"/>
              </a:spcBef>
              <a:defRPr/>
            </a:pPr>
            <a:endParaRPr lang="it-IT"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9144000" cy="532859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Gestione  dell’esercizio</a:t>
            </a:r>
          </a:p>
        </p:txBody>
      </p:sp>
      <p:sp>
        <p:nvSpPr>
          <p:cNvPr id="30" name="Rectangle 2"/>
          <p:cNvSpPr txBox="1">
            <a:spLocks noChangeArrowheads="1"/>
          </p:cNvSpPr>
          <p:nvPr/>
        </p:nvSpPr>
        <p:spPr>
          <a:xfrm>
            <a:off x="323528" y="1052736"/>
            <a:ext cx="8568952" cy="403244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496944" cy="5256584"/>
          </a:xfrm>
          <a:prstGeom prst="rect">
            <a:avLst/>
          </a:prstGeom>
        </p:spPr>
        <p:txBody>
          <a:bodyPr/>
          <a:lstStyle/>
          <a:p>
            <a:pPr algn="just"/>
            <a:r>
              <a:rPr lang="it-IT" b="1" dirty="0"/>
              <a:t>SISTEMA INFORMATIVO</a:t>
            </a:r>
          </a:p>
          <a:p>
            <a:pPr algn="just"/>
            <a:r>
              <a:rPr lang="it-IT" dirty="0"/>
              <a:t>	</a:t>
            </a:r>
          </a:p>
          <a:p>
            <a:pPr algn="just">
              <a:spcBef>
                <a:spcPts val="300"/>
              </a:spcBef>
              <a:spcAft>
                <a:spcPts val="300"/>
              </a:spcAft>
            </a:pPr>
            <a:r>
              <a:rPr lang="it-IT" sz="1800" dirty="0">
                <a:effectLst/>
                <a:latin typeface="+mj-lt"/>
                <a:ea typeface="Times New Roman" panose="02020603050405020304" pitchFamily="18" charset="0"/>
                <a:cs typeface="Calibri" panose="020F0502020204030204" pitchFamily="34" charset="0"/>
              </a:rPr>
              <a:t>Il 2023 ha visto l'avvio di alcuni progetti sul sistema informativo che hanno avuto un rilevante impatto, sia per la componente sanitaria, che per la componente amministrativo gestionale.</a:t>
            </a:r>
            <a:endParaRPr lang="it-IT" sz="1800" dirty="0">
              <a:effectLst/>
              <a:latin typeface="+mj-lt"/>
              <a:ea typeface="Times New Roman" panose="02020603050405020304" pitchFamily="18" charset="0"/>
            </a:endParaRPr>
          </a:p>
          <a:p>
            <a:r>
              <a:rPr lang="it-IT" sz="1800" dirty="0">
                <a:effectLst/>
                <a:latin typeface="+mj-lt"/>
                <a:ea typeface="Times New Roman" panose="02020603050405020304" pitchFamily="18" charset="0"/>
                <a:cs typeface="Calibri" panose="020F0502020204030204" pitchFamily="34" charset="0"/>
              </a:rPr>
              <a:t>In continuità sono proseguite le attività di modifica architetturale: migrazione dei sistemi, nell'ambiente </a:t>
            </a:r>
            <a:r>
              <a:rPr lang="it-IT" sz="1800" dirty="0" err="1">
                <a:effectLst/>
                <a:latin typeface="+mj-lt"/>
                <a:ea typeface="Times New Roman" panose="02020603050405020304" pitchFamily="18" charset="0"/>
                <a:cs typeface="Calibri" panose="020F0502020204030204" pitchFamily="34" charset="0"/>
              </a:rPr>
              <a:t>multicloud</a:t>
            </a:r>
            <a:r>
              <a:rPr lang="it-IT" sz="1800" dirty="0">
                <a:effectLst/>
                <a:latin typeface="+mj-lt"/>
                <a:ea typeface="Times New Roman" panose="02020603050405020304" pitchFamily="18" charset="0"/>
                <a:cs typeface="Calibri" panose="020F0502020204030204" pitchFamily="34" charset="0"/>
              </a:rPr>
              <a:t> di Aria, e gli interventi per la modifica e l'aggiornamento tecnologico dei sistemi di rete e di quelli dedicati alla sicurezza informatica</a:t>
            </a:r>
            <a:endParaRPr lang="it-IT" dirty="0">
              <a:latin typeface="+mj-lt"/>
            </a:endParaRPr>
          </a:p>
          <a:p>
            <a:pPr algn="just"/>
            <a:endParaRPr lang="it-IT" b="1" i="1" dirty="0"/>
          </a:p>
          <a:p>
            <a:pPr algn="just"/>
            <a:r>
              <a:rPr lang="it-IT" b="1" i="1" dirty="0"/>
              <a:t>Infrastruttura</a:t>
            </a:r>
          </a:p>
          <a:p>
            <a:pPr algn="just">
              <a:spcBef>
                <a:spcPts val="300"/>
              </a:spcBef>
              <a:spcAft>
                <a:spcPts val="300"/>
              </a:spcAft>
            </a:pPr>
            <a:r>
              <a:rPr lang="it-IT" sz="1800" dirty="0">
                <a:effectLst/>
                <a:latin typeface="+mj-lt"/>
                <a:ea typeface="Times New Roman" panose="02020603050405020304" pitchFamily="18" charset="0"/>
                <a:cs typeface="Calibri" panose="020F0502020204030204" pitchFamily="34" charset="0"/>
              </a:rPr>
              <a:t>Nell'ambiente </a:t>
            </a:r>
            <a:r>
              <a:rPr lang="it-IT" sz="1800" dirty="0" err="1">
                <a:effectLst/>
                <a:latin typeface="+mj-lt"/>
                <a:ea typeface="Times New Roman" panose="02020603050405020304" pitchFamily="18" charset="0"/>
                <a:cs typeface="Calibri" panose="020F0502020204030204" pitchFamily="34" charset="0"/>
              </a:rPr>
              <a:t>multicloud</a:t>
            </a:r>
            <a:r>
              <a:rPr lang="it-IT" sz="1800" dirty="0">
                <a:effectLst/>
                <a:latin typeface="+mj-lt"/>
                <a:ea typeface="Times New Roman" panose="02020603050405020304" pitchFamily="18" charset="0"/>
                <a:cs typeface="Calibri" panose="020F0502020204030204" pitchFamily="34" charset="0"/>
              </a:rPr>
              <a:t> di Aria sono attualmente presenti 50 applicativi con un totale di 195 server virtuali, tra i quali alcuni sistemi critici come Front Office (pronto soccorso, Cup, ADT), camere operatorie e terapia intensiva adulti.</a:t>
            </a:r>
            <a:endParaRPr lang="it-IT" sz="1800" dirty="0">
              <a:effectLst/>
              <a:latin typeface="+mj-lt"/>
              <a:ea typeface="Times New Roman" panose="02020603050405020304" pitchFamily="18" charset="0"/>
            </a:endParaRPr>
          </a:p>
          <a:p>
            <a:pPr algn="just">
              <a:spcBef>
                <a:spcPts val="300"/>
              </a:spcBef>
              <a:spcAft>
                <a:spcPts val="300"/>
              </a:spcAft>
            </a:pPr>
            <a:r>
              <a:rPr lang="it-IT" sz="1800" dirty="0">
                <a:effectLst/>
                <a:latin typeface="+mj-lt"/>
                <a:ea typeface="Times New Roman" panose="02020603050405020304" pitchFamily="18" charset="0"/>
                <a:cs typeface="Calibri" panose="020F0502020204030204" pitchFamily="34" charset="0"/>
              </a:rPr>
              <a:t>Nel 2023 sono stati implementati in cloud i sistemi per la nuova cartella elettronica e per la somministrazione della terapia, mentre sono in corso gli studi per la migrazione del sistema di Laboratorio e Anatomia Patologica.</a:t>
            </a:r>
            <a:endParaRPr lang="it-IT" sz="1800" dirty="0">
              <a:effectLst/>
              <a:latin typeface="+mj-lt"/>
              <a:ea typeface="Times New Roman" panose="02020603050405020304" pitchFamily="18" charset="0"/>
            </a:endParaRPr>
          </a:p>
          <a:p>
            <a:pPr algn="just">
              <a:spcBef>
                <a:spcPts val="300"/>
              </a:spcBef>
              <a:spcAft>
                <a:spcPts val="300"/>
              </a:spcAft>
            </a:pPr>
            <a:r>
              <a:rPr lang="it-IT" sz="1800" dirty="0">
                <a:effectLst/>
                <a:latin typeface="+mj-lt"/>
                <a:ea typeface="Times New Roman" panose="02020603050405020304" pitchFamily="18" charset="0"/>
                <a:cs typeface="Calibri" panose="020F0502020204030204" pitchFamily="34" charset="0"/>
              </a:rPr>
              <a:t>È stata completata la migrazione, alla nuova piattaforma regionale NPRI, di tutte le integrazioni utili al collegamento tra gli applicativi interessati.</a:t>
            </a:r>
            <a:endParaRPr lang="it-IT" sz="1800" dirty="0">
              <a:effectLst/>
              <a:latin typeface="+mj-lt"/>
              <a:ea typeface="Times New Roman" panose="02020603050405020304" pitchFamily="18" charset="0"/>
            </a:endParaRPr>
          </a:p>
          <a:p>
            <a:pPr algn="just"/>
            <a:endParaRPr lang="it-IT" dirty="0"/>
          </a:p>
          <a:p>
            <a:pPr algn="just"/>
            <a:endParaRPr lang="it-IT" b="1" i="1" dirty="0"/>
          </a:p>
          <a:p>
            <a:pPr lvl="0" algn="just"/>
            <a:endParaRPr lang="it-IT" dirty="0"/>
          </a:p>
          <a:p>
            <a:pPr indent="355600" algn="just" defTabSz="449170">
              <a:spcBef>
                <a:spcPts val="600"/>
              </a:spcBef>
              <a:defRPr/>
            </a:pPr>
            <a:endParaRPr lang="it-IT"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9144000" cy="532859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Gestione  dell’esercizio</a:t>
            </a:r>
          </a:p>
        </p:txBody>
      </p:sp>
      <p:sp>
        <p:nvSpPr>
          <p:cNvPr id="30" name="Rectangle 2"/>
          <p:cNvSpPr txBox="1">
            <a:spLocks noChangeArrowheads="1"/>
          </p:cNvSpPr>
          <p:nvPr/>
        </p:nvSpPr>
        <p:spPr>
          <a:xfrm>
            <a:off x="323528" y="1052736"/>
            <a:ext cx="8568952" cy="403244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496944" cy="5256584"/>
          </a:xfrm>
          <a:prstGeom prst="rect">
            <a:avLst/>
          </a:prstGeom>
        </p:spPr>
        <p:txBody>
          <a:bodyPr/>
          <a:lstStyle/>
          <a:p>
            <a:pPr algn="just"/>
            <a:endParaRPr lang="it-IT" b="1" i="1" dirty="0"/>
          </a:p>
          <a:p>
            <a:pPr algn="just"/>
            <a:endParaRPr lang="it-IT" b="1" i="1" dirty="0"/>
          </a:p>
          <a:p>
            <a:pPr algn="just"/>
            <a:r>
              <a:rPr lang="it-IT" b="1" i="1" dirty="0"/>
              <a:t>Sicurezza informatica</a:t>
            </a:r>
          </a:p>
          <a:p>
            <a:pPr algn="just">
              <a:spcBef>
                <a:spcPts val="300"/>
              </a:spcBef>
              <a:spcAft>
                <a:spcPts val="300"/>
              </a:spcAft>
            </a:pPr>
            <a:r>
              <a:rPr lang="it-IT" sz="1800" dirty="0">
                <a:effectLst/>
                <a:latin typeface="+mj-lt"/>
                <a:ea typeface="Times New Roman" panose="02020603050405020304" pitchFamily="18" charset="0"/>
                <a:cs typeface="Calibri" panose="020F0502020204030204" pitchFamily="34" charset="0"/>
              </a:rPr>
              <a:t>Proseguiranno le seguenti attività per la sicurezza informatica, coordinate dai Sistemi Informativi e Sanità Digitale della DG Welfare di Regione Lombardia: </a:t>
            </a:r>
            <a:endParaRPr lang="it-IT" sz="1800" dirty="0">
              <a:effectLst/>
              <a:latin typeface="+mj-lt"/>
              <a:ea typeface="Times New Roman" panose="02020603050405020304" pitchFamily="18" charset="0"/>
            </a:endParaRPr>
          </a:p>
          <a:p>
            <a:pPr marL="342900" lvl="0" indent="-342900" algn="just">
              <a:buFont typeface="Symbol" panose="05050102010706020507" pitchFamily="18" charset="2"/>
              <a:buChar char=""/>
            </a:pPr>
            <a:r>
              <a:rPr lang="it-IT" sz="1800" dirty="0">
                <a:effectLst/>
                <a:latin typeface="+mj-lt"/>
                <a:ea typeface="Times New Roman" panose="02020603050405020304" pitchFamily="18" charset="0"/>
                <a:cs typeface="Calibri" panose="020F0502020204030204" pitchFamily="34" charset="0"/>
              </a:rPr>
              <a:t>installazione sulle postazioni di lavoro del prodotto Forti EDR per la protezione in tempo reale dalle minacce di sicurezza; </a:t>
            </a:r>
            <a:endParaRPr lang="it-IT" sz="1800" dirty="0">
              <a:effectLst/>
              <a:latin typeface="+mj-lt"/>
              <a:ea typeface="Times New Roman" panose="02020603050405020304" pitchFamily="18" charset="0"/>
            </a:endParaRPr>
          </a:p>
          <a:p>
            <a:pPr marL="342900" lvl="0" indent="-342900" algn="just">
              <a:buFont typeface="Symbol" panose="05050102010706020507" pitchFamily="18" charset="2"/>
              <a:buChar char=""/>
            </a:pPr>
            <a:r>
              <a:rPr lang="it-IT" sz="1800" dirty="0">
                <a:effectLst/>
                <a:latin typeface="+mj-lt"/>
                <a:ea typeface="Times New Roman" panose="02020603050405020304" pitchFamily="18" charset="0"/>
                <a:cs typeface="Calibri" panose="020F0502020204030204" pitchFamily="34" charset="0"/>
              </a:rPr>
              <a:t>contestualizzazione del documento per la gestione degli incidenti di sicurezza, secondo le indicazioni regionali riferite ai servizi attivi in Fondazione;</a:t>
            </a:r>
            <a:endParaRPr lang="it-IT" sz="1800" dirty="0">
              <a:effectLst/>
              <a:latin typeface="+mj-lt"/>
              <a:ea typeface="Times New Roman" panose="02020603050405020304" pitchFamily="18" charset="0"/>
            </a:endParaRPr>
          </a:p>
          <a:p>
            <a:pPr marL="342900" lvl="0" indent="-342900" algn="just">
              <a:buFont typeface="Symbol" panose="05050102010706020507" pitchFamily="18" charset="2"/>
              <a:buChar char=""/>
            </a:pPr>
            <a:r>
              <a:rPr lang="it-IT" sz="1800" dirty="0">
                <a:effectLst/>
                <a:latin typeface="+mj-lt"/>
                <a:ea typeface="Times New Roman" panose="02020603050405020304" pitchFamily="18" charset="0"/>
                <a:cs typeface="Calibri" panose="020F0502020204030204" pitchFamily="34" charset="0"/>
              </a:rPr>
              <a:t>implementazione di strumenti per la gestione delle utenze privilegiate (fornitori responsabili dell’assistenza) e per l’introduzione dell’autenticazione a due fattori per i collegamenti da remoto;</a:t>
            </a:r>
            <a:endParaRPr lang="it-IT" sz="1800" dirty="0">
              <a:effectLst/>
              <a:latin typeface="+mj-lt"/>
              <a:ea typeface="Times New Roman" panose="02020603050405020304" pitchFamily="18" charset="0"/>
            </a:endParaRPr>
          </a:p>
          <a:p>
            <a:pPr marL="342900" lvl="0" indent="-342900" algn="just">
              <a:buFont typeface="Symbol" panose="05050102010706020507" pitchFamily="18" charset="2"/>
              <a:buChar char=""/>
            </a:pPr>
            <a:r>
              <a:rPr lang="it-IT" sz="1800" dirty="0">
                <a:effectLst/>
                <a:latin typeface="+mj-lt"/>
                <a:ea typeface="Times New Roman" panose="02020603050405020304" pitchFamily="18" charset="0"/>
                <a:cs typeface="Calibri" panose="020F0502020204030204" pitchFamily="34" charset="0"/>
              </a:rPr>
              <a:t>prosecuzione della classificazione delle risorse software e hardware, in base al livello di criticità.</a:t>
            </a:r>
            <a:endParaRPr lang="it-IT" sz="1800" dirty="0">
              <a:effectLst/>
              <a:latin typeface="+mj-lt"/>
              <a:ea typeface="Times New Roman" panose="02020603050405020304" pitchFamily="18" charset="0"/>
            </a:endParaRPr>
          </a:p>
          <a:p>
            <a:pPr algn="just"/>
            <a:endParaRPr lang="it-IT" dirty="0"/>
          </a:p>
          <a:p>
            <a:pPr algn="just"/>
            <a:endParaRPr lang="it-IT" b="1" i="1" dirty="0"/>
          </a:p>
          <a:p>
            <a:pPr lvl="0" algn="just"/>
            <a:endParaRPr lang="it-IT" dirty="0"/>
          </a:p>
          <a:p>
            <a:pPr indent="355600" algn="just" defTabSz="449170">
              <a:spcBef>
                <a:spcPts val="600"/>
              </a:spcBef>
              <a:defRPr/>
            </a:pPr>
            <a:endParaRPr lang="it-IT" dirty="0"/>
          </a:p>
        </p:txBody>
      </p:sp>
    </p:spTree>
    <p:extLst>
      <p:ext uri="{BB962C8B-B14F-4D97-AF65-F5344CB8AC3E}">
        <p14:creationId xmlns:p14="http://schemas.microsoft.com/office/powerpoint/2010/main" val="311377473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9144000" cy="532859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Gestione  dell’esercizio</a:t>
            </a:r>
          </a:p>
        </p:txBody>
      </p:sp>
      <p:sp>
        <p:nvSpPr>
          <p:cNvPr id="30" name="Rectangle 2"/>
          <p:cNvSpPr txBox="1">
            <a:spLocks noChangeArrowheads="1"/>
          </p:cNvSpPr>
          <p:nvPr/>
        </p:nvSpPr>
        <p:spPr>
          <a:xfrm>
            <a:off x="323528" y="1052736"/>
            <a:ext cx="8568952" cy="403244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496944" cy="5256584"/>
          </a:xfrm>
          <a:prstGeom prst="rect">
            <a:avLst/>
          </a:prstGeom>
        </p:spPr>
        <p:txBody>
          <a:bodyPr/>
          <a:lstStyle/>
          <a:p>
            <a:pPr algn="just"/>
            <a:endParaRPr lang="it-IT" b="1" i="1" dirty="0"/>
          </a:p>
          <a:p>
            <a:pPr algn="just"/>
            <a:endParaRPr lang="it-IT" b="1" i="1" dirty="0"/>
          </a:p>
          <a:p>
            <a:pPr algn="just"/>
            <a:r>
              <a:rPr lang="it-IT" b="1" i="1" dirty="0"/>
              <a:t>PNRR informatizzazione DEA I e II livello</a:t>
            </a:r>
            <a:r>
              <a:rPr lang="it-IT" dirty="0"/>
              <a:t>	</a:t>
            </a:r>
          </a:p>
          <a:p>
            <a:pPr algn="just">
              <a:spcBef>
                <a:spcPts val="300"/>
              </a:spcBef>
              <a:spcAft>
                <a:spcPts val="300"/>
              </a:spcAft>
            </a:pPr>
            <a:r>
              <a:rPr lang="it-IT" sz="1800" dirty="0">
                <a:effectLst/>
                <a:latin typeface="+mj-lt"/>
                <a:ea typeface="Times New Roman" panose="02020603050405020304" pitchFamily="18" charset="0"/>
                <a:cs typeface="Calibri" panose="020F0502020204030204" pitchFamily="34" charset="0"/>
              </a:rPr>
              <a:t>Riguardo le attività previste per l’utilizzo del finanziamento PNRR misura 6 componente 2, la Regione ha assegnato la fornitura del software di cartella elettronica per 19 aziende regionali, tra le quali è presente la Fondazione. </a:t>
            </a:r>
            <a:endParaRPr lang="it-IT" sz="1800" dirty="0">
              <a:effectLst/>
              <a:latin typeface="+mj-lt"/>
              <a:ea typeface="Times New Roman" panose="02020603050405020304" pitchFamily="18" charset="0"/>
            </a:endParaRPr>
          </a:p>
          <a:p>
            <a:pPr algn="just">
              <a:spcBef>
                <a:spcPts val="300"/>
              </a:spcBef>
              <a:spcAft>
                <a:spcPts val="300"/>
              </a:spcAft>
            </a:pPr>
            <a:r>
              <a:rPr lang="it-IT" sz="1800" dirty="0">
                <a:effectLst/>
                <a:latin typeface="+mj-lt"/>
                <a:ea typeface="Times New Roman" panose="02020603050405020304" pitchFamily="18" charset="0"/>
                <a:cs typeface="Calibri" panose="020F0502020204030204" pitchFamily="34" charset="0"/>
              </a:rPr>
              <a:t>La capofila della RTI cui è stata aggiudicata è la società GPI, attuale fornitore dei software di cartella e di terapia. Per la Fondazione si è delineato quindi uno scenario di sostituzione degli attuali applicativi da parte dello stesso fornitore.</a:t>
            </a:r>
            <a:endParaRPr lang="it-IT" sz="1800" dirty="0">
              <a:effectLst/>
              <a:latin typeface="+mj-lt"/>
              <a:ea typeface="Times New Roman" panose="02020603050405020304" pitchFamily="18" charset="0"/>
            </a:endParaRPr>
          </a:p>
          <a:p>
            <a:pPr algn="just">
              <a:spcBef>
                <a:spcPts val="300"/>
              </a:spcBef>
              <a:spcAft>
                <a:spcPts val="300"/>
              </a:spcAft>
            </a:pPr>
            <a:r>
              <a:rPr lang="it-IT" sz="1800" dirty="0">
                <a:effectLst/>
                <a:latin typeface="+mj-lt"/>
                <a:ea typeface="Times New Roman" panose="02020603050405020304" pitchFamily="18" charset="0"/>
                <a:cs typeface="Calibri" panose="020F0502020204030204" pitchFamily="34" charset="0"/>
              </a:rPr>
              <a:t>Sono state effettuate tutte le attività propedeutiche, per l’avvio del nuovo sistema, e programmate le attività di test di integrazione con le software house interessate. </a:t>
            </a:r>
            <a:endParaRPr lang="it-IT" sz="1800" dirty="0">
              <a:effectLst/>
              <a:latin typeface="+mj-lt"/>
              <a:ea typeface="Times New Roman" panose="02020603050405020304" pitchFamily="18" charset="0"/>
            </a:endParaRPr>
          </a:p>
          <a:p>
            <a:pPr algn="just">
              <a:spcBef>
                <a:spcPts val="300"/>
              </a:spcBef>
              <a:spcAft>
                <a:spcPts val="300"/>
              </a:spcAft>
            </a:pPr>
            <a:r>
              <a:rPr lang="it-IT" sz="1800" dirty="0">
                <a:effectLst/>
                <a:latin typeface="+mj-lt"/>
                <a:ea typeface="Times New Roman" panose="02020603050405020304" pitchFamily="18" charset="0"/>
                <a:cs typeface="Calibri" panose="020F0502020204030204" pitchFamily="34" charset="0"/>
              </a:rPr>
              <a:t>Sono stati stipulati i contratti e le convenzioni per l’avvio di attività relative al supporto consulenziale sia con  KPMG che con ARIA a valere sui fondi PNRR.</a:t>
            </a:r>
            <a:endParaRPr lang="it-IT" sz="1800" dirty="0">
              <a:effectLst/>
              <a:latin typeface="+mj-lt"/>
              <a:ea typeface="Times New Roman" panose="02020603050405020304" pitchFamily="18" charset="0"/>
            </a:endParaRPr>
          </a:p>
          <a:p>
            <a:pPr marL="144000" algn="just"/>
            <a:endParaRPr lang="it-IT" dirty="0"/>
          </a:p>
          <a:p>
            <a:pPr algn="just"/>
            <a:endParaRPr lang="it-IT" b="1" i="1" dirty="0"/>
          </a:p>
          <a:p>
            <a:pPr algn="just"/>
            <a:endParaRPr lang="it-IT" dirty="0"/>
          </a:p>
          <a:p>
            <a:pPr algn="just"/>
            <a:endParaRPr lang="it-IT" b="1" i="1" dirty="0"/>
          </a:p>
          <a:p>
            <a:pPr lvl="0" algn="just"/>
            <a:endParaRPr lang="it-IT" dirty="0"/>
          </a:p>
          <a:p>
            <a:pPr indent="355600" algn="just" defTabSz="449170">
              <a:spcBef>
                <a:spcPts val="600"/>
              </a:spcBef>
              <a:defRPr/>
            </a:pPr>
            <a:endParaRPr lang="it-IT"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9144000" cy="532859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Gestione  dell’esercizio</a:t>
            </a:r>
          </a:p>
        </p:txBody>
      </p:sp>
      <p:sp>
        <p:nvSpPr>
          <p:cNvPr id="30" name="Rectangle 2"/>
          <p:cNvSpPr txBox="1">
            <a:spLocks noChangeArrowheads="1"/>
          </p:cNvSpPr>
          <p:nvPr/>
        </p:nvSpPr>
        <p:spPr>
          <a:xfrm>
            <a:off x="323528" y="1052736"/>
            <a:ext cx="8568952" cy="403244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496944" cy="5256584"/>
          </a:xfrm>
          <a:prstGeom prst="rect">
            <a:avLst/>
          </a:prstGeom>
        </p:spPr>
        <p:txBody>
          <a:bodyPr/>
          <a:lstStyle/>
          <a:p>
            <a:pPr algn="just"/>
            <a:r>
              <a:rPr lang="it-IT" b="1" i="1" dirty="0"/>
              <a:t>Altri progetti</a:t>
            </a:r>
            <a:r>
              <a:rPr lang="it-IT" dirty="0"/>
              <a:t>	</a:t>
            </a:r>
          </a:p>
          <a:p>
            <a:pPr algn="just"/>
            <a:r>
              <a:rPr lang="it-IT" sz="1800" dirty="0">
                <a:effectLst/>
                <a:latin typeface="+mj-lt"/>
                <a:ea typeface="Times New Roman" panose="02020603050405020304" pitchFamily="18" charset="0"/>
                <a:cs typeface="Calibri" panose="020F0502020204030204" pitchFamily="34" charset="0"/>
              </a:rPr>
              <a:t>È stato formalizzato il contratto con la società </a:t>
            </a:r>
            <a:r>
              <a:rPr lang="it-IT" sz="1800" dirty="0" err="1">
                <a:effectLst/>
                <a:latin typeface="+mj-lt"/>
                <a:ea typeface="Times New Roman" panose="02020603050405020304" pitchFamily="18" charset="0"/>
                <a:cs typeface="Calibri" panose="020F0502020204030204" pitchFamily="34" charset="0"/>
              </a:rPr>
              <a:t>Reply</a:t>
            </a:r>
            <a:r>
              <a:rPr lang="it-IT" sz="1800" dirty="0">
                <a:effectLst/>
                <a:latin typeface="+mj-lt"/>
                <a:ea typeface="Times New Roman" panose="02020603050405020304" pitchFamily="18" charset="0"/>
                <a:cs typeface="Calibri" panose="020F0502020204030204" pitchFamily="34" charset="0"/>
              </a:rPr>
              <a:t> per l’evoluzione del sistema ERP Oracle Applications e la migrazione alla piattaforma Oracle Cloud.</a:t>
            </a:r>
          </a:p>
          <a:p>
            <a:pPr algn="just"/>
            <a:endParaRPr lang="it-IT" sz="1800" dirty="0">
              <a:effectLst/>
              <a:latin typeface="+mj-lt"/>
              <a:ea typeface="Times New Roman" panose="02020603050405020304" pitchFamily="18" charset="0"/>
              <a:cs typeface="Calibri" panose="020F0502020204030204" pitchFamily="34" charset="0"/>
            </a:endParaRPr>
          </a:p>
          <a:p>
            <a:pPr algn="just"/>
            <a:r>
              <a:rPr lang="it-IT" dirty="0">
                <a:latin typeface="+mj-lt"/>
                <a:cs typeface="Calibri" panose="020F0502020204030204" pitchFamily="34" charset="0"/>
              </a:rPr>
              <a:t>È stato rinnovato per il periodo 2023-2025 il servizio </a:t>
            </a:r>
            <a:r>
              <a:rPr lang="it-IT" dirty="0" err="1">
                <a:latin typeface="+mj-lt"/>
                <a:cs typeface="Calibri" panose="020F0502020204030204" pitchFamily="34" charset="0"/>
              </a:rPr>
              <a:t>Ris</a:t>
            </a:r>
            <a:r>
              <a:rPr lang="it-IT" dirty="0">
                <a:latin typeface="+mj-lt"/>
                <a:cs typeface="Calibri" panose="020F0502020204030204" pitchFamily="34" charset="0"/>
              </a:rPr>
              <a:t> Pacs, che comprende l’utilizzo del software, l’ampliamento delle licenze per la gestione dei ECG da sforzo e una risorsa di presidio, solo per il 2023, che affianca una risorsa interna. </a:t>
            </a:r>
          </a:p>
          <a:p>
            <a:pPr algn="just"/>
            <a:endParaRPr lang="it-IT" dirty="0">
              <a:latin typeface="+mj-lt"/>
              <a:cs typeface="Calibri" panose="020F0502020204030204" pitchFamily="34" charset="0"/>
            </a:endParaRPr>
          </a:p>
          <a:p>
            <a:pPr algn="just"/>
            <a:r>
              <a:rPr lang="it-IT" dirty="0">
                <a:latin typeface="+mj-lt"/>
                <a:cs typeface="Calibri" panose="020F0502020204030204" pitchFamily="34" charset="0"/>
              </a:rPr>
              <a:t>È stata commissionata alla società </a:t>
            </a:r>
            <a:r>
              <a:rPr lang="it-IT" dirty="0" err="1">
                <a:latin typeface="+mj-lt"/>
                <a:cs typeface="Calibri" panose="020F0502020204030204" pitchFamily="34" charset="0"/>
              </a:rPr>
              <a:t>Italarchivi</a:t>
            </a:r>
            <a:r>
              <a:rPr lang="it-IT" dirty="0">
                <a:latin typeface="+mj-lt"/>
                <a:cs typeface="Calibri" panose="020F0502020204030204" pitchFamily="34" charset="0"/>
              </a:rPr>
              <a:t> la realizzazione di moduli software, al fine di coprire interamente il ciclo delle attività di gestione delle cartelle cliniche, dal loro consolidamento in reparto alla consegna ad </a:t>
            </a:r>
            <a:r>
              <a:rPr lang="it-IT" dirty="0" err="1">
                <a:latin typeface="+mj-lt"/>
                <a:cs typeface="Calibri" panose="020F0502020204030204" pitchFamily="34" charset="0"/>
              </a:rPr>
              <a:t>Italarchivi</a:t>
            </a:r>
            <a:r>
              <a:rPr lang="it-IT" dirty="0">
                <a:latin typeface="+mj-lt"/>
                <a:cs typeface="Calibri" panose="020F0502020204030204" pitchFamily="34" charset="0"/>
              </a:rPr>
              <a:t> per la scannerizzazione e l’immagazzinamento, oltre a quanto necessario per la gestione delle richieste di duplicati da consegnare su supporti informatici. L’avvio dell’utilizzo del nuovo software è avvenuto nel marzo 2023.</a:t>
            </a:r>
          </a:p>
          <a:p>
            <a:pPr algn="just"/>
            <a:endParaRPr lang="it-IT" dirty="0">
              <a:latin typeface="+mj-lt"/>
              <a:cs typeface="Calibri" panose="020F0502020204030204" pitchFamily="34" charset="0"/>
            </a:endParaRPr>
          </a:p>
          <a:p>
            <a:pPr algn="just"/>
            <a:r>
              <a:rPr lang="it-IT" dirty="0">
                <a:latin typeface="+mj-lt"/>
                <a:cs typeface="Calibri" panose="020F0502020204030204" pitchFamily="34" charset="0"/>
              </a:rPr>
              <a:t>È in corso di sviluppo l’integrazione tra il modulo della Medicina del Lavoro e quello del Personale per permettere di automatizzare le convocazioni dei dipendenti e allineare il sistema del personale con le informazioni relative alle “limitazioni” del dipendente se presenti.</a:t>
            </a:r>
          </a:p>
          <a:p>
            <a:pPr algn="just"/>
            <a:endParaRPr lang="it-IT" dirty="0">
              <a:latin typeface="+mj-lt"/>
              <a:cs typeface="Calibri" panose="020F0502020204030204" pitchFamily="34" charset="0"/>
            </a:endParaRPr>
          </a:p>
          <a:p>
            <a:pPr algn="just"/>
            <a:endParaRPr lang="it-IT" dirty="0">
              <a:latin typeface="+mj-lt"/>
              <a:cs typeface="Calibri" panose="020F0502020204030204" pitchFamily="34" charset="0"/>
            </a:endParaRPr>
          </a:p>
          <a:p>
            <a:pPr algn="just"/>
            <a:endParaRPr lang="it-IT" dirty="0">
              <a:latin typeface="+mj-lt"/>
              <a:cs typeface="Calibri" panose="020F0502020204030204" pitchFamily="34" charset="0"/>
            </a:endParaRPr>
          </a:p>
          <a:p>
            <a:pPr algn="just"/>
            <a:endParaRPr lang="it-IT" dirty="0"/>
          </a:p>
          <a:p>
            <a:pPr algn="just"/>
            <a:endParaRPr lang="it-IT" b="1" i="1" dirty="0"/>
          </a:p>
          <a:p>
            <a:pPr lvl="0" algn="just"/>
            <a:endParaRPr lang="it-IT" dirty="0"/>
          </a:p>
          <a:p>
            <a:pPr indent="355600" algn="just" defTabSz="449170">
              <a:spcBef>
                <a:spcPts val="600"/>
              </a:spcBef>
              <a:defRPr/>
            </a:pPr>
            <a:endParaRPr lang="it-IT" dirty="0"/>
          </a:p>
        </p:txBody>
      </p:sp>
    </p:spTree>
    <p:extLst>
      <p:ext uri="{BB962C8B-B14F-4D97-AF65-F5344CB8AC3E}">
        <p14:creationId xmlns:p14="http://schemas.microsoft.com/office/powerpoint/2010/main" val="416448236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9144000" cy="532859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Gestione  dell’esercizio</a:t>
            </a:r>
          </a:p>
        </p:txBody>
      </p:sp>
      <p:sp>
        <p:nvSpPr>
          <p:cNvPr id="30" name="Rectangle 2"/>
          <p:cNvSpPr txBox="1">
            <a:spLocks noChangeArrowheads="1"/>
          </p:cNvSpPr>
          <p:nvPr/>
        </p:nvSpPr>
        <p:spPr>
          <a:xfrm>
            <a:off x="323528" y="1052736"/>
            <a:ext cx="8568952" cy="403244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496944" cy="5256584"/>
          </a:xfrm>
          <a:prstGeom prst="rect">
            <a:avLst/>
          </a:prstGeom>
        </p:spPr>
        <p:txBody>
          <a:bodyPr/>
          <a:lstStyle/>
          <a:p>
            <a:pPr algn="just"/>
            <a:r>
              <a:rPr lang="it-IT" dirty="0"/>
              <a:t>	</a:t>
            </a:r>
          </a:p>
          <a:p>
            <a:pPr algn="just"/>
            <a:r>
              <a:rPr lang="it-IT" dirty="0">
                <a:latin typeface="+mj-lt"/>
                <a:cs typeface="Calibri" panose="020F0502020204030204" pitchFamily="34" charset="0"/>
              </a:rPr>
              <a:t>È stato avviato il nuovo servizio “on line” per la prenotazione delle prestazioni dedicate alla Libera Professione.</a:t>
            </a:r>
          </a:p>
          <a:p>
            <a:pPr algn="just"/>
            <a:endParaRPr lang="it-IT" dirty="0">
              <a:latin typeface="+mj-lt"/>
              <a:cs typeface="Calibri" panose="020F0502020204030204" pitchFamily="34" charset="0"/>
            </a:endParaRPr>
          </a:p>
          <a:p>
            <a:pPr algn="just"/>
            <a:r>
              <a:rPr lang="it-IT" dirty="0">
                <a:latin typeface="+mj-lt"/>
                <a:cs typeface="Calibri" panose="020F0502020204030204" pitchFamily="34" charset="0"/>
              </a:rPr>
              <a:t>Sono proseguite le attività propedeutiche per la migrazione della posta </a:t>
            </a:r>
            <a:r>
              <a:rPr lang="it-IT" dirty="0" err="1">
                <a:latin typeface="+mj-lt"/>
                <a:cs typeface="Calibri" panose="020F0502020204030204" pitchFamily="34" charset="0"/>
              </a:rPr>
              <a:t>Zimbra</a:t>
            </a:r>
            <a:r>
              <a:rPr lang="it-IT" dirty="0">
                <a:latin typeface="+mj-lt"/>
                <a:cs typeface="Calibri" panose="020F0502020204030204" pitchFamily="34" charset="0"/>
              </a:rPr>
              <a:t> alla nuova versione che sarà effettuata nel 2024.</a:t>
            </a:r>
          </a:p>
          <a:p>
            <a:pPr algn="just"/>
            <a:endParaRPr lang="it-IT" dirty="0">
              <a:latin typeface="+mj-lt"/>
              <a:cs typeface="Calibri" panose="020F0502020204030204" pitchFamily="34" charset="0"/>
            </a:endParaRPr>
          </a:p>
          <a:p>
            <a:pPr algn="just"/>
            <a:r>
              <a:rPr lang="it-IT" dirty="0">
                <a:latin typeface="+mj-lt"/>
                <a:cs typeface="Calibri" panose="020F0502020204030204" pitchFamily="34" charset="0"/>
              </a:rPr>
              <a:t>Le applicazioni di laboratorio e Radiologia sono state adeguate per inviare al Fascicolo Sanitario Elettronico i referti con le nuove modalità di firma. Si è predisposto il sistema di Pronto Soccorso e avviato l’adeguamento per il referto ambulatoriale.</a:t>
            </a:r>
          </a:p>
          <a:p>
            <a:pPr algn="just"/>
            <a:endParaRPr lang="it-IT" dirty="0">
              <a:latin typeface="+mj-lt"/>
              <a:cs typeface="Calibri" panose="020F0502020204030204" pitchFamily="34" charset="0"/>
            </a:endParaRPr>
          </a:p>
          <a:p>
            <a:pPr algn="just">
              <a:spcBef>
                <a:spcPts val="300"/>
              </a:spcBef>
              <a:spcAft>
                <a:spcPts val="300"/>
              </a:spcAft>
            </a:pPr>
            <a:r>
              <a:rPr lang="it-IT" dirty="0">
                <a:latin typeface="+mj-lt"/>
                <a:cs typeface="Calibri" panose="020F0502020204030204" pitchFamily="34" charset="0"/>
              </a:rPr>
              <a:t>E’ stato collaudato il sistema per gestire la sorveglianza </a:t>
            </a:r>
            <a:r>
              <a:rPr lang="it-IT" dirty="0" err="1">
                <a:latin typeface="+mj-lt"/>
                <a:cs typeface="Calibri" panose="020F0502020204030204" pitchFamily="34" charset="0"/>
              </a:rPr>
              <a:t>dosiometrica</a:t>
            </a:r>
            <a:r>
              <a:rPr lang="it-IT" dirty="0">
                <a:latin typeface="+mj-lt"/>
                <a:cs typeface="Calibri" panose="020F0502020204030204" pitchFamily="34" charset="0"/>
              </a:rPr>
              <a:t> personale del dipendente nel rispetto della normativa vigente.</a:t>
            </a:r>
          </a:p>
          <a:p>
            <a:pPr algn="just">
              <a:spcBef>
                <a:spcPts val="300"/>
              </a:spcBef>
              <a:spcAft>
                <a:spcPts val="300"/>
              </a:spcAft>
            </a:pPr>
            <a:endParaRPr lang="it-IT" dirty="0">
              <a:latin typeface="+mj-lt"/>
              <a:cs typeface="Calibri" panose="020F0502020204030204" pitchFamily="34" charset="0"/>
            </a:endParaRPr>
          </a:p>
          <a:p>
            <a:pPr algn="just">
              <a:spcBef>
                <a:spcPts val="300"/>
              </a:spcBef>
              <a:spcAft>
                <a:spcPts val="300"/>
              </a:spcAft>
            </a:pPr>
            <a:r>
              <a:rPr lang="it-IT" dirty="0">
                <a:latin typeface="+mj-lt"/>
                <a:cs typeface="Calibri" panose="020F0502020204030204" pitchFamily="34" charset="0"/>
              </a:rPr>
              <a:t>Si è conclusa la distribuzione dei nuovi badge con tecnologia </a:t>
            </a:r>
            <a:r>
              <a:rPr lang="it-IT" dirty="0" err="1">
                <a:latin typeface="+mj-lt"/>
                <a:cs typeface="Calibri" panose="020F0502020204030204" pitchFamily="34" charset="0"/>
              </a:rPr>
              <a:t>rfid</a:t>
            </a:r>
            <a:r>
              <a:rPr lang="it-IT" dirty="0">
                <a:latin typeface="+mj-lt"/>
                <a:cs typeface="Calibri" panose="020F0502020204030204" pitchFamily="34" charset="0"/>
              </a:rPr>
              <a:t> a tutto il personale interessato. Sono stati sostituiti tutti i timbratori e si è in fase di conclusione nella sostituzione di tutti i controlli dei varchi.</a:t>
            </a:r>
          </a:p>
          <a:p>
            <a:pPr algn="just"/>
            <a:endParaRPr lang="it-IT" dirty="0">
              <a:latin typeface="+mj-lt"/>
              <a:cs typeface="Calibri" panose="020F0502020204030204" pitchFamily="34" charset="0"/>
            </a:endParaRPr>
          </a:p>
          <a:p>
            <a:pPr algn="just"/>
            <a:endParaRPr lang="it-IT" dirty="0">
              <a:latin typeface="+mj-lt"/>
              <a:cs typeface="Calibri" panose="020F0502020204030204" pitchFamily="34" charset="0"/>
            </a:endParaRPr>
          </a:p>
          <a:p>
            <a:pPr algn="just"/>
            <a:endParaRPr lang="it-IT" dirty="0">
              <a:latin typeface="+mj-lt"/>
              <a:cs typeface="Calibri" panose="020F0502020204030204" pitchFamily="34" charset="0"/>
            </a:endParaRPr>
          </a:p>
          <a:p>
            <a:pPr algn="just"/>
            <a:endParaRPr lang="it-IT" dirty="0"/>
          </a:p>
          <a:p>
            <a:pPr algn="just"/>
            <a:endParaRPr lang="it-IT" b="1" i="1" dirty="0"/>
          </a:p>
          <a:p>
            <a:pPr lvl="0" algn="just"/>
            <a:endParaRPr lang="it-IT" dirty="0"/>
          </a:p>
          <a:p>
            <a:pPr indent="355600" algn="just" defTabSz="449170">
              <a:spcBef>
                <a:spcPts val="600"/>
              </a:spcBef>
              <a:defRPr/>
            </a:pPr>
            <a:endParaRPr lang="it-IT" dirty="0"/>
          </a:p>
        </p:txBody>
      </p:sp>
    </p:spTree>
    <p:extLst>
      <p:ext uri="{BB962C8B-B14F-4D97-AF65-F5344CB8AC3E}">
        <p14:creationId xmlns:p14="http://schemas.microsoft.com/office/powerpoint/2010/main" val="202601768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Il Bilancio d’esercizio dell’anno 2023</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136904" cy="5040436"/>
          </a:xfrm>
          <a:prstGeom prst="rect">
            <a:avLst/>
          </a:prstGeom>
        </p:spPr>
        <p:txBody>
          <a:bodyPr/>
          <a:lstStyle/>
          <a:p>
            <a:pPr indent="355600" algn="just" defTabSz="449170">
              <a:spcBef>
                <a:spcPts val="600"/>
              </a:spcBef>
              <a:defRPr/>
            </a:pPr>
            <a:r>
              <a:rPr lang="it-IT" dirty="0"/>
              <a:t>Nel Bilancio di esercizio 2023 la rappresentazione dei ricavi confrontati con il Bilancio Preventivo e il Decreto di Assegnazione è la seguente:</a:t>
            </a:r>
          </a:p>
          <a:p>
            <a:pPr indent="355600" algn="just" defTabSz="449170">
              <a:spcBef>
                <a:spcPts val="600"/>
              </a:spcBef>
              <a:defRPr/>
            </a:pPr>
            <a:endParaRPr lang="it-IT" dirty="0"/>
          </a:p>
        </p:txBody>
      </p:sp>
      <p:pic>
        <p:nvPicPr>
          <p:cNvPr id="4" name="Immagine 3">
            <a:extLst>
              <a:ext uri="{FF2B5EF4-FFF2-40B4-BE49-F238E27FC236}">
                <a16:creationId xmlns:a16="http://schemas.microsoft.com/office/drawing/2014/main" id="{E72C2F5F-41A6-6C79-1AD5-45CBB90D0319}"/>
              </a:ext>
            </a:extLst>
          </p:cNvPr>
          <p:cNvPicPr>
            <a:picLocks noChangeAspect="1"/>
          </p:cNvPicPr>
          <p:nvPr/>
        </p:nvPicPr>
        <p:blipFill>
          <a:blip r:embed="rId3"/>
          <a:stretch>
            <a:fillRect/>
          </a:stretch>
        </p:blipFill>
        <p:spPr>
          <a:xfrm>
            <a:off x="434445" y="1873641"/>
            <a:ext cx="7377915" cy="4241737"/>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Il Bilancio d’esercizio dell’anno 2023</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136904" cy="5040436"/>
          </a:xfrm>
          <a:prstGeom prst="rect">
            <a:avLst/>
          </a:prstGeom>
        </p:spPr>
        <p:txBody>
          <a:bodyPr/>
          <a:lstStyle/>
          <a:p>
            <a:pPr indent="355600" algn="just" defTabSz="449170">
              <a:spcBef>
                <a:spcPts val="600"/>
              </a:spcBef>
              <a:defRPr/>
            </a:pPr>
            <a:r>
              <a:rPr lang="it-IT" dirty="0"/>
              <a:t>Nel Bilancio di esercizio 2023 la rappresentazione dei costi confrontati con il Bilancio Preventivo è la seguente:</a:t>
            </a:r>
          </a:p>
          <a:p>
            <a:pPr indent="355600" algn="just" defTabSz="449170">
              <a:spcBef>
                <a:spcPts val="600"/>
              </a:spcBef>
              <a:defRPr/>
            </a:pPr>
            <a:endParaRPr lang="it-IT" dirty="0"/>
          </a:p>
          <a:p>
            <a:pPr indent="355600" algn="just" defTabSz="449170">
              <a:spcBef>
                <a:spcPts val="600"/>
              </a:spcBef>
              <a:defRPr/>
            </a:pPr>
            <a:endParaRPr lang="it-IT" dirty="0"/>
          </a:p>
        </p:txBody>
      </p:sp>
      <p:pic>
        <p:nvPicPr>
          <p:cNvPr id="5" name="Immagine 4">
            <a:extLst>
              <a:ext uri="{FF2B5EF4-FFF2-40B4-BE49-F238E27FC236}">
                <a16:creationId xmlns:a16="http://schemas.microsoft.com/office/drawing/2014/main" id="{0BE15F30-C0D3-922A-BF33-40EEAC6E2BC1}"/>
              </a:ext>
            </a:extLst>
          </p:cNvPr>
          <p:cNvPicPr>
            <a:picLocks noChangeAspect="1"/>
          </p:cNvPicPr>
          <p:nvPr/>
        </p:nvPicPr>
        <p:blipFill>
          <a:blip r:embed="rId3"/>
          <a:stretch>
            <a:fillRect/>
          </a:stretch>
        </p:blipFill>
        <p:spPr>
          <a:xfrm>
            <a:off x="455332" y="1808604"/>
            <a:ext cx="7357028" cy="4432216"/>
          </a:xfrm>
          <a:prstGeom prst="rect">
            <a:avLst/>
          </a:prstGeom>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Il Bilancio d’esercizio dell’anno 2023</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23528" y="1124743"/>
            <a:ext cx="8252667" cy="5080887"/>
          </a:xfrm>
          <a:prstGeom prst="rect">
            <a:avLst/>
          </a:prstGeom>
        </p:spPr>
        <p:txBody>
          <a:bodyPr/>
          <a:lstStyle/>
          <a:p>
            <a:pPr indent="355600" algn="just" defTabSz="449170">
              <a:spcBef>
                <a:spcPts val="600"/>
              </a:spcBef>
              <a:defRPr/>
            </a:pPr>
            <a:r>
              <a:rPr lang="it-IT" dirty="0">
                <a:latin typeface="+mj-lt"/>
              </a:rPr>
              <a:t>Dal confronto si evidenzia:</a:t>
            </a:r>
          </a:p>
          <a:p>
            <a:pPr indent="355600" algn="just" defTabSz="449170">
              <a:spcBef>
                <a:spcPts val="600"/>
              </a:spcBef>
              <a:defRPr/>
            </a:pPr>
            <a:endParaRPr lang="it-IT" u="sng" dirty="0"/>
          </a:p>
          <a:p>
            <a:pPr marL="342900" lvl="0" indent="-342900" algn="just">
              <a:buFont typeface="Symbol" panose="05050102010706020507" pitchFamily="18" charset="2"/>
              <a:buChar char=""/>
            </a:pPr>
            <a:r>
              <a:rPr lang="it-IT" sz="1800" dirty="0">
                <a:effectLst/>
                <a:latin typeface="+mj-lt"/>
                <a:ea typeface="Times New Roman" panose="02020603050405020304" pitchFamily="18" charset="0"/>
              </a:rPr>
              <a:t>una “apparente” diminuzione della produzione sanitaria (DRG, ambulatoriale, screening, neuropsichiatria e psichiatria) per € 1.641.186. Tuttavia, come evidenziato in sede di CET e come rendicontato all’ATS di riferimento si evidenzia un incremento dell’attività anche rispetto al periodo </a:t>
            </a:r>
            <a:r>
              <a:rPr lang="it-IT" sz="1800" dirty="0" err="1">
                <a:effectLst/>
                <a:latin typeface="+mj-lt"/>
                <a:ea typeface="Times New Roman" panose="02020603050405020304" pitchFamily="18" charset="0"/>
              </a:rPr>
              <a:t>pre</a:t>
            </a:r>
            <a:r>
              <a:rPr lang="it-IT" sz="1800" dirty="0">
                <a:effectLst/>
                <a:latin typeface="+mj-lt"/>
                <a:ea typeface="Times New Roman" panose="02020603050405020304" pitchFamily="18" charset="0"/>
              </a:rPr>
              <a:t> covid (2019); in sede di validato regionale, sia l’attività di ricovero che quella ambulatoriale hanno subito l’abbattimento da budget per riconduzione al contratto per l’attività di ricovero ed ambulatoriale pari a  € 14.077.462,84 e di € 10.247.674,69 portando ad avere elevate differenze tra attività prodotta, attività riconosciuta e fattori produttivi utilizzati nel corso dell’esercizio;</a:t>
            </a:r>
          </a:p>
          <a:p>
            <a:pPr lvl="0" algn="just"/>
            <a:endParaRPr lang="it-IT" sz="1800" dirty="0">
              <a:effectLst/>
              <a:latin typeface="+mj-lt"/>
              <a:ea typeface="Times New Roman" panose="02020603050405020304" pitchFamily="18" charset="0"/>
            </a:endParaRPr>
          </a:p>
          <a:p>
            <a:pPr marL="342900" lvl="0" indent="-342900" algn="just">
              <a:buFont typeface="Symbol" panose="05050102010706020507" pitchFamily="18" charset="2"/>
              <a:buChar char=""/>
            </a:pPr>
            <a:r>
              <a:rPr lang="it-IT" sz="1800" dirty="0">
                <a:effectLst/>
                <a:latin typeface="+mj-lt"/>
                <a:ea typeface="Times New Roman" panose="02020603050405020304" pitchFamily="18" charset="0"/>
              </a:rPr>
              <a:t>un incremento delle entrate proprie rispetto al BPE 2023 pari a € 1.821.583; si evidenzia che tale aumento è dovuto principalmente ad un elevato incremento della compartecipazione sanitaria (ticket) a fronte di un aumentato livello di prestazioni rispetto a quanto preventivato;</a:t>
            </a:r>
          </a:p>
          <a:p>
            <a:pPr indent="355600" algn="just" defTabSz="449170">
              <a:spcBef>
                <a:spcPts val="600"/>
              </a:spcBef>
              <a:defRPr/>
            </a:pPr>
            <a:endParaRPr lang="it-IT"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L’organizzazione dell’Azienda </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196752"/>
            <a:ext cx="8064895" cy="4039488"/>
          </a:xfrm>
          <a:prstGeom prst="rect">
            <a:avLst/>
          </a:prstGeom>
          <a:ln/>
        </p:spPr>
        <p:txBody>
          <a:bodyPr lIns="82945" tIns="41473" rIns="82945" bIns="41473"/>
          <a:lstStyle/>
          <a:p>
            <a:pPr algn="just" defTabSz="449170">
              <a:spcBef>
                <a:spcPts val="600"/>
              </a:spcBef>
              <a:defRPr/>
            </a:pPr>
            <a:r>
              <a:rPr lang="it-IT" dirty="0"/>
              <a:t>Da queste caratteristiche discende la sua mission: essere l’ospedale di riferimento della città di Milano e il primo IRCCS pubblico per qualità e produttività scientifica in Italia.</a:t>
            </a:r>
          </a:p>
          <a:p>
            <a:pPr algn="just" defTabSz="449170">
              <a:spcBef>
                <a:spcPts val="600"/>
              </a:spcBef>
              <a:defRPr/>
            </a:pPr>
            <a:r>
              <a:rPr lang="it-IT" dirty="0"/>
              <a:t>Questa visione si concretizza in alcuni obiettivi più specifici volti a:</a:t>
            </a:r>
          </a:p>
          <a:p>
            <a:pPr algn="just" defTabSz="449170">
              <a:spcBef>
                <a:spcPts val="600"/>
              </a:spcBef>
              <a:defRPr/>
            </a:pPr>
            <a:r>
              <a:rPr lang="it-IT" dirty="0"/>
              <a:t>•	Rafforzare il ruolo di centro di riferimento all’interno delle reti nazionali e internazionali che ne evidenziano le attività distintive quali l’emergenza/urgenza nell’adulto e nel bambino, i trapianti (che sono anche le aree di riconoscimento ministeriale di IRCCS ), l’assistenza materno-infantile e la presa in carico dei pazienti con malattie rare.</a:t>
            </a:r>
          </a:p>
          <a:p>
            <a:pPr algn="just" defTabSz="449170">
              <a:spcBef>
                <a:spcPts val="600"/>
              </a:spcBef>
              <a:defRPr/>
            </a:pPr>
            <a:r>
              <a:rPr lang="it-IT" dirty="0"/>
              <a:t>•	Promuovere la ricerca traslazionale e tutelare la proprietà dei suoi risultati.</a:t>
            </a:r>
          </a:p>
          <a:p>
            <a:pPr algn="just" defTabSz="449170">
              <a:spcBef>
                <a:spcPts val="600"/>
              </a:spcBef>
              <a:defRPr/>
            </a:pPr>
            <a:r>
              <a:rPr lang="it-IT" dirty="0"/>
              <a:t>•	Attuare, anche in rapporto con altri enti, programmi di formazione professionale e di educazione sanitaria.</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Il Bilancio d’esercizio dell’anno 2023</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5" y="1165070"/>
            <a:ext cx="8136904" cy="5288266"/>
          </a:xfrm>
          <a:prstGeom prst="rect">
            <a:avLst/>
          </a:prstGeom>
        </p:spPr>
        <p:txBody>
          <a:bodyPr/>
          <a:lstStyle/>
          <a:p>
            <a:pPr marL="342900" lvl="0" indent="-342900" algn="just">
              <a:buFont typeface="Symbol" panose="05050102010706020507" pitchFamily="18" charset="2"/>
              <a:buChar char=""/>
            </a:pPr>
            <a:r>
              <a:rPr lang="it-IT" sz="1800" dirty="0">
                <a:effectLst/>
                <a:latin typeface="+mj-lt"/>
                <a:ea typeface="Times New Roman" panose="02020603050405020304" pitchFamily="18" charset="0"/>
              </a:rPr>
              <a:t>un incremento dei ricavi per prestazioni rese in regime di libera professione per € 2.590.943. L’attività risulta infatti in aumento, con la ripresa dei livelli di attività degli esercizi precedenti, (unito alla stipula di nuove convenzioni), per un aumento della domanda di assistenza in libera professione;</a:t>
            </a:r>
          </a:p>
          <a:p>
            <a:pPr marL="342900" indent="-342900" algn="just">
              <a:spcBef>
                <a:spcPts val="600"/>
              </a:spcBef>
              <a:buFont typeface="Symbol" panose="05050102010706020507" pitchFamily="18" charset="2"/>
              <a:buChar char=""/>
              <a:defRPr/>
            </a:pPr>
            <a:r>
              <a:rPr lang="it-IT" dirty="0">
                <a:latin typeface="+mj-lt"/>
              </a:rPr>
              <a:t>Un incremento del costo del personale, comprensivo di IRAP, di € 17.242.751 a seguito  della circolare approvata nella DGR XII/1827 del 31/01/2024 paragrafo 7.2 Linee Guida per la determinazione della spesa delle assunzioni integrative e dei fondi contrattuali e DGR XII/2003 in merito ai punti 7.2.1 Incrementi variabili di assunzioni ex articolo 11 del Decreto Legge 35/2019, 7.2.2 Incrementi stabili di assunzioni a tempo indeterminato previsti dal D.L 34/2020 art. 1 comma 4 (ADI), comma 5 e DM 77/2022 (Infermieri di Famiglia), comma 8 (Centrali Operative Regionali), art. 2 comma 1 (Terapie Intensive), comma 5 (Trasporti per trasferimenti secondari), dall’art. 50 comma 1 del D.L. 73/2021 (Servizi di prevenzione per la sicurezza negli ambienti e nei luoghi di lavoro) e art. 1 comma 274 della Legge 234/2021 (Territorio), 7.2.4 Integrazioni annuali dei fondi contrattuali considerando risorse integrative quelle previste dall’art. 1 commi 435 e 435 bis Legge 205/2017 e dall’art, 1 comma 527 Legge 145/2018;</a:t>
            </a:r>
          </a:p>
          <a:p>
            <a:pPr indent="355600" algn="just" defTabSz="449170">
              <a:spcBef>
                <a:spcPts val="600"/>
              </a:spcBef>
              <a:defRPr/>
            </a:pPr>
            <a:endParaRPr lang="it-IT" dirty="0"/>
          </a:p>
          <a:p>
            <a:pPr indent="355600" algn="just" defTabSz="449170">
              <a:spcBef>
                <a:spcPts val="600"/>
              </a:spcBef>
              <a:defRPr/>
            </a:pPr>
            <a:endParaRPr lang="it-IT"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010456"/>
            <a:ext cx="8748464"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solidFill>
                <a:schemeClr val="tx1"/>
              </a:solidFill>
              <a:latin typeface="+mj-lt"/>
            </a:endParaRPr>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Il Bilancio d’esercizio dell’anno 2023</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59"/>
            <a:ext cx="8136903" cy="4996327"/>
          </a:xfrm>
          <a:prstGeom prst="rect">
            <a:avLst/>
          </a:prstGeom>
        </p:spPr>
        <p:txBody>
          <a:bodyPr/>
          <a:lstStyle/>
          <a:p>
            <a:pPr marL="342900" lvl="0" indent="-342900" algn="just">
              <a:buFont typeface="Symbol" panose="05050102010706020507" pitchFamily="18" charset="2"/>
              <a:buChar char=""/>
            </a:pPr>
            <a:endParaRPr lang="it-IT" dirty="0">
              <a:latin typeface="+mj-lt"/>
            </a:endParaRPr>
          </a:p>
          <a:p>
            <a:pPr marL="342900" lvl="0" indent="-342900" algn="just">
              <a:buFont typeface="Symbol" panose="05050102010706020507" pitchFamily="18" charset="2"/>
              <a:buChar char=""/>
            </a:pPr>
            <a:r>
              <a:rPr lang="it-IT" sz="1800" dirty="0">
                <a:effectLst/>
                <a:latin typeface="+mj-lt"/>
                <a:ea typeface="Times New Roman" panose="02020603050405020304" pitchFamily="18" charset="0"/>
              </a:rPr>
              <a:t>l’inserimento dei contributi vincolati e degli utilizzi dei contributi riguardanti gli anni precedenti e la loro ripartizione per natura nelle tabelle dei costi di esercizio;</a:t>
            </a:r>
          </a:p>
          <a:p>
            <a:pPr marL="342900" lvl="0" indent="-342900" algn="just">
              <a:buFont typeface="Symbol" panose="05050102010706020507" pitchFamily="18" charset="2"/>
              <a:buChar char=""/>
            </a:pPr>
            <a:endParaRPr lang="it-IT" dirty="0">
              <a:latin typeface="+mj-lt"/>
            </a:endParaRPr>
          </a:p>
          <a:p>
            <a:pPr marL="342900" indent="-342900" algn="just">
              <a:buFont typeface="Symbol" panose="05050102010706020507" pitchFamily="18" charset="2"/>
              <a:buChar char=""/>
            </a:pPr>
            <a:r>
              <a:rPr lang="it-IT" sz="1800" dirty="0">
                <a:effectLst/>
                <a:latin typeface="+mj-lt"/>
                <a:ea typeface="Times New Roman" panose="02020603050405020304" pitchFamily="18" charset="0"/>
              </a:rPr>
              <a:t>un notevole incremento della voce “Beni e Servizi” determinato principalmente da:</a:t>
            </a:r>
          </a:p>
          <a:p>
            <a:pPr algn="just"/>
            <a:r>
              <a:rPr lang="it-IT" dirty="0">
                <a:latin typeface="+mj-lt"/>
                <a:ea typeface="Times New Roman" panose="02020603050405020304" pitchFamily="18" charset="0"/>
              </a:rPr>
              <a:t>	- </a:t>
            </a:r>
            <a:r>
              <a:rPr lang="it-IT" dirty="0">
                <a:latin typeface="+mj-lt"/>
              </a:rPr>
              <a:t>un incremento dei costi legato all’acquisto di File F e farmaci innovativi;</a:t>
            </a:r>
          </a:p>
          <a:p>
            <a:pPr algn="just"/>
            <a:r>
              <a:rPr lang="it-IT" dirty="0">
                <a:latin typeface="+mj-lt"/>
              </a:rPr>
              <a:t>	- l’inserimento dei costi derivanti dall’utilizzo dei contributi vincolati  	       	  dell’anno e a quelli degli anni precedenti;</a:t>
            </a:r>
          </a:p>
          <a:p>
            <a:pPr algn="just"/>
            <a:r>
              <a:rPr lang="it-IT" dirty="0">
                <a:latin typeface="+mj-lt"/>
              </a:rPr>
              <a:t>	- l’incremento dei costi dei fattori produttivi quali i dispositivi medici e i 	   materiali protesici direttamente correlati all’aumento dell’attività di   	   Cardiochirurgia, Cardiologia e, in generale, correlati all’incremento di 	   attività delle sale operatorie.</a:t>
            </a:r>
          </a:p>
          <a:p>
            <a:pPr algn="just"/>
            <a:endParaRPr lang="it-IT" dirty="0">
              <a:latin typeface="+mj-lt"/>
            </a:endParaRPr>
          </a:p>
          <a:p>
            <a:pPr algn="just"/>
            <a:endParaRPr lang="it-IT" sz="1800" dirty="0">
              <a:effectLst/>
              <a:latin typeface="+mj-lt"/>
              <a:ea typeface="Times New Roman" panose="02020603050405020304" pitchFamily="18" charset="0"/>
            </a:endParaRPr>
          </a:p>
          <a:p>
            <a:pPr algn="just"/>
            <a:r>
              <a:rPr lang="it-IT" dirty="0">
                <a:latin typeface="+mj-lt"/>
                <a:ea typeface="Times New Roman" panose="02020603050405020304" pitchFamily="18" charset="0"/>
              </a:rPr>
              <a:t>	</a:t>
            </a:r>
            <a:endParaRPr lang="it-IT" sz="1800" dirty="0">
              <a:effectLst/>
              <a:latin typeface="+mj-lt"/>
              <a:ea typeface="Times New Roman" panose="02020603050405020304" pitchFamily="18" charset="0"/>
            </a:endParaRPr>
          </a:p>
          <a:p>
            <a:pPr algn="just"/>
            <a:r>
              <a:rPr lang="it-IT" dirty="0">
                <a:latin typeface="+mj-lt"/>
                <a:ea typeface="Times New Roman" panose="02020603050405020304" pitchFamily="18" charset="0"/>
              </a:rPr>
              <a:t> </a:t>
            </a:r>
            <a:endParaRPr lang="it-IT" sz="1800" dirty="0">
              <a:effectLst/>
              <a:latin typeface="+mj-lt"/>
              <a:ea typeface="Times New Roman" panose="02020603050405020304" pitchFamily="18" charset="0"/>
            </a:endParaRPr>
          </a:p>
          <a:p>
            <a:pPr marL="342900" indent="-342900" algn="just">
              <a:buFont typeface="Courier New" panose="02070309020205020404" pitchFamily="49" charset="0"/>
              <a:buChar char="o"/>
            </a:pPr>
            <a:endParaRPr lang="it-IT" sz="1800" dirty="0">
              <a:effectLst/>
              <a:latin typeface="+mj-lt"/>
              <a:ea typeface="Times New Roman" panose="02020603050405020304" pitchFamily="18" charset="0"/>
            </a:endParaRPr>
          </a:p>
          <a:p>
            <a:pPr indent="355600" algn="just" defTabSz="449170">
              <a:spcBef>
                <a:spcPts val="600"/>
              </a:spcBef>
              <a:defRPr/>
            </a:pPr>
            <a:endParaRPr lang="it-IT" dirty="0"/>
          </a:p>
          <a:p>
            <a:pPr indent="355600" algn="just" defTabSz="449170">
              <a:spcBef>
                <a:spcPts val="600"/>
              </a:spcBef>
              <a:defRPr/>
            </a:pPr>
            <a:endParaRPr lang="it-IT" dirty="0"/>
          </a:p>
          <a:p>
            <a:pPr algn="just" defTabSz="449170">
              <a:spcBef>
                <a:spcPts val="600"/>
              </a:spcBef>
              <a:defRPr/>
            </a:pPr>
            <a:r>
              <a:rPr lang="it-IT" dirty="0"/>
              <a:t>					 		</a:t>
            </a:r>
          </a:p>
          <a:p>
            <a:pPr indent="355600" algn="just" defTabSz="449170">
              <a:spcBef>
                <a:spcPts val="600"/>
              </a:spcBef>
              <a:defRPr/>
            </a:pPr>
            <a:endParaRPr lang="it-IT"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010456"/>
            <a:ext cx="8748464"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solidFill>
                <a:schemeClr val="tx1"/>
              </a:solidFill>
              <a:latin typeface="+mj-lt"/>
            </a:endParaRPr>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Il Bilancio d’esercizio dell’anno 2023</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59"/>
            <a:ext cx="8136903" cy="4996327"/>
          </a:xfrm>
          <a:prstGeom prst="rect">
            <a:avLst/>
          </a:prstGeom>
        </p:spPr>
        <p:txBody>
          <a:bodyPr/>
          <a:lstStyle/>
          <a:p>
            <a:pPr marL="342900" lvl="0" indent="-342900" algn="just">
              <a:buFont typeface="Symbol" panose="05050102010706020507" pitchFamily="18" charset="2"/>
              <a:buChar char=""/>
            </a:pPr>
            <a:endParaRPr lang="it-IT" dirty="0">
              <a:latin typeface="+mj-lt"/>
            </a:endParaRPr>
          </a:p>
          <a:p>
            <a:pPr marL="342900" lvl="0" indent="-342900" algn="just">
              <a:buFont typeface="Symbol" panose="05050102010706020507" pitchFamily="18" charset="2"/>
              <a:buChar char=""/>
            </a:pPr>
            <a:r>
              <a:rPr lang="it-IT" sz="1800" dirty="0">
                <a:effectLst/>
                <a:latin typeface="+mj-lt"/>
                <a:ea typeface="Times New Roman" panose="02020603050405020304" pitchFamily="18" charset="0"/>
              </a:rPr>
              <a:t>l’inserimento nella voce “Accantonamenti” della quota riferita ai contributi vincolati non utilizzati nell’anno e all’incremento degli accantonamenti vari come meglio specificato nella tabella allegata al bilancio, nonché agli accantonamenti per i rinnovi contrattuali e al riconoscimento di due accantonamenti specifici legati al fondo rischi magazzino e al fondo per cause processuali;</a:t>
            </a:r>
          </a:p>
          <a:p>
            <a:pPr lvl="0" algn="just"/>
            <a:endParaRPr lang="it-IT" sz="1800" dirty="0">
              <a:effectLst/>
              <a:latin typeface="+mj-lt"/>
              <a:ea typeface="Times New Roman" panose="02020603050405020304" pitchFamily="18" charset="0"/>
            </a:endParaRPr>
          </a:p>
          <a:p>
            <a:pPr marL="342900" lvl="0" indent="-342900" algn="just">
              <a:buFont typeface="Symbol" panose="05050102010706020507" pitchFamily="18" charset="2"/>
              <a:buChar char=""/>
            </a:pPr>
            <a:r>
              <a:rPr lang="it-IT" sz="1800" dirty="0">
                <a:effectLst/>
                <a:latin typeface="+mj-lt"/>
                <a:ea typeface="Times New Roman" panose="02020603050405020304" pitchFamily="18" charset="0"/>
              </a:rPr>
              <a:t>l’inserimento degli ammortamenti applicati alle immobilizzazioni aziendali così come rivenienti dal libro cespiti che hanno determinato un decremento pari a €130;</a:t>
            </a:r>
          </a:p>
          <a:p>
            <a:pPr marL="342900" lvl="0" indent="-342900" algn="just">
              <a:buFont typeface="Symbol" panose="05050102010706020507" pitchFamily="18" charset="2"/>
              <a:buChar char=""/>
            </a:pPr>
            <a:endParaRPr lang="it-IT" dirty="0">
              <a:latin typeface="+mj-lt"/>
              <a:ea typeface="Times New Roman" panose="02020603050405020304" pitchFamily="18" charset="0"/>
            </a:endParaRPr>
          </a:p>
          <a:p>
            <a:pPr marL="342900" indent="-342900" algn="just">
              <a:buFont typeface="Symbol" panose="05050102010706020507" pitchFamily="18" charset="2"/>
              <a:buChar char=""/>
            </a:pPr>
            <a:r>
              <a:rPr lang="it-IT" sz="1800" dirty="0">
                <a:effectLst/>
                <a:latin typeface="+mj-lt"/>
                <a:ea typeface="Times New Roman" panose="02020603050405020304" pitchFamily="18" charset="0"/>
              </a:rPr>
              <a:t> </a:t>
            </a:r>
            <a:r>
              <a:rPr lang="it-IT" dirty="0">
                <a:latin typeface="+mj-lt"/>
              </a:rPr>
              <a:t>il sostanziale aumento del contributo PSSR a copertura dei costi sostenuti, nonostante l’importante aumento dell’attività sanitaria, che non è stata riconosciuta nel suo livello reale.</a:t>
            </a:r>
          </a:p>
          <a:p>
            <a:pPr lvl="0" algn="just"/>
            <a:endParaRPr lang="it-IT" sz="1800" dirty="0">
              <a:effectLst/>
              <a:latin typeface="+mj-lt"/>
              <a:ea typeface="Times New Roman" panose="02020603050405020304" pitchFamily="18" charset="0"/>
            </a:endParaRPr>
          </a:p>
          <a:p>
            <a:r>
              <a:rPr lang="it-IT" sz="1800" dirty="0">
                <a:effectLst/>
                <a:latin typeface="+mj-lt"/>
                <a:ea typeface="Times New Roman" panose="02020603050405020304" pitchFamily="18" charset="0"/>
              </a:rPr>
              <a:t>   </a:t>
            </a:r>
          </a:p>
          <a:p>
            <a:pPr algn="just"/>
            <a:r>
              <a:rPr lang="it-IT" dirty="0">
                <a:latin typeface="+mj-lt"/>
                <a:ea typeface="Times New Roman" panose="02020603050405020304" pitchFamily="18" charset="0"/>
              </a:rPr>
              <a:t>	</a:t>
            </a:r>
            <a:endParaRPr lang="it-IT" sz="1800" dirty="0">
              <a:effectLst/>
              <a:latin typeface="+mj-lt"/>
              <a:ea typeface="Times New Roman" panose="02020603050405020304" pitchFamily="18" charset="0"/>
            </a:endParaRPr>
          </a:p>
          <a:p>
            <a:pPr algn="just"/>
            <a:r>
              <a:rPr lang="it-IT" dirty="0">
                <a:latin typeface="+mj-lt"/>
                <a:ea typeface="Times New Roman" panose="02020603050405020304" pitchFamily="18" charset="0"/>
              </a:rPr>
              <a:t> </a:t>
            </a:r>
            <a:endParaRPr lang="it-IT" sz="1800" dirty="0">
              <a:effectLst/>
              <a:latin typeface="+mj-lt"/>
              <a:ea typeface="Times New Roman" panose="02020603050405020304" pitchFamily="18" charset="0"/>
            </a:endParaRPr>
          </a:p>
          <a:p>
            <a:pPr marL="342900" indent="-342900" algn="just">
              <a:buFont typeface="Courier New" panose="02070309020205020404" pitchFamily="49" charset="0"/>
              <a:buChar char="o"/>
            </a:pPr>
            <a:endParaRPr lang="it-IT" sz="1800" dirty="0">
              <a:effectLst/>
              <a:latin typeface="+mj-lt"/>
              <a:ea typeface="Times New Roman" panose="02020603050405020304" pitchFamily="18" charset="0"/>
            </a:endParaRPr>
          </a:p>
          <a:p>
            <a:pPr indent="355600" algn="just" defTabSz="449170">
              <a:spcBef>
                <a:spcPts val="600"/>
              </a:spcBef>
              <a:defRPr/>
            </a:pPr>
            <a:endParaRPr lang="it-IT" dirty="0"/>
          </a:p>
          <a:p>
            <a:pPr indent="355600" algn="just" defTabSz="449170">
              <a:spcBef>
                <a:spcPts val="600"/>
              </a:spcBef>
              <a:defRPr/>
            </a:pPr>
            <a:endParaRPr lang="it-IT" dirty="0"/>
          </a:p>
          <a:p>
            <a:pPr algn="just" defTabSz="449170">
              <a:spcBef>
                <a:spcPts val="600"/>
              </a:spcBef>
              <a:defRPr/>
            </a:pPr>
            <a:r>
              <a:rPr lang="it-IT" dirty="0"/>
              <a:t>					 		</a:t>
            </a:r>
          </a:p>
          <a:p>
            <a:pPr indent="355600" algn="just" defTabSz="449170">
              <a:spcBef>
                <a:spcPts val="600"/>
              </a:spcBef>
              <a:defRPr/>
            </a:pPr>
            <a:endParaRPr lang="it-IT" dirty="0"/>
          </a:p>
        </p:txBody>
      </p:sp>
    </p:spTree>
    <p:extLst>
      <p:ext uri="{BB962C8B-B14F-4D97-AF65-F5344CB8AC3E}">
        <p14:creationId xmlns:p14="http://schemas.microsoft.com/office/powerpoint/2010/main" val="342736210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8704" y="3140968"/>
            <a:ext cx="6534920" cy="1811105"/>
          </a:xfrm>
          <a:prstGeom prst="rect">
            <a:avLst/>
          </a:prstGeom>
          <a:solidFill>
            <a:srgbClr val="CA1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9"/>
          <p:cNvSpPr txBox="1">
            <a:spLocks/>
          </p:cNvSpPr>
          <p:nvPr/>
        </p:nvSpPr>
        <p:spPr bwMode="auto">
          <a:xfrm>
            <a:off x="3923928" y="3268169"/>
            <a:ext cx="2304256" cy="270504"/>
          </a:xfrm>
          <a:prstGeom prst="rect">
            <a:avLst/>
          </a:prstGeom>
          <a:noFill/>
          <a:ln w="9525" cap="flat">
            <a:noFill/>
            <a:round/>
            <a:headEnd/>
            <a:tailEnd/>
          </a:ln>
          <a:effectLst/>
        </p:spPr>
        <p:txBody>
          <a:bodyPr lIns="81615" tIns="68882" rIns="81615" bIns="40807" anchor="ctr"/>
          <a:lstStyle/>
          <a:p>
            <a:pPr defTabSz="407399" eaLnBrk="0">
              <a:spcAft>
                <a:spcPts val="2100"/>
              </a:spcAft>
              <a:tabLst>
                <a:tab pos="0" algn="l"/>
                <a:tab pos="812547" algn="l"/>
                <a:tab pos="1220410" algn="l"/>
                <a:tab pos="1626682" algn="l"/>
                <a:tab pos="2034542" algn="l"/>
                <a:tab pos="2442404" algn="l"/>
                <a:tab pos="2850263" algn="l"/>
                <a:tab pos="3256537" algn="l"/>
                <a:tab pos="3664398" algn="l"/>
                <a:tab pos="4072258" algn="l"/>
                <a:tab pos="4478531" algn="l"/>
                <a:tab pos="4886393" algn="l"/>
                <a:tab pos="5294253" algn="l"/>
                <a:tab pos="5702114" algn="l"/>
                <a:tab pos="6108388" algn="l"/>
                <a:tab pos="6516248" algn="l"/>
                <a:tab pos="6924109" algn="l"/>
                <a:tab pos="7330382" algn="l"/>
                <a:tab pos="7738242" algn="l"/>
                <a:tab pos="8146105" algn="l"/>
              </a:tabLst>
              <a:defRPr/>
            </a:pPr>
            <a:r>
              <a:rPr lang="it-IT" sz="1400" i="1" dirty="0">
                <a:solidFill>
                  <a:schemeClr val="bg1"/>
                </a:solidFill>
                <a:latin typeface="Arial-BoldMT" pitchFamily="32" charset="0"/>
                <a:cs typeface="Arial" pitchFamily="34" charset="0"/>
              </a:rPr>
              <a:t>Milano, 30 giugno 2024</a:t>
            </a:r>
          </a:p>
        </p:txBody>
      </p:sp>
      <p:sp>
        <p:nvSpPr>
          <p:cNvPr id="7" name="Titolo 9"/>
          <p:cNvSpPr>
            <a:spLocks noGrp="1"/>
          </p:cNvSpPr>
          <p:nvPr>
            <p:ph type="title"/>
          </p:nvPr>
        </p:nvSpPr>
        <p:spPr>
          <a:xfrm>
            <a:off x="-107504" y="3763946"/>
            <a:ext cx="9144000" cy="817182"/>
          </a:xfrm>
          <a:noFill/>
        </p:spPr>
        <p:txBody>
          <a:bodyPr anchor="ctr">
            <a:normAutofit fontScale="90000"/>
          </a:bodyPr>
          <a:lstStyle/>
          <a:p>
            <a:pPr marL="570248">
              <a:lnSpc>
                <a:spcPct val="100000"/>
              </a:lnSpc>
              <a:spcBef>
                <a:spcPts val="2177"/>
              </a:spcBef>
              <a:spcAft>
                <a:spcPts val="2177"/>
              </a:spcAft>
              <a:defRPr/>
            </a:pPr>
            <a:r>
              <a:rPr lang="it-IT" sz="3600" b="0" dirty="0">
                <a:solidFill>
                  <a:schemeClr val="bg1"/>
                </a:solidFill>
                <a:latin typeface="Cambria" charset="0"/>
                <a:ea typeface="Cambria" charset="0"/>
                <a:cs typeface="Cambria" charset="0"/>
              </a:rPr>
              <a:t>Valutazione Indicatori inseriti nel</a:t>
            </a:r>
            <a:br>
              <a:rPr lang="it-IT" sz="3600" b="0" dirty="0">
                <a:solidFill>
                  <a:schemeClr val="bg1"/>
                </a:solidFill>
                <a:latin typeface="Cambria" charset="0"/>
                <a:ea typeface="Cambria" charset="0"/>
                <a:cs typeface="Cambria" charset="0"/>
              </a:rPr>
            </a:br>
            <a:r>
              <a:rPr lang="it-IT" sz="3600" b="0" dirty="0">
                <a:solidFill>
                  <a:schemeClr val="bg1"/>
                </a:solidFill>
                <a:latin typeface="Cambria" charset="0"/>
                <a:ea typeface="Cambria" charset="0"/>
                <a:cs typeface="Cambria" charset="0"/>
              </a:rPr>
              <a:t>Piano della Performance 2023</a:t>
            </a:r>
            <a:endParaRPr sz="2300" b="0" dirty="0">
              <a:solidFill>
                <a:schemeClr val="bg1"/>
              </a:solidFill>
              <a:latin typeface="Arial" charset="0"/>
              <a:ea typeface="Arial"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332656"/>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467544" y="332656"/>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Il piano delle performance</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396842" y="982823"/>
            <a:ext cx="6407406" cy="830997"/>
          </a:xfrm>
          <a:prstGeom prst="rect">
            <a:avLst/>
          </a:prstGeom>
          <a:solidFill>
            <a:schemeClr val="tx1">
              <a:lumMod val="65000"/>
              <a:lumOff val="35000"/>
            </a:schemeClr>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a:solidFill>
                  <a:schemeClr val="bg1"/>
                </a:solidFill>
                <a:latin typeface="Calibri" pitchFamily="34" charset="0"/>
              </a:rPr>
              <a:t>SODDISFARE LA DOMANDA DI SALUTE ED I BISOGNI DELLA PERSONA IN MODO EFFICACE ED EFFICIENTE</a:t>
            </a:r>
          </a:p>
          <a:p>
            <a:endParaRPr lang="it-IT" sz="1600" dirty="0">
              <a:solidFill>
                <a:srgbClr val="990000"/>
              </a:solidFill>
              <a:latin typeface="Calibri" pitchFamily="34" charset="0"/>
            </a:endParaRPr>
          </a:p>
        </p:txBody>
      </p:sp>
      <p:sp>
        <p:nvSpPr>
          <p:cNvPr id="9" name="CasellaDiTesto 8"/>
          <p:cNvSpPr txBox="1"/>
          <p:nvPr/>
        </p:nvSpPr>
        <p:spPr>
          <a:xfrm>
            <a:off x="7236296" y="982823"/>
            <a:ext cx="1785950" cy="830997"/>
          </a:xfrm>
          <a:prstGeom prst="rect">
            <a:avLst/>
          </a:prstGeom>
          <a:solidFill>
            <a:schemeClr val="tx1">
              <a:lumMod val="65000"/>
              <a:lumOff val="35000"/>
            </a:schemeClr>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a:solidFill>
                  <a:schemeClr val="bg1"/>
                </a:solidFill>
                <a:latin typeface="Calibri" pitchFamily="34" charset="0"/>
              </a:rPr>
              <a:t>LA MISSION</a:t>
            </a:r>
          </a:p>
          <a:p>
            <a:pPr algn="ctr"/>
            <a:r>
              <a:rPr lang="it-IT" sz="1600" b="1" dirty="0">
                <a:solidFill>
                  <a:schemeClr val="bg1"/>
                </a:solidFill>
                <a:latin typeface="Calibri" pitchFamily="34" charset="0"/>
              </a:rPr>
              <a:t>DELLA FONDAZIONE</a:t>
            </a:r>
          </a:p>
        </p:txBody>
      </p:sp>
      <p:sp>
        <p:nvSpPr>
          <p:cNvPr id="10" name="CasellaDiTesto 9"/>
          <p:cNvSpPr txBox="1"/>
          <p:nvPr/>
        </p:nvSpPr>
        <p:spPr>
          <a:xfrm>
            <a:off x="396842" y="2076324"/>
            <a:ext cx="1947349" cy="584775"/>
          </a:xfrm>
          <a:prstGeom prst="rect">
            <a:avLst/>
          </a:prstGeom>
          <a:solidFill>
            <a:srgbClr val="CA164C"/>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a:solidFill>
                  <a:schemeClr val="bg1"/>
                </a:solidFill>
                <a:latin typeface="Calibri" pitchFamily="34" charset="0"/>
              </a:rPr>
              <a:t>LE</a:t>
            </a:r>
          </a:p>
          <a:p>
            <a:pPr algn="ctr"/>
            <a:r>
              <a:rPr lang="it-IT" sz="1600" b="1" dirty="0">
                <a:solidFill>
                  <a:schemeClr val="bg1"/>
                </a:solidFill>
                <a:latin typeface="Calibri" pitchFamily="34" charset="0"/>
              </a:rPr>
              <a:t>RISORSE</a:t>
            </a:r>
          </a:p>
        </p:txBody>
      </p:sp>
      <p:sp>
        <p:nvSpPr>
          <p:cNvPr id="11" name="Rettangolo 10"/>
          <p:cNvSpPr/>
          <p:nvPr/>
        </p:nvSpPr>
        <p:spPr bwMode="auto">
          <a:xfrm>
            <a:off x="396842" y="2843535"/>
            <a:ext cx="1947349" cy="3890237"/>
          </a:xfrm>
          <a:prstGeom prst="rect">
            <a:avLst/>
          </a:prstGeom>
          <a:solidFill>
            <a:schemeClr val="bg2">
              <a:lumMod val="20000"/>
              <a:lumOff val="80000"/>
            </a:schemeClr>
          </a:solidFill>
          <a:ln w="47625" cap="flat" cmpd="sng" algn="ctr">
            <a:solidFill>
              <a:srgbClr val="CA16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55600" indent="-355600" defTabSz="449263" hangingPunct="0">
              <a:lnSpc>
                <a:spcPct val="93000"/>
              </a:lnSpc>
              <a:spcBef>
                <a:spcPts val="0"/>
              </a:spcBef>
              <a:spcAft>
                <a:spcPts val="1200"/>
              </a:spcAft>
              <a:buClr>
                <a:srgbClr val="000000"/>
              </a:buClr>
              <a:buSzPct val="100000"/>
            </a:pPr>
            <a:r>
              <a:rPr lang="it-IT" sz="1600" dirty="0">
                <a:solidFill>
                  <a:schemeClr val="tx1">
                    <a:lumMod val="85000"/>
                    <a:lumOff val="15000"/>
                  </a:schemeClr>
                </a:solidFill>
              </a:rPr>
              <a:t>R1) equilibrio economico-finanziario della Fondazione</a:t>
            </a:r>
          </a:p>
          <a:p>
            <a:pPr marL="355600" indent="-355600" defTabSz="449263" hangingPunct="0">
              <a:lnSpc>
                <a:spcPct val="93000"/>
              </a:lnSpc>
              <a:spcAft>
                <a:spcPts val="1200"/>
              </a:spcAft>
              <a:buClr>
                <a:srgbClr val="000000"/>
              </a:buClr>
              <a:buSzPct val="100000"/>
            </a:pPr>
            <a:r>
              <a:rPr lang="it-IT" sz="1600" dirty="0">
                <a:solidFill>
                  <a:schemeClr val="tx1">
                    <a:lumMod val="85000"/>
                    <a:lumOff val="15000"/>
                  </a:schemeClr>
                </a:solidFill>
              </a:rPr>
              <a:t>R2) miglioramento delle performance della Fondazione</a:t>
            </a:r>
          </a:p>
          <a:p>
            <a:pPr marL="355600" indent="-355600" defTabSz="449263" hangingPunct="0">
              <a:lnSpc>
                <a:spcPct val="93000"/>
              </a:lnSpc>
              <a:spcAft>
                <a:spcPts val="1200"/>
              </a:spcAft>
              <a:buClr>
                <a:srgbClr val="000000"/>
              </a:buClr>
              <a:buSzPct val="100000"/>
            </a:pPr>
            <a:r>
              <a:rPr lang="it-IT" sz="1600" dirty="0">
                <a:solidFill>
                  <a:schemeClr val="tx1">
                    <a:lumMod val="85000"/>
                    <a:lumOff val="15000"/>
                  </a:schemeClr>
                </a:solidFill>
              </a:rPr>
              <a:t>R3) trasparenza e Prevenzione della Corruzione</a:t>
            </a:r>
          </a:p>
          <a:p>
            <a:pPr marL="355600" indent="-355600" defTabSz="449263" hangingPunct="0">
              <a:lnSpc>
                <a:spcPct val="93000"/>
              </a:lnSpc>
              <a:spcAft>
                <a:spcPts val="1200"/>
              </a:spcAft>
              <a:buClr>
                <a:srgbClr val="000000"/>
              </a:buClr>
              <a:buSzPct val="100000"/>
            </a:pPr>
            <a:r>
              <a:rPr lang="it-IT" sz="1600" dirty="0">
                <a:solidFill>
                  <a:schemeClr val="tx1">
                    <a:lumMod val="85000"/>
                    <a:lumOff val="15000"/>
                  </a:schemeClr>
                </a:solidFill>
              </a:rPr>
              <a:t>R4) semplificazione ed innovazione</a:t>
            </a:r>
          </a:p>
          <a:p>
            <a:pPr marL="342900" indent="-342900" defTabSz="449263" hangingPunct="0">
              <a:lnSpc>
                <a:spcPct val="93000"/>
              </a:lnSpc>
              <a:buClr>
                <a:srgbClr val="000000"/>
              </a:buClr>
              <a:buSzPct val="100000"/>
              <a:buFont typeface="+mj-lt"/>
              <a:buAutoNum type="arabicPeriod"/>
            </a:pPr>
            <a:endParaRPr kumimoji="0" lang="it-IT" sz="1600" i="0" u="none" strike="noStrike" cap="none" normalizeH="0" baseline="0" dirty="0">
              <a:ln>
                <a:noFill/>
              </a:ln>
              <a:solidFill>
                <a:srgbClr val="990000"/>
              </a:solidFill>
              <a:effectLst/>
              <a:latin typeface="Arial" pitchFamily="34" charset="0"/>
              <a:ea typeface="Arial Unicode MS" pitchFamily="34" charset="-128"/>
              <a:cs typeface="Arial Unicode MS" pitchFamily="34" charset="-128"/>
            </a:endParaRPr>
          </a:p>
        </p:txBody>
      </p:sp>
      <p:sp>
        <p:nvSpPr>
          <p:cNvPr id="12" name="CasellaDiTesto 11"/>
          <p:cNvSpPr txBox="1"/>
          <p:nvPr/>
        </p:nvSpPr>
        <p:spPr>
          <a:xfrm>
            <a:off x="2699222" y="2073042"/>
            <a:ext cx="1947349" cy="584775"/>
          </a:xfrm>
          <a:prstGeom prst="rect">
            <a:avLst/>
          </a:prstGeom>
          <a:solidFill>
            <a:srgbClr val="CA164C"/>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a:solidFill>
                  <a:schemeClr val="bg1"/>
                </a:solidFill>
                <a:latin typeface="Calibri" pitchFamily="34" charset="0"/>
              </a:rPr>
              <a:t>LA</a:t>
            </a:r>
          </a:p>
          <a:p>
            <a:pPr algn="ctr"/>
            <a:r>
              <a:rPr lang="it-IT" sz="1600" b="1" dirty="0">
                <a:solidFill>
                  <a:schemeClr val="bg1"/>
                </a:solidFill>
                <a:latin typeface="Calibri" pitchFamily="34" charset="0"/>
              </a:rPr>
              <a:t>SALUTE</a:t>
            </a:r>
          </a:p>
        </p:txBody>
      </p:sp>
      <p:sp>
        <p:nvSpPr>
          <p:cNvPr id="13" name="Rettangolo 12"/>
          <p:cNvSpPr/>
          <p:nvPr/>
        </p:nvSpPr>
        <p:spPr bwMode="auto">
          <a:xfrm>
            <a:off x="2699222" y="2843535"/>
            <a:ext cx="1947349" cy="3890237"/>
          </a:xfrm>
          <a:prstGeom prst="rect">
            <a:avLst/>
          </a:prstGeom>
          <a:solidFill>
            <a:schemeClr val="bg2">
              <a:lumMod val="20000"/>
              <a:lumOff val="80000"/>
            </a:schemeClr>
          </a:solidFill>
          <a:ln w="47625" cap="flat" cmpd="sng" algn="ctr">
            <a:solidFill>
              <a:srgbClr val="CA16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a:solidFill>
                  <a:schemeClr val="tx1">
                    <a:lumMod val="85000"/>
                    <a:lumOff val="15000"/>
                  </a:schemeClr>
                </a:solidFill>
              </a:rPr>
              <a:t>S1) garantire i livelli di assistenza</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a:solidFill>
                  <a:schemeClr val="tx1">
                    <a:lumMod val="85000"/>
                    <a:lumOff val="15000"/>
                  </a:schemeClr>
                </a:solidFill>
              </a:rPr>
              <a:t>S2) appropriatezza delle prestazioni erogate</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a:solidFill>
                  <a:schemeClr val="tx1">
                    <a:lumMod val="85000"/>
                    <a:lumOff val="15000"/>
                  </a:schemeClr>
                </a:solidFill>
              </a:rPr>
              <a:t>S3) governo dei tempi di attesa</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a:solidFill>
                  <a:schemeClr val="tx1">
                    <a:lumMod val="85000"/>
                    <a:lumOff val="15000"/>
                  </a:schemeClr>
                </a:solidFill>
              </a:rPr>
              <a:t>S4) sorveglianza igienico sanitaria</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a:solidFill>
                  <a:schemeClr val="tx1">
                    <a:lumMod val="85000"/>
                    <a:lumOff val="15000"/>
                  </a:schemeClr>
                </a:solidFill>
              </a:rPr>
              <a:t>S5) mantenimento dello status di I.R.C.C.S.</a:t>
            </a:r>
          </a:p>
        </p:txBody>
      </p:sp>
      <p:sp>
        <p:nvSpPr>
          <p:cNvPr id="14" name="CasellaDiTesto 13"/>
          <p:cNvSpPr txBox="1"/>
          <p:nvPr/>
        </p:nvSpPr>
        <p:spPr>
          <a:xfrm>
            <a:off x="5003478" y="2073042"/>
            <a:ext cx="1947349" cy="584775"/>
          </a:xfrm>
          <a:prstGeom prst="rect">
            <a:avLst/>
          </a:prstGeom>
          <a:solidFill>
            <a:srgbClr val="CA164C"/>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a:solidFill>
                  <a:schemeClr val="bg1"/>
                </a:solidFill>
                <a:latin typeface="Calibri" pitchFamily="34" charset="0"/>
              </a:rPr>
              <a:t>I DIRITTI DEI CITTADINI</a:t>
            </a:r>
          </a:p>
        </p:txBody>
      </p:sp>
      <p:sp>
        <p:nvSpPr>
          <p:cNvPr id="15" name="Rettangolo 14"/>
          <p:cNvSpPr/>
          <p:nvPr/>
        </p:nvSpPr>
        <p:spPr bwMode="auto">
          <a:xfrm>
            <a:off x="5003478" y="2834217"/>
            <a:ext cx="1947349" cy="3907151"/>
          </a:xfrm>
          <a:prstGeom prst="rect">
            <a:avLst/>
          </a:prstGeom>
          <a:solidFill>
            <a:schemeClr val="bg2">
              <a:lumMod val="20000"/>
              <a:lumOff val="80000"/>
            </a:schemeClr>
          </a:solidFill>
          <a:ln w="47625" cap="flat" cmpd="sng" algn="ctr">
            <a:solidFill>
              <a:srgbClr val="CA16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55600" indent="-355600" defTabSz="449263" hangingPunct="0">
              <a:lnSpc>
                <a:spcPct val="93000"/>
              </a:lnSpc>
              <a:spcBef>
                <a:spcPts val="0"/>
              </a:spcBef>
              <a:spcAft>
                <a:spcPts val="1800"/>
              </a:spcAft>
              <a:buClr>
                <a:srgbClr val="000000"/>
              </a:buClr>
              <a:buSzPct val="100000"/>
            </a:pPr>
            <a:r>
              <a:rPr lang="it-IT" sz="1600" dirty="0">
                <a:solidFill>
                  <a:schemeClr val="tx1">
                    <a:lumMod val="85000"/>
                    <a:lumOff val="15000"/>
                  </a:schemeClr>
                </a:solidFill>
              </a:rPr>
              <a:t>D1) accessibilità, vivibilità e comfort nelle strutture della Fondazione</a:t>
            </a:r>
          </a:p>
          <a:p>
            <a:pPr marL="355600" indent="-355600" defTabSz="449263" hangingPunct="0">
              <a:lnSpc>
                <a:spcPct val="93000"/>
              </a:lnSpc>
              <a:spcBef>
                <a:spcPts val="0"/>
              </a:spcBef>
              <a:spcAft>
                <a:spcPts val="1800"/>
              </a:spcAft>
              <a:buClr>
                <a:srgbClr val="000000"/>
              </a:buClr>
              <a:buSzPct val="100000"/>
            </a:pPr>
            <a:r>
              <a:rPr lang="it-IT" sz="1600" dirty="0">
                <a:solidFill>
                  <a:schemeClr val="tx1">
                    <a:lumMod val="85000"/>
                    <a:lumOff val="15000"/>
                  </a:schemeClr>
                </a:solidFill>
              </a:rPr>
              <a:t>D2) cura della relazione e  della comunicazione  fra professionista e  utente/paziente</a:t>
            </a:r>
          </a:p>
        </p:txBody>
      </p:sp>
      <p:sp>
        <p:nvSpPr>
          <p:cNvPr id="16" name="CasellaDiTesto 15"/>
          <p:cNvSpPr txBox="1"/>
          <p:nvPr/>
        </p:nvSpPr>
        <p:spPr>
          <a:xfrm>
            <a:off x="7236296" y="2060848"/>
            <a:ext cx="1785950" cy="584775"/>
          </a:xfrm>
          <a:prstGeom prst="rect">
            <a:avLst/>
          </a:prstGeom>
          <a:solidFill>
            <a:srgbClr val="CA164C"/>
          </a:solidFill>
          <a:ln w="60325">
            <a:noFill/>
          </a:ln>
          <a:effectLst>
            <a:outerShdw blurRad="50800" dist="50800" dir="5400000" algn="ctr" rotWithShape="0">
              <a:schemeClr val="bg1"/>
            </a:outerShdw>
          </a:effectLst>
        </p:spPr>
        <p:txBody>
          <a:bodyPr wrap="square" rtlCol="0" anchor="ctr" anchorCtr="1">
            <a:spAutoFit/>
          </a:bodyPr>
          <a:lstStyle/>
          <a:p>
            <a:pPr algn="ctr"/>
            <a:r>
              <a:rPr lang="it-IT" sz="1600" b="1" dirty="0">
                <a:solidFill>
                  <a:schemeClr val="bg1"/>
                </a:solidFill>
                <a:latin typeface="Calibri" pitchFamily="34" charset="0"/>
              </a:rPr>
              <a:t>LE AREE STRATEGICHE</a:t>
            </a:r>
          </a:p>
        </p:txBody>
      </p:sp>
      <p:sp>
        <p:nvSpPr>
          <p:cNvPr id="17" name="CasellaDiTesto 16"/>
          <p:cNvSpPr txBox="1"/>
          <p:nvPr/>
        </p:nvSpPr>
        <p:spPr>
          <a:xfrm>
            <a:off x="7236296" y="2844225"/>
            <a:ext cx="1785950" cy="584775"/>
          </a:xfrm>
          <a:prstGeom prst="rect">
            <a:avLst/>
          </a:prstGeom>
          <a:solidFill>
            <a:schemeClr val="bg2">
              <a:lumMod val="20000"/>
              <a:lumOff val="8000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algn="ctr"/>
            <a:r>
              <a:rPr lang="it-IT" sz="1600" b="1" dirty="0">
                <a:solidFill>
                  <a:schemeClr val="tx1">
                    <a:lumMod val="85000"/>
                    <a:lumOff val="15000"/>
                  </a:schemeClr>
                </a:solidFill>
                <a:latin typeface="Calibri" pitchFamily="34" charset="0"/>
              </a:rPr>
              <a:t>GLI</a:t>
            </a:r>
          </a:p>
          <a:p>
            <a:pPr algn="ctr"/>
            <a:r>
              <a:rPr lang="it-IT" sz="1600" b="1" dirty="0">
                <a:solidFill>
                  <a:schemeClr val="tx1">
                    <a:lumMod val="85000"/>
                    <a:lumOff val="15000"/>
                  </a:schemeClr>
                </a:solidFill>
                <a:latin typeface="Calibri" pitchFamily="34" charset="0"/>
              </a:rPr>
              <a:t>OBIETTIVI</a:t>
            </a:r>
          </a:p>
        </p:txBody>
      </p:sp>
      <p:sp>
        <p:nvSpPr>
          <p:cNvPr id="18" name="Ovale 17"/>
          <p:cNvSpPr/>
          <p:nvPr/>
        </p:nvSpPr>
        <p:spPr bwMode="auto">
          <a:xfrm>
            <a:off x="325404" y="1855445"/>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a:ln>
                  <a:noFill/>
                </a:ln>
                <a:solidFill>
                  <a:schemeClr val="bg1"/>
                </a:solidFill>
                <a:effectLst/>
                <a:latin typeface="Arial" pitchFamily="34" charset="0"/>
                <a:ea typeface="Arial Unicode MS" pitchFamily="34" charset="-128"/>
                <a:cs typeface="Arial Unicode MS" pitchFamily="34" charset="-128"/>
              </a:rPr>
              <a:t>R</a:t>
            </a:r>
          </a:p>
        </p:txBody>
      </p:sp>
      <p:sp>
        <p:nvSpPr>
          <p:cNvPr id="19" name="Ovale 18"/>
          <p:cNvSpPr/>
          <p:nvPr/>
        </p:nvSpPr>
        <p:spPr bwMode="auto">
          <a:xfrm>
            <a:off x="2627784" y="1855445"/>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a:ln>
                  <a:noFill/>
                </a:ln>
                <a:solidFill>
                  <a:schemeClr val="bg1"/>
                </a:solidFill>
                <a:effectLst/>
                <a:latin typeface="Arial" pitchFamily="34" charset="0"/>
                <a:ea typeface="Arial Unicode MS" pitchFamily="34" charset="-128"/>
                <a:cs typeface="Arial Unicode MS" pitchFamily="34" charset="-128"/>
              </a:rPr>
              <a:t>S</a:t>
            </a:r>
          </a:p>
        </p:txBody>
      </p:sp>
      <p:sp>
        <p:nvSpPr>
          <p:cNvPr id="20" name="Ovale 19"/>
          <p:cNvSpPr/>
          <p:nvPr/>
        </p:nvSpPr>
        <p:spPr bwMode="auto">
          <a:xfrm>
            <a:off x="4932040" y="1855445"/>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lang="it-IT" dirty="0">
                <a:solidFill>
                  <a:schemeClr val="bg1"/>
                </a:solidFill>
              </a:rPr>
              <a:t>D</a:t>
            </a:r>
            <a:endParaRPr kumimoji="0" lang="it-IT" sz="1800" b="0" i="0" u="none" strike="noStrike" cap="none" normalizeH="0" baseline="0" dirty="0">
              <a:ln>
                <a:noFill/>
              </a:ln>
              <a:solidFill>
                <a:schemeClr val="bg1"/>
              </a:solidFill>
              <a:effectLst/>
              <a:latin typeface="Arial" pitchFamily="34" charset="0"/>
              <a:ea typeface="Arial Unicode MS" pitchFamily="34" charset="-128"/>
              <a:cs typeface="Arial Unicode MS" pitchFamily="34" charset="-128"/>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Obiettivi strategici, Azioni, Indicatori e Target di riferimento</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176759"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a:solidFill>
                  <a:schemeClr val="bg1"/>
                </a:solidFill>
                <a:latin typeface="Calibri" pitchFamily="34" charset="0"/>
              </a:rPr>
              <a:t>LE </a:t>
            </a:r>
          </a:p>
          <a:p>
            <a:pPr algn="ctr"/>
            <a:r>
              <a:rPr lang="it-IT" sz="1600" b="1" dirty="0">
                <a:solidFill>
                  <a:schemeClr val="bg1"/>
                </a:solidFill>
                <a:latin typeface="Calibri" pitchFamily="34" charset="0"/>
              </a:rPr>
              <a:t>RISORSE</a:t>
            </a: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a:solidFill>
                  <a:schemeClr val="bg1"/>
                </a:solidFill>
              </a:rPr>
              <a:t>Area strategica</a:t>
            </a:r>
          </a:p>
        </p:txBody>
      </p:sp>
      <p:sp>
        <p:nvSpPr>
          <p:cNvPr id="11" name="CasellaDiTesto 10"/>
          <p:cNvSpPr txBox="1"/>
          <p:nvPr/>
        </p:nvSpPr>
        <p:spPr>
          <a:xfrm>
            <a:off x="251520" y="1700808"/>
            <a:ext cx="8643998"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a:solidFill>
                  <a:schemeClr val="tx1">
                    <a:lumMod val="85000"/>
                    <a:lumOff val="15000"/>
                  </a:schemeClr>
                </a:solidFill>
                <a:latin typeface="Calibri" pitchFamily="34" charset="0"/>
              </a:rPr>
              <a:t>Obiettivo strategico R1 – 	“Equilibrio economico-finanziario della Fondazione “</a:t>
            </a:r>
          </a:p>
          <a:p>
            <a:pPr marL="2336800" indent="-2336800">
              <a:tabLst>
                <a:tab pos="2336800" algn="l"/>
              </a:tabLst>
            </a:pPr>
            <a:r>
              <a:rPr lang="it-IT" sz="1400" b="1" dirty="0">
                <a:solidFill>
                  <a:schemeClr val="tx1">
                    <a:lumMod val="85000"/>
                    <a:lumOff val="15000"/>
                  </a:schemeClr>
                </a:solidFill>
                <a:latin typeface="Calibri" pitchFamily="34" charset="0"/>
              </a:rPr>
              <a:t>	</a:t>
            </a:r>
            <a:r>
              <a:rPr lang="it-IT" sz="1400" dirty="0">
                <a:solidFill>
                  <a:schemeClr val="tx1">
                    <a:lumMod val="85000"/>
                    <a:lumOff val="15000"/>
                  </a:schemeClr>
                </a:solidFill>
                <a:latin typeface="Calibri" pitchFamily="34" charset="0"/>
              </a:rPr>
              <a:t>descrive il contributo delle UU.OO. all'equilibrio economico finanziario della Fondazione attraverso la gestione efficace ed efficiente delle risorse assegnate nell’erogare le prestazioni sanitarie</a:t>
            </a:r>
          </a:p>
        </p:txBody>
      </p:sp>
      <p:pic>
        <p:nvPicPr>
          <p:cNvPr id="4" name="Immagine 3">
            <a:extLst>
              <a:ext uri="{FF2B5EF4-FFF2-40B4-BE49-F238E27FC236}">
                <a16:creationId xmlns:a16="http://schemas.microsoft.com/office/drawing/2014/main" id="{BE83BEC7-28CF-F76C-BA81-2E402D9F81C3}"/>
              </a:ext>
            </a:extLst>
          </p:cNvPr>
          <p:cNvPicPr>
            <a:picLocks noChangeAspect="1"/>
          </p:cNvPicPr>
          <p:nvPr/>
        </p:nvPicPr>
        <p:blipFill>
          <a:blip r:embed="rId3"/>
          <a:stretch>
            <a:fillRect/>
          </a:stretch>
        </p:blipFill>
        <p:spPr>
          <a:xfrm>
            <a:off x="648072" y="2759082"/>
            <a:ext cx="7956376" cy="3550238"/>
          </a:xfrm>
          <a:prstGeom prst="rect">
            <a:avLst/>
          </a:prstGeom>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Obiettivi strategici, Azioni, Indicatori e Target di riferimento</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176759"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a:solidFill>
                  <a:schemeClr val="bg1"/>
                </a:solidFill>
                <a:latin typeface="Calibri" pitchFamily="34" charset="0"/>
              </a:rPr>
              <a:t>LE </a:t>
            </a:r>
          </a:p>
          <a:p>
            <a:pPr algn="ctr"/>
            <a:r>
              <a:rPr lang="it-IT" sz="1600" b="1" dirty="0">
                <a:solidFill>
                  <a:schemeClr val="bg1"/>
                </a:solidFill>
                <a:latin typeface="Calibri" pitchFamily="34" charset="0"/>
              </a:rPr>
              <a:t>RISORSE</a:t>
            </a: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a:solidFill>
                  <a:schemeClr val="bg1"/>
                </a:solidFill>
              </a:rPr>
              <a:t>Area strategica</a:t>
            </a:r>
          </a:p>
        </p:txBody>
      </p:sp>
      <p:sp>
        <p:nvSpPr>
          <p:cNvPr id="13" name="CasellaDiTesto 12"/>
          <p:cNvSpPr txBox="1"/>
          <p:nvPr/>
        </p:nvSpPr>
        <p:spPr>
          <a:xfrm>
            <a:off x="251520" y="1700808"/>
            <a:ext cx="8643998" cy="738664"/>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a:solidFill>
                  <a:schemeClr val="tx1">
                    <a:lumMod val="85000"/>
                    <a:lumOff val="15000"/>
                  </a:schemeClr>
                </a:solidFill>
                <a:latin typeface="Calibri" pitchFamily="34" charset="0"/>
              </a:rPr>
              <a:t>Obiettivo strategico R2 – 	“Miglioramento delle performance della Fondazione“</a:t>
            </a:r>
          </a:p>
          <a:p>
            <a:pPr marL="2336800" indent="-2336800">
              <a:tabLst>
                <a:tab pos="2336800" algn="l"/>
              </a:tabLst>
            </a:pPr>
            <a:r>
              <a:rPr lang="it-IT" sz="1400" b="1" dirty="0">
                <a:solidFill>
                  <a:schemeClr val="tx1">
                    <a:lumMod val="85000"/>
                    <a:lumOff val="15000"/>
                  </a:schemeClr>
                </a:solidFill>
                <a:latin typeface="Calibri" pitchFamily="34" charset="0"/>
              </a:rPr>
              <a:t>	</a:t>
            </a:r>
            <a:r>
              <a:rPr lang="it-IT" sz="1400" dirty="0">
                <a:solidFill>
                  <a:schemeClr val="tx1">
                    <a:lumMod val="85000"/>
                    <a:lumOff val="15000"/>
                  </a:schemeClr>
                </a:solidFill>
                <a:latin typeface="Calibri" pitchFamily="34" charset="0"/>
              </a:rPr>
              <a:t>questo obiettivo vuole rappresentare l’ottimizzazione dei processi il cui fine ultimo è il raggiungimento di risultati di efficienza migliori. </a:t>
            </a:r>
          </a:p>
        </p:txBody>
      </p:sp>
      <p:pic>
        <p:nvPicPr>
          <p:cNvPr id="4" name="Immagine 3">
            <a:extLst>
              <a:ext uri="{FF2B5EF4-FFF2-40B4-BE49-F238E27FC236}">
                <a16:creationId xmlns:a16="http://schemas.microsoft.com/office/drawing/2014/main" id="{4E8DE559-F490-487C-2DEA-04322E6E99E4}"/>
              </a:ext>
            </a:extLst>
          </p:cNvPr>
          <p:cNvPicPr>
            <a:picLocks noChangeAspect="1"/>
          </p:cNvPicPr>
          <p:nvPr/>
        </p:nvPicPr>
        <p:blipFill>
          <a:blip r:embed="rId3"/>
          <a:stretch>
            <a:fillRect/>
          </a:stretch>
        </p:blipFill>
        <p:spPr>
          <a:xfrm>
            <a:off x="435123" y="2582451"/>
            <a:ext cx="8313341" cy="3582854"/>
          </a:xfrm>
          <a:prstGeom prst="rect">
            <a:avLst/>
          </a:prstGeom>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hlinkClick r:id="rId3"/>
          </p:cNvPr>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Obiettivi strategici, Azioni, Indicatori e Target di riferimento</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214424"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a:solidFill>
                  <a:schemeClr val="bg1"/>
                </a:solidFill>
                <a:latin typeface="Calibri" pitchFamily="34" charset="0"/>
              </a:rPr>
              <a:t>LE </a:t>
            </a:r>
          </a:p>
          <a:p>
            <a:pPr algn="ctr"/>
            <a:r>
              <a:rPr lang="it-IT" sz="1600" b="1" dirty="0">
                <a:solidFill>
                  <a:schemeClr val="bg1"/>
                </a:solidFill>
                <a:latin typeface="Calibri" pitchFamily="34" charset="0"/>
              </a:rPr>
              <a:t>RISORSE</a:t>
            </a: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a:solidFill>
                  <a:schemeClr val="bg1"/>
                </a:solidFill>
              </a:rPr>
              <a:t>Area strategica</a:t>
            </a:r>
          </a:p>
        </p:txBody>
      </p:sp>
      <p:sp>
        <p:nvSpPr>
          <p:cNvPr id="12" name="CasellaDiTesto 11"/>
          <p:cNvSpPr txBox="1"/>
          <p:nvPr/>
        </p:nvSpPr>
        <p:spPr>
          <a:xfrm>
            <a:off x="250143" y="1700808"/>
            <a:ext cx="8643998" cy="738664"/>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a:solidFill>
                  <a:schemeClr val="tx1">
                    <a:lumMod val="85000"/>
                    <a:lumOff val="15000"/>
                  </a:schemeClr>
                </a:solidFill>
                <a:latin typeface="Calibri" pitchFamily="34" charset="0"/>
              </a:rPr>
              <a:t>Obiettivo strategico R3 – 	“Trasparenza e Prevenzione della Corruzione“</a:t>
            </a:r>
          </a:p>
          <a:p>
            <a:pPr marL="2336800" indent="-2336800">
              <a:tabLst>
                <a:tab pos="2336800" algn="l"/>
              </a:tabLst>
            </a:pPr>
            <a:r>
              <a:rPr lang="it-IT" sz="1400" b="1" dirty="0">
                <a:solidFill>
                  <a:schemeClr val="tx1">
                    <a:lumMod val="85000"/>
                    <a:lumOff val="15000"/>
                  </a:schemeClr>
                </a:solidFill>
                <a:latin typeface="Calibri" pitchFamily="34" charset="0"/>
              </a:rPr>
              <a:t>	</a:t>
            </a:r>
            <a:r>
              <a:rPr lang="it-IT" sz="1400" dirty="0">
                <a:solidFill>
                  <a:schemeClr val="tx1">
                    <a:lumMod val="85000"/>
                    <a:lumOff val="15000"/>
                  </a:schemeClr>
                </a:solidFill>
                <a:latin typeface="Calibri" pitchFamily="34" charset="0"/>
              </a:rPr>
              <a:t>sono descritti gli obiettivi strategici in materia di prevenzione della corruzione e della trasparenza.</a:t>
            </a:r>
          </a:p>
        </p:txBody>
      </p:sp>
      <p:pic>
        <p:nvPicPr>
          <p:cNvPr id="4" name="Immagine 3">
            <a:extLst>
              <a:ext uri="{FF2B5EF4-FFF2-40B4-BE49-F238E27FC236}">
                <a16:creationId xmlns:a16="http://schemas.microsoft.com/office/drawing/2014/main" id="{E0AFE176-459C-E4D1-C59B-3B534469A905}"/>
              </a:ext>
            </a:extLst>
          </p:cNvPr>
          <p:cNvPicPr>
            <a:picLocks noChangeAspect="1"/>
          </p:cNvPicPr>
          <p:nvPr/>
        </p:nvPicPr>
        <p:blipFill>
          <a:blip r:embed="rId4"/>
          <a:stretch>
            <a:fillRect/>
          </a:stretch>
        </p:blipFill>
        <p:spPr>
          <a:xfrm>
            <a:off x="436612" y="2881448"/>
            <a:ext cx="8316416" cy="2483057"/>
          </a:xfrm>
          <a:prstGeom prst="rect">
            <a:avLst/>
          </a:prstGeom>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Obiettivi strategici, Azioni, Indicatori e Target di riferimento</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214424"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a:solidFill>
                  <a:schemeClr val="bg1"/>
                </a:solidFill>
                <a:latin typeface="Calibri" pitchFamily="34" charset="0"/>
              </a:rPr>
              <a:t>LE </a:t>
            </a:r>
          </a:p>
          <a:p>
            <a:pPr algn="ctr"/>
            <a:r>
              <a:rPr lang="it-IT" sz="1600" b="1" dirty="0">
                <a:solidFill>
                  <a:schemeClr val="bg1"/>
                </a:solidFill>
                <a:latin typeface="Calibri" pitchFamily="34" charset="0"/>
              </a:rPr>
              <a:t>RISORSE</a:t>
            </a: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a:solidFill>
                  <a:schemeClr val="bg1"/>
                </a:solidFill>
              </a:rPr>
              <a:t>Area strategica</a:t>
            </a:r>
          </a:p>
        </p:txBody>
      </p:sp>
      <p:sp>
        <p:nvSpPr>
          <p:cNvPr id="11" name="CasellaDiTesto 10"/>
          <p:cNvSpPr txBox="1"/>
          <p:nvPr/>
        </p:nvSpPr>
        <p:spPr>
          <a:xfrm>
            <a:off x="251520" y="1844824"/>
            <a:ext cx="8643998"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a:solidFill>
                  <a:schemeClr val="tx1">
                    <a:lumMod val="85000"/>
                    <a:lumOff val="15000"/>
                  </a:schemeClr>
                </a:solidFill>
                <a:latin typeface="Calibri" pitchFamily="34" charset="0"/>
              </a:rPr>
              <a:t>Obiettivo strategico R4 – 	“Semplificazione ed innovazione“</a:t>
            </a:r>
          </a:p>
          <a:p>
            <a:pPr marL="2336800" indent="-2336800">
              <a:tabLst>
                <a:tab pos="2336800" algn="l"/>
              </a:tabLst>
            </a:pPr>
            <a:r>
              <a:rPr lang="it-IT" sz="1400" b="1" dirty="0">
                <a:solidFill>
                  <a:schemeClr val="tx1">
                    <a:lumMod val="85000"/>
                    <a:lumOff val="15000"/>
                  </a:schemeClr>
                </a:solidFill>
                <a:latin typeface="Calibri" pitchFamily="34" charset="0"/>
              </a:rPr>
              <a:t>	</a:t>
            </a:r>
            <a:r>
              <a:rPr lang="it-IT" sz="1400" dirty="0">
                <a:solidFill>
                  <a:schemeClr val="tx1">
                    <a:lumMod val="85000"/>
                    <a:lumOff val="15000"/>
                  </a:schemeClr>
                </a:solidFill>
                <a:latin typeface="Calibri" pitchFamily="34" charset="0"/>
              </a:rPr>
              <a:t>L’obiettivo strategico racchiude le iniziative di sviluppo tecnologico e semplificazione coerentemente con la programmazione regionale esplicitata nel Piano di Intervento annuale edito da Lombardia Informatica.</a:t>
            </a:r>
          </a:p>
        </p:txBody>
      </p:sp>
      <p:pic>
        <p:nvPicPr>
          <p:cNvPr id="4" name="Immagine 3">
            <a:extLst>
              <a:ext uri="{FF2B5EF4-FFF2-40B4-BE49-F238E27FC236}">
                <a16:creationId xmlns:a16="http://schemas.microsoft.com/office/drawing/2014/main" id="{4017E7B6-1E28-24E5-F32C-A4D215D96210}"/>
              </a:ext>
            </a:extLst>
          </p:cNvPr>
          <p:cNvPicPr>
            <a:picLocks noChangeAspect="1"/>
          </p:cNvPicPr>
          <p:nvPr/>
        </p:nvPicPr>
        <p:blipFill>
          <a:blip r:embed="rId3"/>
          <a:stretch>
            <a:fillRect/>
          </a:stretch>
        </p:blipFill>
        <p:spPr>
          <a:xfrm>
            <a:off x="395536" y="3429000"/>
            <a:ext cx="8368585" cy="1728192"/>
          </a:xfrm>
          <a:prstGeom prst="rect">
            <a:avLst/>
          </a:prstGeom>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Obiettivi strategici, Azioni, Indicatori e Target di riferimento</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a:solidFill>
                  <a:schemeClr val="bg1"/>
                </a:solidFill>
              </a:rPr>
              <a:t>Area strategica</a:t>
            </a: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a:solidFill>
                  <a:schemeClr val="bg1"/>
                </a:solidFill>
                <a:latin typeface="Calibri" pitchFamily="34" charset="0"/>
              </a:rPr>
              <a:t>LA</a:t>
            </a:r>
          </a:p>
          <a:p>
            <a:pPr algn="ctr"/>
            <a:r>
              <a:rPr lang="it-IT" sz="1600" b="1" dirty="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a:solidFill>
                  <a:schemeClr val="bg1"/>
                </a:solidFill>
              </a:rPr>
              <a:t>Area strategica</a:t>
            </a:r>
          </a:p>
        </p:txBody>
      </p:sp>
      <p:sp>
        <p:nvSpPr>
          <p:cNvPr id="14" name="CasellaDiTesto 13"/>
          <p:cNvSpPr txBox="1"/>
          <p:nvPr/>
        </p:nvSpPr>
        <p:spPr>
          <a:xfrm>
            <a:off x="179512" y="1956728"/>
            <a:ext cx="8715436" cy="738664"/>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a:solidFill>
                  <a:schemeClr val="tx1">
                    <a:lumMod val="85000"/>
                    <a:lumOff val="15000"/>
                  </a:schemeClr>
                </a:solidFill>
                <a:latin typeface="Calibri" pitchFamily="34" charset="0"/>
              </a:rPr>
              <a:t>Obiettivo strategico S1 – 	“Garantire i livelli di assistenza“</a:t>
            </a:r>
          </a:p>
          <a:p>
            <a:pPr marL="2336800" indent="-2336800">
              <a:tabLst>
                <a:tab pos="2336800" algn="l"/>
              </a:tabLst>
            </a:pPr>
            <a:r>
              <a:rPr lang="it-IT" sz="1400" b="1" dirty="0">
                <a:solidFill>
                  <a:schemeClr val="tx1">
                    <a:lumMod val="85000"/>
                    <a:lumOff val="15000"/>
                  </a:schemeClr>
                </a:solidFill>
                <a:latin typeface="Calibri" pitchFamily="34" charset="0"/>
              </a:rPr>
              <a:t>	</a:t>
            </a:r>
            <a:r>
              <a:rPr lang="it-IT" sz="1400" dirty="0">
                <a:solidFill>
                  <a:schemeClr val="tx1">
                    <a:lumMod val="85000"/>
                    <a:lumOff val="15000"/>
                  </a:schemeClr>
                </a:solidFill>
                <a:latin typeface="Calibri" pitchFamily="34" charset="0"/>
              </a:rPr>
              <a:t>L’obiettivo strategico si prefigge di misurare l’efficacia e l’equità delle prestazioni e dei servizi sanitari erogati dalla Fondazione</a:t>
            </a:r>
            <a:r>
              <a:rPr lang="it-IT" sz="1400" dirty="0">
                <a:latin typeface="Calibri" pitchFamily="34" charset="0"/>
              </a:rPr>
              <a:t>.</a:t>
            </a: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a:ln>
                  <a:noFill/>
                </a:ln>
                <a:solidFill>
                  <a:schemeClr val="bg1"/>
                </a:solidFill>
                <a:effectLst/>
                <a:latin typeface="Arial" pitchFamily="34" charset="0"/>
                <a:ea typeface="Arial Unicode MS" pitchFamily="34" charset="-128"/>
                <a:cs typeface="Arial Unicode MS" pitchFamily="34" charset="-128"/>
              </a:rPr>
              <a:t>S</a:t>
            </a:r>
          </a:p>
        </p:txBody>
      </p:sp>
      <p:pic>
        <p:nvPicPr>
          <p:cNvPr id="4" name="Immagine 3">
            <a:extLst>
              <a:ext uri="{FF2B5EF4-FFF2-40B4-BE49-F238E27FC236}">
                <a16:creationId xmlns:a16="http://schemas.microsoft.com/office/drawing/2014/main" id="{C86BAFED-AE7E-2582-F33F-1528649D01AC}"/>
              </a:ext>
            </a:extLst>
          </p:cNvPr>
          <p:cNvPicPr>
            <a:picLocks noChangeAspect="1"/>
          </p:cNvPicPr>
          <p:nvPr/>
        </p:nvPicPr>
        <p:blipFill>
          <a:blip r:embed="rId3"/>
          <a:stretch>
            <a:fillRect/>
          </a:stretch>
        </p:blipFill>
        <p:spPr>
          <a:xfrm>
            <a:off x="506543" y="2852936"/>
            <a:ext cx="7953889" cy="3445793"/>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L’organizzazione dell’Azienda </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333728"/>
            <a:ext cx="8064895" cy="4543544"/>
          </a:xfrm>
          <a:prstGeom prst="rect">
            <a:avLst/>
          </a:prstGeom>
          <a:ln/>
        </p:spPr>
        <p:txBody>
          <a:bodyPr lIns="82945" tIns="41473" rIns="82945" bIns="41473"/>
          <a:lstStyle/>
          <a:p>
            <a:pPr algn="just" defTabSz="449170">
              <a:defRPr/>
            </a:pPr>
            <a:r>
              <a:rPr lang="it-IT" dirty="0"/>
              <a:t>•	Riqualificare da un punto di vista urbanistico e architettonico tutta l’area ospedaliera, al fine di realizzare un ospedale “a misura d’uomo” in grado di rispondere più adeguatamente alle esigenze determinate dall’allungamento della vita, dall’aumento delle patologie croniche e degenerative e dalla richiesta crescente di assistenza non tradizionale.</a:t>
            </a:r>
          </a:p>
          <a:p>
            <a:pPr algn="just" defTabSz="449170">
              <a:defRPr/>
            </a:pPr>
            <a:endParaRPr lang="it-IT" dirty="0"/>
          </a:p>
          <a:p>
            <a:pPr algn="just">
              <a:spcAft>
                <a:spcPts val="600"/>
              </a:spcAft>
            </a:pPr>
            <a:r>
              <a:rPr lang="it-IT" sz="1800" dirty="0">
                <a:solidFill>
                  <a:srgbClr val="000000"/>
                </a:solidFill>
                <a:effectLst/>
                <a:latin typeface="Calibri" panose="020F0502020204030204" pitchFamily="34" charset="0"/>
                <a:ea typeface="Calibri" panose="020F0502020204030204" pitchFamily="34" charset="0"/>
              </a:rPr>
              <a:t>Regione Lombardia ha approvato il nuovo Piano di Organizzazione Aziendale Strategico del Policlinico di Milano, il documento con cui si pianificano tutti gli aspetti gestionali e organizzativi relativi della nostra Fondazione.</a:t>
            </a:r>
            <a:br>
              <a:rPr lang="it-IT" sz="1800" dirty="0">
                <a:solidFill>
                  <a:srgbClr val="000000"/>
                </a:solidFill>
                <a:effectLst/>
                <a:latin typeface="Calibri" panose="020F0502020204030204" pitchFamily="34" charset="0"/>
                <a:ea typeface="Calibri" panose="020F0502020204030204" pitchFamily="34" charset="0"/>
              </a:rPr>
            </a:br>
            <a:r>
              <a:rPr lang="it-IT" sz="1800" dirty="0">
                <a:solidFill>
                  <a:srgbClr val="000000"/>
                </a:solidFill>
                <a:effectLst/>
                <a:latin typeface="Calibri" panose="020F0502020204030204" pitchFamily="34" charset="0"/>
                <a:ea typeface="Calibri" panose="020F0502020204030204" pitchFamily="34" charset="0"/>
              </a:rPr>
              <a:t>Il Piano, concepito dalla Direzione Strategica in stretta collaborazione con la Direzione Scientifica e la Presidenza per il triennio 2022-2024, è entrato in vigore il 1° ottobre 2022 ed è stato seguito da diversi provvedimenti di attuazione, che stanno rendendo di volta in volta concrete tutte le novità del POAS.</a:t>
            </a:r>
            <a:endParaRPr lang="it-IT" sz="1800" dirty="0">
              <a:effectLst/>
              <a:latin typeface="Times New Roman" panose="02020603050405020304" pitchFamily="18" charset="0"/>
              <a:ea typeface="Times New Roman" panose="02020603050405020304" pitchFamily="18" charset="0"/>
            </a:endParaRPr>
          </a:p>
          <a:p>
            <a:pPr algn="just">
              <a:lnSpc>
                <a:spcPts val="2100"/>
              </a:lnSpc>
            </a:pPr>
            <a:r>
              <a:rPr lang="it-IT" sz="1800" dirty="0">
                <a:solidFill>
                  <a:srgbClr val="000000"/>
                </a:solidFill>
                <a:effectLst/>
                <a:latin typeface="Calibri" panose="020F0502020204030204" pitchFamily="34" charset="0"/>
                <a:ea typeface="Calibri" panose="020F0502020204030204" pitchFamily="34" charset="0"/>
              </a:rPr>
              <a:t>Il Piano vede un'ampia riorganizzazione delle strutture e dei servizi, con l'obiettivo di potenziare ulteriormente i percorsi di cura e le sinergie tra le diverse discipline mediche e chirurgiche.</a:t>
            </a:r>
            <a:endParaRPr lang="it-IT" sz="1800" dirty="0">
              <a:effectLst/>
              <a:latin typeface="Times New Roman" panose="02020603050405020304" pitchFamily="18" charset="0"/>
              <a:ea typeface="Times New Roman" panose="02020603050405020304" pitchFamily="18" charset="0"/>
            </a:endParaRPr>
          </a:p>
          <a:p>
            <a:pPr algn="just" defTabSz="449170">
              <a:defRPr/>
            </a:pPr>
            <a:endParaRPr lang="it-IT" dirty="0"/>
          </a:p>
          <a:p>
            <a:pPr algn="just" defTabSz="449170">
              <a:defRPr/>
            </a:pPr>
            <a:endParaRPr lang="it-IT" dirty="0"/>
          </a:p>
          <a:p>
            <a:pPr algn="just" defTabSz="449170">
              <a:defRPr/>
            </a:pPr>
            <a:endParaRPr lang="it-IT" dirty="0"/>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Obiettivi strategici, Azioni, Indicatori e Target di riferimento</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a:solidFill>
                  <a:schemeClr val="bg1"/>
                </a:solidFill>
              </a:rPr>
              <a:t>Area strategica</a:t>
            </a: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a:solidFill>
                  <a:schemeClr val="bg1"/>
                </a:solidFill>
                <a:latin typeface="Calibri" pitchFamily="34" charset="0"/>
              </a:rPr>
              <a:t>LA</a:t>
            </a:r>
          </a:p>
          <a:p>
            <a:pPr algn="ctr"/>
            <a:r>
              <a:rPr lang="it-IT" sz="1600" b="1" dirty="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a:solidFill>
                  <a:schemeClr val="bg1"/>
                </a:solidFill>
              </a:rPr>
              <a:t>Area strategica</a:t>
            </a: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a:ln>
                  <a:noFill/>
                </a:ln>
                <a:solidFill>
                  <a:schemeClr val="bg1"/>
                </a:solidFill>
                <a:effectLst/>
                <a:latin typeface="Arial" pitchFamily="34" charset="0"/>
                <a:ea typeface="Arial Unicode MS" pitchFamily="34" charset="-128"/>
                <a:cs typeface="Arial Unicode MS" pitchFamily="34" charset="-128"/>
              </a:rPr>
              <a:t>S</a:t>
            </a:r>
          </a:p>
        </p:txBody>
      </p:sp>
      <p:sp>
        <p:nvSpPr>
          <p:cNvPr id="17" name="CasellaDiTesto 16"/>
          <p:cNvSpPr txBox="1"/>
          <p:nvPr/>
        </p:nvSpPr>
        <p:spPr>
          <a:xfrm>
            <a:off x="179512" y="1834371"/>
            <a:ext cx="8715436"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a:solidFill>
                  <a:schemeClr val="tx1">
                    <a:lumMod val="85000"/>
                    <a:lumOff val="15000"/>
                  </a:schemeClr>
                </a:solidFill>
                <a:latin typeface="Calibri" pitchFamily="34" charset="0"/>
              </a:rPr>
              <a:t>Obiettivo strategico S2 – 	“appropriatezza delle prestazioni erogate“</a:t>
            </a:r>
          </a:p>
          <a:p>
            <a:pPr marL="2336800" indent="-2336800">
              <a:tabLst>
                <a:tab pos="2336800" algn="l"/>
              </a:tabLst>
            </a:pPr>
            <a:r>
              <a:rPr lang="it-IT" sz="1400" b="1" dirty="0">
                <a:solidFill>
                  <a:schemeClr val="tx1">
                    <a:lumMod val="85000"/>
                    <a:lumOff val="15000"/>
                  </a:schemeClr>
                </a:solidFill>
                <a:latin typeface="Calibri" pitchFamily="34" charset="0"/>
              </a:rPr>
              <a:t>	</a:t>
            </a:r>
            <a:r>
              <a:rPr lang="it-IT" sz="1400" dirty="0">
                <a:solidFill>
                  <a:schemeClr val="tx1">
                    <a:lumMod val="85000"/>
                    <a:lumOff val="15000"/>
                  </a:schemeClr>
                </a:solidFill>
                <a:latin typeface="Calibri" pitchFamily="34" charset="0"/>
              </a:rPr>
              <a:t>L’obiettivo strategico si prefigge di misurare alcuni aspetti della qualità delle prestazioni e dell’utilizzo delle risorse sanitarie, al fine di promuovere il miglioramento della qualità dei servizi e dell’assistenza erogata.</a:t>
            </a:r>
          </a:p>
        </p:txBody>
      </p:sp>
      <p:pic>
        <p:nvPicPr>
          <p:cNvPr id="4" name="Immagine 3">
            <a:extLst>
              <a:ext uri="{FF2B5EF4-FFF2-40B4-BE49-F238E27FC236}">
                <a16:creationId xmlns:a16="http://schemas.microsoft.com/office/drawing/2014/main" id="{F2D7A406-42A6-2E7A-8119-F6BC4ACEDE1A}"/>
              </a:ext>
            </a:extLst>
          </p:cNvPr>
          <p:cNvPicPr>
            <a:picLocks noChangeAspect="1"/>
          </p:cNvPicPr>
          <p:nvPr/>
        </p:nvPicPr>
        <p:blipFill>
          <a:blip r:embed="rId3"/>
          <a:stretch>
            <a:fillRect/>
          </a:stretch>
        </p:blipFill>
        <p:spPr>
          <a:xfrm>
            <a:off x="360040" y="2989515"/>
            <a:ext cx="8244408" cy="3247797"/>
          </a:xfrm>
          <a:prstGeom prst="rect">
            <a:avLst/>
          </a:prstGeom>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Obiettivi strategici, Azioni, Indicatori e Target di riferimento</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a:solidFill>
                  <a:schemeClr val="bg1"/>
                </a:solidFill>
              </a:rPr>
              <a:t>Area strategica</a:t>
            </a: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a:solidFill>
                  <a:schemeClr val="bg1"/>
                </a:solidFill>
                <a:latin typeface="Calibri" pitchFamily="34" charset="0"/>
              </a:rPr>
              <a:t>LA</a:t>
            </a:r>
          </a:p>
          <a:p>
            <a:pPr algn="ctr"/>
            <a:r>
              <a:rPr lang="it-IT" sz="1600" b="1" dirty="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a:solidFill>
                  <a:schemeClr val="bg1"/>
                </a:solidFill>
              </a:rPr>
              <a:t>Area strategica</a:t>
            </a: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a:ln>
                  <a:noFill/>
                </a:ln>
                <a:solidFill>
                  <a:schemeClr val="bg1"/>
                </a:solidFill>
                <a:effectLst/>
                <a:latin typeface="Arial" pitchFamily="34" charset="0"/>
                <a:ea typeface="Arial Unicode MS" pitchFamily="34" charset="-128"/>
                <a:cs typeface="Arial Unicode MS" pitchFamily="34" charset="-128"/>
              </a:rPr>
              <a:t>S</a:t>
            </a:r>
          </a:p>
        </p:txBody>
      </p:sp>
      <p:sp>
        <p:nvSpPr>
          <p:cNvPr id="14" name="CasellaDiTesto 13"/>
          <p:cNvSpPr txBox="1"/>
          <p:nvPr/>
        </p:nvSpPr>
        <p:spPr>
          <a:xfrm>
            <a:off x="214282" y="2142269"/>
            <a:ext cx="8715436" cy="1169551"/>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a:solidFill>
                  <a:schemeClr val="tx1">
                    <a:lumMod val="85000"/>
                    <a:lumOff val="15000"/>
                  </a:schemeClr>
                </a:solidFill>
                <a:latin typeface="Calibri" pitchFamily="34" charset="0"/>
              </a:rPr>
              <a:t>Obiettivo strategico S3 – 	“Governo dei tempi di attesa“</a:t>
            </a:r>
          </a:p>
          <a:p>
            <a:pPr marL="2336800" indent="-2336800">
              <a:tabLst>
                <a:tab pos="2336800" algn="l"/>
              </a:tabLst>
            </a:pPr>
            <a:r>
              <a:rPr lang="it-IT" sz="1400" b="1" dirty="0">
                <a:solidFill>
                  <a:schemeClr val="tx1">
                    <a:lumMod val="85000"/>
                    <a:lumOff val="15000"/>
                  </a:schemeClr>
                </a:solidFill>
                <a:latin typeface="Calibri" pitchFamily="34" charset="0"/>
              </a:rPr>
              <a:t>	</a:t>
            </a:r>
            <a:r>
              <a:rPr lang="it-IT" sz="1400" dirty="0">
                <a:solidFill>
                  <a:schemeClr val="tx1">
                    <a:lumMod val="85000"/>
                    <a:lumOff val="15000"/>
                  </a:schemeClr>
                </a:solidFill>
                <a:latin typeface="Calibri" pitchFamily="34" charset="0"/>
              </a:rPr>
              <a:t>L’obiettivo strategico si prefigge di  verificare il contenimento dei tempi di attesa con l’obiettivo di attualizzarli rispetto a eventuali nuove priorità e necessità attraverso l’analisi dei tempi medi di attesa per le prestazioni oggetto di monitoraggio da parte di ATS Milano.</a:t>
            </a:r>
          </a:p>
        </p:txBody>
      </p:sp>
      <p:pic>
        <p:nvPicPr>
          <p:cNvPr id="4" name="Immagine 3">
            <a:extLst>
              <a:ext uri="{FF2B5EF4-FFF2-40B4-BE49-F238E27FC236}">
                <a16:creationId xmlns:a16="http://schemas.microsoft.com/office/drawing/2014/main" id="{B9DAC05C-00A5-8DDE-C2B6-8B94B66A708A}"/>
              </a:ext>
            </a:extLst>
          </p:cNvPr>
          <p:cNvPicPr>
            <a:picLocks noChangeAspect="1"/>
          </p:cNvPicPr>
          <p:nvPr/>
        </p:nvPicPr>
        <p:blipFill>
          <a:blip r:embed="rId3"/>
          <a:stretch>
            <a:fillRect/>
          </a:stretch>
        </p:blipFill>
        <p:spPr>
          <a:xfrm>
            <a:off x="251520" y="3692303"/>
            <a:ext cx="8424935" cy="1824930"/>
          </a:xfrm>
          <a:prstGeom prst="rect">
            <a:avLst/>
          </a:prstGeom>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Obiettivi strategici, Azioni, Indicatori e Target di riferimento</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a:solidFill>
                  <a:schemeClr val="bg1"/>
                </a:solidFill>
              </a:rPr>
              <a:t>Area strategica</a:t>
            </a: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a:solidFill>
                  <a:schemeClr val="bg1"/>
                </a:solidFill>
                <a:latin typeface="Calibri" pitchFamily="34" charset="0"/>
              </a:rPr>
              <a:t>LA</a:t>
            </a:r>
          </a:p>
          <a:p>
            <a:pPr algn="ctr"/>
            <a:r>
              <a:rPr lang="it-IT" sz="1600" b="1" dirty="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a:solidFill>
                  <a:schemeClr val="bg1"/>
                </a:solidFill>
              </a:rPr>
              <a:t>Area strategica</a:t>
            </a: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a:ln>
                  <a:noFill/>
                </a:ln>
                <a:solidFill>
                  <a:schemeClr val="bg1"/>
                </a:solidFill>
                <a:effectLst/>
                <a:latin typeface="Arial" pitchFamily="34" charset="0"/>
                <a:ea typeface="Arial Unicode MS" pitchFamily="34" charset="-128"/>
                <a:cs typeface="Arial Unicode MS" pitchFamily="34" charset="-128"/>
              </a:rPr>
              <a:t>S</a:t>
            </a:r>
          </a:p>
        </p:txBody>
      </p:sp>
      <p:sp>
        <p:nvSpPr>
          <p:cNvPr id="17" name="CasellaDiTesto 16"/>
          <p:cNvSpPr txBox="1"/>
          <p:nvPr/>
        </p:nvSpPr>
        <p:spPr>
          <a:xfrm>
            <a:off x="214282" y="2126880"/>
            <a:ext cx="8715436"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a:solidFill>
                  <a:schemeClr val="tx1">
                    <a:lumMod val="85000"/>
                    <a:lumOff val="15000"/>
                  </a:schemeClr>
                </a:solidFill>
                <a:latin typeface="Calibri" pitchFamily="34" charset="0"/>
              </a:rPr>
              <a:t>Obiettivo strategico S4 – 	“Sorveglianza igienico sanitaria“</a:t>
            </a:r>
          </a:p>
          <a:p>
            <a:pPr marL="2336800" indent="-2336800">
              <a:tabLst>
                <a:tab pos="2336800" algn="l"/>
              </a:tabLst>
            </a:pPr>
            <a:r>
              <a:rPr lang="it-IT" sz="1400" b="1" dirty="0">
                <a:solidFill>
                  <a:schemeClr val="tx1">
                    <a:lumMod val="85000"/>
                    <a:lumOff val="15000"/>
                  </a:schemeClr>
                </a:solidFill>
                <a:latin typeface="Calibri" pitchFamily="34" charset="0"/>
              </a:rPr>
              <a:t>	</a:t>
            </a:r>
            <a:r>
              <a:rPr lang="it-IT" sz="1400" dirty="0">
                <a:solidFill>
                  <a:schemeClr val="tx1">
                    <a:lumMod val="85000"/>
                    <a:lumOff val="15000"/>
                  </a:schemeClr>
                </a:solidFill>
                <a:latin typeface="Calibri" pitchFamily="34" charset="0"/>
              </a:rPr>
              <a:t>L’obiettivo strategico si prefigge di  verificare l’applicazione dei meccanismi di tutela della salute collettiva attraverso la prevenzione delle malattie, la promozione della salute ed il miglioramento della qualità della vita.</a:t>
            </a:r>
          </a:p>
        </p:txBody>
      </p:sp>
      <p:pic>
        <p:nvPicPr>
          <p:cNvPr id="4" name="Immagine 3">
            <a:extLst>
              <a:ext uri="{FF2B5EF4-FFF2-40B4-BE49-F238E27FC236}">
                <a16:creationId xmlns:a16="http://schemas.microsoft.com/office/drawing/2014/main" id="{8C604909-453D-09C7-6754-45AB7CC87F2B}"/>
              </a:ext>
            </a:extLst>
          </p:cNvPr>
          <p:cNvPicPr>
            <a:picLocks noChangeAspect="1"/>
          </p:cNvPicPr>
          <p:nvPr/>
        </p:nvPicPr>
        <p:blipFill>
          <a:blip r:embed="rId3"/>
          <a:stretch>
            <a:fillRect/>
          </a:stretch>
        </p:blipFill>
        <p:spPr>
          <a:xfrm>
            <a:off x="325271" y="3238757"/>
            <a:ext cx="8495201" cy="3041492"/>
          </a:xfrm>
          <a:prstGeom prst="rect">
            <a:avLst/>
          </a:prstGeom>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Obiettivi strategici, Azioni, Indicatori e Target di riferimento</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a:solidFill>
                  <a:schemeClr val="bg1"/>
                </a:solidFill>
              </a:rPr>
              <a:t>Area strategica</a:t>
            </a: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a:solidFill>
                  <a:schemeClr val="bg1"/>
                </a:solidFill>
                <a:latin typeface="Calibri" pitchFamily="34" charset="0"/>
              </a:rPr>
              <a:t>LA</a:t>
            </a:r>
          </a:p>
          <a:p>
            <a:pPr algn="ctr"/>
            <a:r>
              <a:rPr lang="it-IT" sz="1600" b="1" dirty="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a:solidFill>
                  <a:schemeClr val="bg1"/>
                </a:solidFill>
              </a:rPr>
              <a:t>Area strategica</a:t>
            </a: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a:ln>
                  <a:noFill/>
                </a:ln>
                <a:solidFill>
                  <a:schemeClr val="bg1"/>
                </a:solidFill>
                <a:effectLst/>
                <a:latin typeface="Arial" pitchFamily="34" charset="0"/>
                <a:ea typeface="Arial Unicode MS" pitchFamily="34" charset="-128"/>
                <a:cs typeface="Arial Unicode MS" pitchFamily="34" charset="-128"/>
              </a:rPr>
              <a:t>S</a:t>
            </a:r>
          </a:p>
        </p:txBody>
      </p:sp>
      <p:sp>
        <p:nvSpPr>
          <p:cNvPr id="14" name="CasellaDiTesto 13"/>
          <p:cNvSpPr txBox="1"/>
          <p:nvPr/>
        </p:nvSpPr>
        <p:spPr>
          <a:xfrm>
            <a:off x="214282" y="2065325"/>
            <a:ext cx="8715436" cy="1077218"/>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600" b="1" dirty="0">
                <a:solidFill>
                  <a:schemeClr val="tx1">
                    <a:lumMod val="85000"/>
                    <a:lumOff val="15000"/>
                  </a:schemeClr>
                </a:solidFill>
                <a:latin typeface="Calibri" pitchFamily="34" charset="0"/>
              </a:rPr>
              <a:t>Obiettivo strategico S5 – 	“mantenimento dello status di I.R.C.C.S.“</a:t>
            </a:r>
          </a:p>
          <a:p>
            <a:pPr marL="2336800" indent="-2336800">
              <a:tabLst>
                <a:tab pos="2336800" algn="l"/>
              </a:tabLst>
            </a:pPr>
            <a:r>
              <a:rPr lang="it-IT" sz="1600" b="1" dirty="0">
                <a:solidFill>
                  <a:schemeClr val="tx1">
                    <a:lumMod val="85000"/>
                    <a:lumOff val="15000"/>
                  </a:schemeClr>
                </a:solidFill>
                <a:latin typeface="Calibri" pitchFamily="34" charset="0"/>
              </a:rPr>
              <a:t>	</a:t>
            </a:r>
            <a:r>
              <a:rPr lang="it-IT" sz="1600" dirty="0">
                <a:solidFill>
                  <a:schemeClr val="tx1">
                    <a:lumMod val="85000"/>
                    <a:lumOff val="15000"/>
                  </a:schemeClr>
                </a:solidFill>
                <a:latin typeface="Calibri" pitchFamily="34" charset="0"/>
              </a:rPr>
              <a:t>L’obiettivo strategico si prefigge di  verificare i caratteri di eccellenza del livello dell’attività di ricovero e cura di alta specialità al fine di assicurare una più alta qualità dell’attività assistenziale.</a:t>
            </a:r>
          </a:p>
        </p:txBody>
      </p:sp>
      <p:pic>
        <p:nvPicPr>
          <p:cNvPr id="5" name="Immagine 4">
            <a:extLst>
              <a:ext uri="{FF2B5EF4-FFF2-40B4-BE49-F238E27FC236}">
                <a16:creationId xmlns:a16="http://schemas.microsoft.com/office/drawing/2014/main" id="{DF78F1B1-0F92-91F8-3AD6-24046BBCB1B7}"/>
              </a:ext>
            </a:extLst>
          </p:cNvPr>
          <p:cNvPicPr>
            <a:picLocks noChangeAspect="1"/>
          </p:cNvPicPr>
          <p:nvPr/>
        </p:nvPicPr>
        <p:blipFill>
          <a:blip r:embed="rId3"/>
          <a:stretch>
            <a:fillRect/>
          </a:stretch>
        </p:blipFill>
        <p:spPr>
          <a:xfrm>
            <a:off x="718782" y="3212976"/>
            <a:ext cx="7597634" cy="3110776"/>
          </a:xfrm>
          <a:prstGeom prst="rect">
            <a:avLst/>
          </a:prstGeom>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3903"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Obiettivi strategici, Azioni, Indicatori e Target di riferimento</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7" name="CasellaDiTesto 16"/>
          <p:cNvSpPr txBox="1"/>
          <p:nvPr/>
        </p:nvSpPr>
        <p:spPr>
          <a:xfrm>
            <a:off x="21428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a:solidFill>
                  <a:schemeClr val="bg1"/>
                </a:solidFill>
                <a:latin typeface="Calibri" pitchFamily="34" charset="0"/>
              </a:rPr>
              <a:t>I</a:t>
            </a:r>
          </a:p>
          <a:p>
            <a:pPr algn="ctr"/>
            <a:r>
              <a:rPr lang="it-IT" sz="1600" b="1" dirty="0">
                <a:solidFill>
                  <a:schemeClr val="bg1"/>
                </a:solidFill>
                <a:latin typeface="Calibri" pitchFamily="34" charset="0"/>
              </a:rPr>
              <a:t>DIRITTI DEI CITTADINI</a:t>
            </a:r>
          </a:p>
        </p:txBody>
      </p:sp>
      <p:sp>
        <p:nvSpPr>
          <p:cNvPr id="18" name="CasellaDiTesto 17"/>
          <p:cNvSpPr txBox="1"/>
          <p:nvPr/>
        </p:nvSpPr>
        <p:spPr>
          <a:xfrm>
            <a:off x="825470" y="1255478"/>
            <a:ext cx="1857388" cy="369332"/>
          </a:xfrm>
          <a:prstGeom prst="rect">
            <a:avLst/>
          </a:prstGeom>
          <a:noFill/>
        </p:spPr>
        <p:txBody>
          <a:bodyPr wrap="square" rtlCol="0">
            <a:spAutoFit/>
          </a:bodyPr>
          <a:lstStyle/>
          <a:p>
            <a:r>
              <a:rPr lang="it-IT" dirty="0">
                <a:solidFill>
                  <a:schemeClr val="bg1"/>
                </a:solidFill>
              </a:rPr>
              <a:t>Area strategica</a:t>
            </a:r>
          </a:p>
        </p:txBody>
      </p:sp>
      <p:sp>
        <p:nvSpPr>
          <p:cNvPr id="19" name="CasellaDiTesto 18"/>
          <p:cNvSpPr txBox="1"/>
          <p:nvPr/>
        </p:nvSpPr>
        <p:spPr>
          <a:xfrm>
            <a:off x="179512" y="1844824"/>
            <a:ext cx="8715436" cy="1169551"/>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a:solidFill>
                  <a:schemeClr val="tx1">
                    <a:lumMod val="85000"/>
                    <a:lumOff val="15000"/>
                  </a:schemeClr>
                </a:solidFill>
                <a:latin typeface="Calibri" pitchFamily="34" charset="0"/>
              </a:rPr>
              <a:t>Obiettivo strategico D1 – 	“Accessibilità, vivibilità e comfort nelle strutture della Fondazione“</a:t>
            </a:r>
          </a:p>
          <a:p>
            <a:pPr marL="2336800" indent="-2336800">
              <a:tabLst>
                <a:tab pos="2336800" algn="l"/>
              </a:tabLst>
            </a:pPr>
            <a:r>
              <a:rPr lang="it-IT" sz="1400" b="1" dirty="0">
                <a:solidFill>
                  <a:schemeClr val="tx1">
                    <a:lumMod val="85000"/>
                    <a:lumOff val="15000"/>
                  </a:schemeClr>
                </a:solidFill>
                <a:latin typeface="Calibri" pitchFamily="34" charset="0"/>
              </a:rPr>
              <a:t>	</a:t>
            </a:r>
            <a:r>
              <a:rPr lang="it-IT" sz="1400" dirty="0">
                <a:solidFill>
                  <a:schemeClr val="tx1">
                    <a:lumMod val="85000"/>
                    <a:lumOff val="15000"/>
                  </a:schemeClr>
                </a:solidFill>
                <a:latin typeface="Calibri" pitchFamily="34" charset="0"/>
              </a:rPr>
              <a:t>L’obiettivo strategico si prefigge di  verificare i processi assistenziali ed organizzativi orientati al rispetto e alla specificità della persona, ottenere accessibilità fisica, vivibilità e comfort dei luoghi di cura, accesso all’informazione, cura delle relazioni paziente/medico/struttura ospedaliera/famiglia.</a:t>
            </a:r>
          </a:p>
        </p:txBody>
      </p:sp>
      <p:sp>
        <p:nvSpPr>
          <p:cNvPr id="20" name="Ovale 19"/>
          <p:cNvSpPr/>
          <p:nvPr/>
        </p:nvSpPr>
        <p:spPr bwMode="auto">
          <a:xfrm>
            <a:off x="2611420" y="119618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lang="it-IT" dirty="0">
                <a:solidFill>
                  <a:schemeClr val="bg1"/>
                </a:solidFill>
              </a:rPr>
              <a:t>D</a:t>
            </a:r>
            <a:endParaRPr kumimoji="0" lang="it-IT" sz="1800" b="0" i="0" u="none" strike="noStrike" cap="none" normalizeH="0" baseline="0" dirty="0">
              <a:ln>
                <a:noFill/>
              </a:ln>
              <a:solidFill>
                <a:schemeClr val="bg1"/>
              </a:solidFill>
              <a:effectLst/>
              <a:latin typeface="Arial" pitchFamily="34" charset="0"/>
              <a:ea typeface="Arial Unicode MS" pitchFamily="34" charset="-128"/>
              <a:cs typeface="Arial Unicode MS" pitchFamily="34" charset="-128"/>
            </a:endParaRPr>
          </a:p>
        </p:txBody>
      </p:sp>
      <p:pic>
        <p:nvPicPr>
          <p:cNvPr id="5" name="Immagine 4">
            <a:extLst>
              <a:ext uri="{FF2B5EF4-FFF2-40B4-BE49-F238E27FC236}">
                <a16:creationId xmlns:a16="http://schemas.microsoft.com/office/drawing/2014/main" id="{B9B3B970-68EE-9D44-3A25-C8318CF51F73}"/>
              </a:ext>
            </a:extLst>
          </p:cNvPr>
          <p:cNvPicPr>
            <a:picLocks noChangeAspect="1"/>
          </p:cNvPicPr>
          <p:nvPr/>
        </p:nvPicPr>
        <p:blipFill>
          <a:blip r:embed="rId3"/>
          <a:stretch>
            <a:fillRect/>
          </a:stretch>
        </p:blipFill>
        <p:spPr>
          <a:xfrm>
            <a:off x="524182" y="3110964"/>
            <a:ext cx="7864242" cy="3198356"/>
          </a:xfrm>
          <a:prstGeom prst="rect">
            <a:avLst/>
          </a:prstGeom>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3903"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Obiettivi strategici, Azioni, Indicatori e Target di riferimento</a:t>
            </a:r>
          </a:p>
        </p:txBody>
      </p:sp>
      <p:sp>
        <p:nvSpPr>
          <p:cNvPr id="30" name="Rectangle 2"/>
          <p:cNvSpPr txBox="1">
            <a:spLocks noChangeArrowheads="1"/>
          </p:cNvSpPr>
          <p:nvPr/>
        </p:nvSpPr>
        <p:spPr>
          <a:xfrm>
            <a:off x="467544" y="1268760"/>
            <a:ext cx="8064895" cy="4039488"/>
          </a:xfrm>
          <a:prstGeom prst="rect">
            <a:avLst/>
          </a:prstGeom>
          <a:ln/>
        </p:spPr>
        <p:txBody>
          <a:bodyPr lIns="82945" tIns="41473" rIns="82945" bIns="41473"/>
          <a:lstStyle/>
          <a:p>
            <a:pPr algn="just">
              <a:spcBef>
                <a:spcPts val="1200"/>
              </a:spcBef>
            </a:pPr>
            <a:endParaRPr lang="it-IT" sz="1600" dirty="0"/>
          </a:p>
        </p:txBody>
      </p:sp>
      <p:sp>
        <p:nvSpPr>
          <p:cNvPr id="17" name="CasellaDiTesto 16"/>
          <p:cNvSpPr txBox="1"/>
          <p:nvPr/>
        </p:nvSpPr>
        <p:spPr>
          <a:xfrm>
            <a:off x="21428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a:solidFill>
                  <a:schemeClr val="bg1"/>
                </a:solidFill>
                <a:latin typeface="Calibri" pitchFamily="34" charset="0"/>
              </a:rPr>
              <a:t>I</a:t>
            </a:r>
          </a:p>
          <a:p>
            <a:pPr algn="ctr"/>
            <a:r>
              <a:rPr lang="it-IT" sz="1600" b="1" dirty="0">
                <a:solidFill>
                  <a:schemeClr val="bg1"/>
                </a:solidFill>
                <a:latin typeface="Calibri" pitchFamily="34" charset="0"/>
              </a:rPr>
              <a:t>DIRITTI DEI CITTADINI</a:t>
            </a:r>
          </a:p>
        </p:txBody>
      </p:sp>
      <p:sp>
        <p:nvSpPr>
          <p:cNvPr id="18" name="CasellaDiTesto 17"/>
          <p:cNvSpPr txBox="1"/>
          <p:nvPr/>
        </p:nvSpPr>
        <p:spPr>
          <a:xfrm>
            <a:off x="825470" y="1268760"/>
            <a:ext cx="1857388" cy="369332"/>
          </a:xfrm>
          <a:prstGeom prst="rect">
            <a:avLst/>
          </a:prstGeom>
          <a:noFill/>
        </p:spPr>
        <p:txBody>
          <a:bodyPr wrap="square" rtlCol="0">
            <a:spAutoFit/>
          </a:bodyPr>
          <a:lstStyle/>
          <a:p>
            <a:r>
              <a:rPr lang="it-IT" dirty="0">
                <a:solidFill>
                  <a:schemeClr val="bg1"/>
                </a:solidFill>
              </a:rPr>
              <a:t>Area strategica</a:t>
            </a:r>
          </a:p>
        </p:txBody>
      </p:sp>
      <p:sp>
        <p:nvSpPr>
          <p:cNvPr id="20" name="Ovale 19"/>
          <p:cNvSpPr/>
          <p:nvPr/>
        </p:nvSpPr>
        <p:spPr bwMode="auto">
          <a:xfrm>
            <a:off x="2611420" y="119675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lang="it-IT" dirty="0">
                <a:solidFill>
                  <a:schemeClr val="bg1"/>
                </a:solidFill>
              </a:rPr>
              <a:t>D</a:t>
            </a:r>
            <a:endParaRPr kumimoji="0" lang="it-IT" sz="1800" b="0" i="0" u="none" strike="noStrike" cap="none" normalizeH="0" baseline="0" dirty="0">
              <a:ln>
                <a:noFill/>
              </a:ln>
              <a:solidFill>
                <a:schemeClr val="bg1"/>
              </a:solidFill>
              <a:effectLst/>
              <a:latin typeface="Arial" pitchFamily="34" charset="0"/>
              <a:ea typeface="Arial Unicode MS" pitchFamily="34" charset="-128"/>
              <a:cs typeface="Arial Unicode MS" pitchFamily="34" charset="-128"/>
            </a:endParaRPr>
          </a:p>
        </p:txBody>
      </p:sp>
      <p:sp>
        <p:nvSpPr>
          <p:cNvPr id="11" name="CasellaDiTesto 10"/>
          <p:cNvSpPr txBox="1"/>
          <p:nvPr/>
        </p:nvSpPr>
        <p:spPr>
          <a:xfrm>
            <a:off x="214282" y="2029490"/>
            <a:ext cx="8715436"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a:solidFill>
                  <a:schemeClr val="tx1">
                    <a:lumMod val="85000"/>
                    <a:lumOff val="15000"/>
                  </a:schemeClr>
                </a:solidFill>
                <a:latin typeface="Calibri" pitchFamily="34" charset="0"/>
              </a:rPr>
              <a:t>Obiettivo strategico D2 – 	“Cura della relazione e  della comunicazione fra professionista e utente/paziente“</a:t>
            </a:r>
          </a:p>
          <a:p>
            <a:pPr marL="2336800" indent="-2336800">
              <a:tabLst>
                <a:tab pos="2336800" algn="l"/>
              </a:tabLst>
            </a:pPr>
            <a:r>
              <a:rPr lang="it-IT" sz="1400" b="1" dirty="0">
                <a:solidFill>
                  <a:schemeClr val="tx1">
                    <a:lumMod val="85000"/>
                    <a:lumOff val="15000"/>
                  </a:schemeClr>
                </a:solidFill>
                <a:latin typeface="Calibri" pitchFamily="34" charset="0"/>
              </a:rPr>
              <a:t>	</a:t>
            </a:r>
            <a:r>
              <a:rPr lang="it-IT" sz="1400" dirty="0">
                <a:solidFill>
                  <a:schemeClr val="tx1">
                    <a:lumMod val="85000"/>
                    <a:lumOff val="15000"/>
                  </a:schemeClr>
                </a:solidFill>
                <a:latin typeface="Calibri" pitchFamily="34" charset="0"/>
              </a:rPr>
              <a:t>L’obiettivo strategico si prefigge di verificare la capacità di comunicare in modo efficace e di stabilire una relazione positiva e emotivamente armonica col paziente e con i familiari.</a:t>
            </a:r>
          </a:p>
        </p:txBody>
      </p:sp>
      <p:pic>
        <p:nvPicPr>
          <p:cNvPr id="4" name="Immagine 3">
            <a:extLst>
              <a:ext uri="{FF2B5EF4-FFF2-40B4-BE49-F238E27FC236}">
                <a16:creationId xmlns:a16="http://schemas.microsoft.com/office/drawing/2014/main" id="{5CE94888-041E-994F-FFD5-FDFA0A7FB81F}"/>
              </a:ext>
            </a:extLst>
          </p:cNvPr>
          <p:cNvPicPr>
            <a:picLocks noChangeAspect="1"/>
          </p:cNvPicPr>
          <p:nvPr/>
        </p:nvPicPr>
        <p:blipFill>
          <a:blip r:embed="rId3"/>
          <a:stretch>
            <a:fillRect/>
          </a:stretch>
        </p:blipFill>
        <p:spPr>
          <a:xfrm>
            <a:off x="710587" y="3048250"/>
            <a:ext cx="7461813" cy="3329557"/>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L’organizzazione dell’Azienda </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333728"/>
            <a:ext cx="8064895" cy="4327520"/>
          </a:xfrm>
          <a:prstGeom prst="rect">
            <a:avLst/>
          </a:prstGeom>
          <a:ln/>
        </p:spPr>
        <p:txBody>
          <a:bodyPr lIns="82945" tIns="41473" rIns="82945" bIns="41473"/>
          <a:lstStyle/>
          <a:p>
            <a:pPr algn="just" defTabSz="449170">
              <a:defRPr/>
            </a:pPr>
            <a:endParaRPr lang="it-IT" dirty="0"/>
          </a:p>
          <a:p>
            <a:pPr algn="just" defTabSz="449170">
              <a:defRPr/>
            </a:pPr>
            <a:r>
              <a:rPr lang="it-IT" dirty="0"/>
              <a:t>Il Policlinico opera sulla base di criteri di efficacia, efficienza ed economicità ed è tenuto al rispetto del vincolo di bilancio, attraverso l’equilibrio di costi e ricavi. I volumi e le tipologie dell’attività assistenziale sono definiti in specifici accordi contrattuali con l’ATS che anche sulla base delle indicazioni della Regione, definiscono la remunerazione delle prestazioni rese e la valutazione delle performance, tenendo in adeguata considerazione la particolare natura e le caratteristiche del Policlinico e, in particolare, la compresenza di attività di ricerca ed assistenza, l’eccellenza delle sue prestazioni e la risposta ai bisogni dell’utenza proveniente da altre Regioni.</a:t>
            </a:r>
          </a:p>
        </p:txBody>
      </p:sp>
    </p:spTree>
    <p:extLst>
      <p:ext uri="{BB962C8B-B14F-4D97-AF65-F5344CB8AC3E}">
        <p14:creationId xmlns:p14="http://schemas.microsoft.com/office/powerpoint/2010/main" val="17403189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Sede ed elementi identificativi</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5" y="1333728"/>
            <a:ext cx="7984504" cy="4039488"/>
          </a:xfrm>
          <a:prstGeom prst="rect">
            <a:avLst/>
          </a:prstGeom>
          <a:ln/>
        </p:spPr>
        <p:txBody>
          <a:bodyPr lIns="82945" tIns="41473" rIns="82945" bIns="41473"/>
          <a:lstStyle/>
          <a:p>
            <a:pPr algn="just" defTabSz="449170">
              <a:defRPr/>
            </a:pPr>
            <a:r>
              <a:rPr lang="it-IT" dirty="0"/>
              <a:t>L’area del Policlinico si estende per circa 137.000 m2 ed è situata a sud-est del Duomo tra le vie F. Sforza, San Barnaba, Commenda, Lamarmora e Pace (tra Corso di Porta Romana e Corso di Porta Vittoria).</a:t>
            </a:r>
          </a:p>
          <a:p>
            <a:pPr algn="just" defTabSz="449170">
              <a:defRPr/>
            </a:pPr>
            <a:r>
              <a:rPr lang="it-IT" dirty="0"/>
              <a:t>L’area si distingue per la sua struttura a padiglioni.</a:t>
            </a:r>
          </a:p>
        </p:txBody>
      </p:sp>
      <p:pic>
        <p:nvPicPr>
          <p:cNvPr id="7" name="Picture 2"/>
          <p:cNvPicPr>
            <a:picLocks noChangeAspect="1" noChangeArrowheads="1"/>
          </p:cNvPicPr>
          <p:nvPr/>
        </p:nvPicPr>
        <p:blipFill>
          <a:blip r:embed="rId3" cstate="print"/>
          <a:srcRect/>
          <a:stretch>
            <a:fillRect/>
          </a:stretch>
        </p:blipFill>
        <p:spPr bwMode="auto">
          <a:xfrm>
            <a:off x="-1" y="2493953"/>
            <a:ext cx="9144001" cy="3815367"/>
          </a:xfrm>
          <a:prstGeom prst="rect">
            <a:avLst/>
          </a:prstGeom>
          <a:noFill/>
          <a:ln w="9525">
            <a:noFill/>
            <a:miter lim="800000"/>
            <a:headEnd/>
            <a:tailEnd/>
          </a:ln>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Sede ed elementi identificativi</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5" y="1333728"/>
            <a:ext cx="7984504" cy="4039488"/>
          </a:xfrm>
          <a:prstGeom prst="rect">
            <a:avLst/>
          </a:prstGeom>
          <a:ln/>
        </p:spPr>
        <p:txBody>
          <a:bodyPr lIns="82945" tIns="41473" rIns="82945" bIns="41473"/>
          <a:lstStyle/>
          <a:p>
            <a:pPr algn="just" defTabSz="449170">
              <a:defRPr/>
            </a:pPr>
            <a:r>
              <a:rPr lang="it-IT" dirty="0"/>
              <a:t>L’area del Policlinico si estende per circa 137.000 m2 ed è situata a sud-est del Duomo tra le vie F. Sforza, San Barnaba, Commenda, Lamarmora e Pace (tra Corso di Porta Romana e Corso di Porta Vittoria).</a:t>
            </a:r>
          </a:p>
          <a:p>
            <a:pPr algn="just" defTabSz="449170">
              <a:defRPr/>
            </a:pPr>
            <a:r>
              <a:rPr lang="it-IT" dirty="0"/>
              <a:t>L’area si distingue per la sua struttura a padiglioni.</a:t>
            </a:r>
          </a:p>
        </p:txBody>
      </p:sp>
      <p:pic>
        <p:nvPicPr>
          <p:cNvPr id="8" name="Picture 2"/>
          <p:cNvPicPr>
            <a:picLocks noChangeAspect="1" noChangeArrowheads="1"/>
          </p:cNvPicPr>
          <p:nvPr/>
        </p:nvPicPr>
        <p:blipFill>
          <a:blip r:embed="rId3" cstate="print"/>
          <a:srcRect/>
          <a:stretch>
            <a:fillRect/>
          </a:stretch>
        </p:blipFill>
        <p:spPr bwMode="auto">
          <a:xfrm>
            <a:off x="1" y="2493953"/>
            <a:ext cx="9143999" cy="3671351"/>
          </a:xfrm>
          <a:prstGeom prst="rect">
            <a:avLst/>
          </a:prstGeom>
          <a:noFill/>
          <a:ln w="9525">
            <a:noFill/>
            <a:miter lim="800000"/>
            <a:headEnd/>
            <a:tailEnd/>
          </a:ln>
          <a:effec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467544" y="404664"/>
            <a:ext cx="5544616" cy="432048"/>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Struttura e organizzazione dei servizi</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323528" y="1052736"/>
            <a:ext cx="8280920" cy="5256584"/>
          </a:xfrm>
          <a:prstGeom prst="rect">
            <a:avLst/>
          </a:prstGeom>
          <a:ln/>
        </p:spPr>
        <p:txBody>
          <a:bodyPr lIns="82945" tIns="41473" rIns="82945" bIns="41473"/>
          <a:lstStyle/>
          <a:p>
            <a:pPr algn="just" defTabSz="449170">
              <a:defRPr/>
            </a:pPr>
            <a:r>
              <a:rPr lang="it-IT" dirty="0"/>
              <a:t>La Fondazione si colloca nel centro di Milano, ma in virtù della presenza di attività di rilievo regionale e nazionale, presenta un bacino di utenza che supera i confini lombardi e sempre più potrebbe svilupparsi in questa direzione, anche internazionale, per valorizzare ricerca ed eccellenze cliniche.</a:t>
            </a:r>
          </a:p>
          <a:p>
            <a:pPr algn="just" defTabSz="449170">
              <a:defRPr/>
            </a:pPr>
            <a:r>
              <a:rPr lang="it-IT" dirty="0"/>
              <a:t>L’attività di Fondazione si caratterizza per essere:</a:t>
            </a:r>
          </a:p>
          <a:p>
            <a:pPr algn="just" defTabSz="449170">
              <a:buFont typeface="Arial" pitchFamily="34" charset="0"/>
              <a:buChar char="•"/>
              <a:defRPr/>
            </a:pPr>
            <a:r>
              <a:rPr lang="it-IT" dirty="0"/>
              <a:t> un punto di riferimento dei milanesi per la cura e l’assistenza della gestante e della partoriente fisiologica;</a:t>
            </a:r>
          </a:p>
          <a:p>
            <a:pPr algn="just" defTabSz="449170">
              <a:buFont typeface="Arial" pitchFamily="34" charset="0"/>
              <a:buChar char="•"/>
              <a:defRPr/>
            </a:pPr>
            <a:r>
              <a:rPr lang="it-IT" dirty="0"/>
              <a:t> la Terapia Intensiva Neonatale più grande d’Europa, la cui gestione ha pesanti ripercussioni sull’assistenza infermieristica e sul consumo di materiale sanitario:</a:t>
            </a:r>
          </a:p>
          <a:p>
            <a:pPr algn="just" defTabSz="449170">
              <a:buFont typeface="Arial" pitchFamily="34" charset="0"/>
              <a:buChar char="•"/>
              <a:defRPr/>
            </a:pPr>
            <a:r>
              <a:rPr lang="it-IT" dirty="0"/>
              <a:t> la Struttura ospedaliera lombarda con il maggior numero di pazienti in carico affetti da malattie rare. Sono attivi presso la Fondazione oltre 2.500 protocolli di cura per questi malati.</a:t>
            </a:r>
          </a:p>
          <a:p>
            <a:pPr algn="just" defTabSz="449170">
              <a:defRPr/>
            </a:pPr>
            <a:r>
              <a:rPr lang="it-IT" dirty="0"/>
              <a:t>A seguito dell’importante lavoro di riallocazione delle degenze finalizzato all’abbattimento di 9 padiglioni, per la costruzione del nuovo ospedale, la struttura è articolata su due aree. Nell’area di via Pace, in particolare, hanno sede esclusivamente attività per pazienti esterni. In altre aree cittadine hanno sede, invece, i servizi territoriali di psichiatria e NPIA e i magazzini centralizzati dei servizi di Economato e Farmacia (Peschiera Borromeo).</a:t>
            </a:r>
          </a:p>
        </p:txBody>
      </p:sp>
    </p:spTree>
  </p:cSld>
  <p:clrMapOvr>
    <a:masterClrMapping/>
  </p:clrMapOvr>
  <p:transition spd="med"/>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28785</TotalTime>
  <Words>6204</Words>
  <Application>Microsoft Office PowerPoint</Application>
  <PresentationFormat>Presentazione su schermo (4:3)</PresentationFormat>
  <Paragraphs>501</Paragraphs>
  <Slides>55</Slides>
  <Notes>55</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55</vt:i4>
      </vt:variant>
    </vt:vector>
  </HeadingPairs>
  <TitlesOfParts>
    <vt:vector size="64" baseType="lpstr">
      <vt:lpstr>Arial</vt:lpstr>
      <vt:lpstr>Arial-BoldMT</vt:lpstr>
      <vt:lpstr>Calibri</vt:lpstr>
      <vt:lpstr>Cambria</vt:lpstr>
      <vt:lpstr>Courier New</vt:lpstr>
      <vt:lpstr>Symbol</vt:lpstr>
      <vt:lpstr>Times New Roman</vt:lpstr>
      <vt:lpstr>Tema di Office</vt:lpstr>
      <vt:lpstr>Custom Design</vt:lpstr>
      <vt:lpstr>Relazione sulla  Performance 2023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Valutazione Indicatori inseriti nel Piano della Performance 2023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Fondazione IRCCS Ca'Granda Ospedale Maggiore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Incontro con i Neoassunti</dc:title>
  <dc:creator>mariagrazia_cardile</dc:creator>
  <cp:lastModifiedBy>Enrico Manca</cp:lastModifiedBy>
  <cp:revision>512</cp:revision>
  <cp:lastPrinted>2018-05-04T11:09:46Z</cp:lastPrinted>
  <dcterms:created xsi:type="dcterms:W3CDTF">2016-11-18T08:50:34Z</dcterms:created>
  <dcterms:modified xsi:type="dcterms:W3CDTF">2024-06-26T12:31:30Z</dcterms:modified>
</cp:coreProperties>
</file>