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handoutMasterIdLst>
    <p:handoutMasterId r:id="rId54"/>
  </p:handoutMasterIdLst>
  <p:sldIdLst>
    <p:sldId id="257" r:id="rId3"/>
    <p:sldId id="281" r:id="rId4"/>
    <p:sldId id="282" r:id="rId5"/>
    <p:sldId id="283" r:id="rId6"/>
    <p:sldId id="284" r:id="rId7"/>
    <p:sldId id="285" r:id="rId8"/>
    <p:sldId id="286" r:id="rId9"/>
    <p:sldId id="339" r:id="rId10"/>
    <p:sldId id="340" r:id="rId11"/>
    <p:sldId id="294" r:id="rId12"/>
    <p:sldId id="336" r:id="rId13"/>
    <p:sldId id="320" r:id="rId14"/>
    <p:sldId id="321" r:id="rId15"/>
    <p:sldId id="348" r:id="rId16"/>
    <p:sldId id="350" r:id="rId17"/>
    <p:sldId id="349" r:id="rId18"/>
    <p:sldId id="352" r:id="rId19"/>
    <p:sldId id="324" r:id="rId20"/>
    <p:sldId id="353" r:id="rId21"/>
    <p:sldId id="295" r:id="rId22"/>
    <p:sldId id="325" r:id="rId23"/>
    <p:sldId id="343" r:id="rId24"/>
    <p:sldId id="326" r:id="rId25"/>
    <p:sldId id="355" r:id="rId26"/>
    <p:sldId id="356" r:id="rId27"/>
    <p:sldId id="357" r:id="rId28"/>
    <p:sldId id="359" r:id="rId29"/>
    <p:sldId id="360" r:id="rId30"/>
    <p:sldId id="361" r:id="rId31"/>
    <p:sldId id="362" r:id="rId32"/>
    <p:sldId id="363" r:id="rId33"/>
    <p:sldId id="364" r:id="rId34"/>
    <p:sldId id="296" r:id="rId35"/>
    <p:sldId id="331" r:id="rId36"/>
    <p:sldId id="332" r:id="rId37"/>
    <p:sldId id="333" r:id="rId38"/>
    <p:sldId id="334" r:id="rId39"/>
    <p:sldId id="335" r:id="rId40"/>
    <p:sldId id="304" r:id="rId41"/>
    <p:sldId id="306" r:id="rId42"/>
    <p:sldId id="307" r:id="rId43"/>
    <p:sldId id="308" r:id="rId44"/>
    <p:sldId id="309" r:id="rId45"/>
    <p:sldId id="310" r:id="rId46"/>
    <p:sldId id="311" r:id="rId47"/>
    <p:sldId id="312" r:id="rId48"/>
    <p:sldId id="313" r:id="rId49"/>
    <p:sldId id="314" r:id="rId50"/>
    <p:sldId id="315" r:id="rId51"/>
    <p:sldId id="316" r:id="rId5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64C"/>
    <a:srgbClr val="E8454E"/>
    <a:srgbClr val="54626A"/>
    <a:srgbClr val="9D070D"/>
    <a:srgbClr val="F1F2F2"/>
    <a:srgbClr val="C6133F"/>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74" autoAdjust="0"/>
    <p:restoredTop sz="95107" autoAdjust="0"/>
  </p:normalViewPr>
  <p:slideViewPr>
    <p:cSldViewPr>
      <p:cViewPr varScale="1">
        <p:scale>
          <a:sx n="107" d="100"/>
          <a:sy n="107" d="100"/>
        </p:scale>
        <p:origin x="-1014"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9972F-AA65-4644-B3C3-5ABB131F725A}" type="datetimeFigureOut">
              <a:rPr lang="it-IT" smtClean="0"/>
              <a:pPr/>
              <a:t>26/06/2023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C971D-F080-4FCF-8FE7-9AC3A088D3D0}" type="slidenum">
              <a:rPr lang="it-IT" smtClean="0"/>
              <a:pPr/>
              <a:t>‹N›</a:t>
            </a:fld>
            <a:endParaRPr lang="it-IT"/>
          </a:p>
        </p:txBody>
      </p:sp>
    </p:spTree>
    <p:extLst>
      <p:ext uri="{BB962C8B-B14F-4D97-AF65-F5344CB8AC3E}">
        <p14:creationId xmlns:p14="http://schemas.microsoft.com/office/powerpoint/2010/main" xmlns="" val="37507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2C79D-B9E0-4DE6-B482-2855657C48FF}" type="datetimeFigureOut">
              <a:rPr lang="it-IT" smtClean="0"/>
              <a:pPr/>
              <a:t>26/06/2023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C343F-72F3-4D3B-B258-58E1113871D8}" type="slidenum">
              <a:rPr lang="it-IT" smtClean="0"/>
              <a:pPr/>
              <a:t>‹N›</a:t>
            </a:fld>
            <a:endParaRPr lang="it-IT"/>
          </a:p>
        </p:txBody>
      </p:sp>
    </p:spTree>
    <p:extLst>
      <p:ext uri="{BB962C8B-B14F-4D97-AF65-F5344CB8AC3E}">
        <p14:creationId xmlns:p14="http://schemas.microsoft.com/office/powerpoint/2010/main" xmlns="" val="77622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1</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2686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38</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26867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
        <p:nvSpPr>
          <p:cNvPr id="5" name="Segnaposto note 4"/>
          <p:cNvSpPr>
            <a:spLocks noGrp="1"/>
          </p:cNvSpPr>
          <p:nvPr>
            <p:ph type="body" idx="1"/>
          </p:nvPr>
        </p:nvSpPr>
        <p:spPr/>
        <p:txBody>
          <a:bodyPr>
            <a:normAutofit/>
          </a:bodyP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1576D-E689-A747-88DE-B1F5A1D8A5C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xmlns="" id="{DD468619-7DD4-BD4E-B798-6E0FF2F2AB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xmlns="" id="{9C0FEF64-43F4-234F-B791-E941C6D1D22B}"/>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5" name="Footer Placeholder 4">
            <a:extLst>
              <a:ext uri="{FF2B5EF4-FFF2-40B4-BE49-F238E27FC236}">
                <a16:creationId xmlns:a16="http://schemas.microsoft.com/office/drawing/2014/main" xmlns="" id="{6B46A342-C938-7C4D-A611-7F3C85A01148}"/>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CF64DE85-28AA-4C46-8759-8A2CEDEA8BD3}"/>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23548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30208-6F79-1F4E-8FF0-0283ABD86E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5309243C-7AE6-A246-A931-C428579859EE}"/>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640BF8DC-B4DC-BF4F-B585-E05C9DA8F6E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5" name="Footer Placeholder 4">
            <a:extLst>
              <a:ext uri="{FF2B5EF4-FFF2-40B4-BE49-F238E27FC236}">
                <a16:creationId xmlns:a16="http://schemas.microsoft.com/office/drawing/2014/main" xmlns="" id="{9A32771C-E51E-E749-94B7-EE0FED5B32D1}"/>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0F18ADDA-89C9-7D4D-AF48-AC680A23B7A7}"/>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26273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6A114-3148-D640-AA7B-D20DDFEB262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xmlns="" id="{D82C07C2-2976-C745-AD32-8F8F9819CA5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71EBE3A-0F76-094A-85E3-3C1EF6D6C1FD}"/>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5" name="Footer Placeholder 4">
            <a:extLst>
              <a:ext uri="{FF2B5EF4-FFF2-40B4-BE49-F238E27FC236}">
                <a16:creationId xmlns:a16="http://schemas.microsoft.com/office/drawing/2014/main" xmlns="" id="{30ACAD75-3D5E-2146-90D5-693A64A3F0E2}"/>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F09918B1-B764-294A-B109-C335CC574AEC}"/>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51652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CE0B8-EE02-864A-A2C7-40D5C9AF247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DC9BD7B6-ACDC-584C-8E8D-74F6BAC1FA97}"/>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xmlns="" id="{6DBD727B-5C27-2F4C-A385-053A0A7F4BCC}"/>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xmlns="" id="{4E92469D-5A74-2C46-B613-089787C2BA2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6" name="Footer Placeholder 5">
            <a:extLst>
              <a:ext uri="{FF2B5EF4-FFF2-40B4-BE49-F238E27FC236}">
                <a16:creationId xmlns:a16="http://schemas.microsoft.com/office/drawing/2014/main" xmlns="" id="{5C9FE30E-B923-EC4B-96F3-3FCD8A4FC02F}"/>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9735B223-D058-3C46-B910-C59340F20F80}"/>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9731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333C9-AEE2-5C42-BFDC-941EADF4AB7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xmlns="" id="{5077466A-4E9A-414C-BDC3-B961733FC620}"/>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5A542EB-9E5F-9449-8B35-1799F400A149}"/>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xmlns="" id="{08B2868C-0F30-0348-A69D-F4A1F70A085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1D4FDE0-77C8-064C-98E2-A4593102962B}"/>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xmlns="" id="{F20E640E-6796-7446-AD7D-F5F73D51E37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8" name="Footer Placeholder 7">
            <a:extLst>
              <a:ext uri="{FF2B5EF4-FFF2-40B4-BE49-F238E27FC236}">
                <a16:creationId xmlns:a16="http://schemas.microsoft.com/office/drawing/2014/main" xmlns="" id="{326980D3-8CE7-1F46-9196-B8C2707AC78D}"/>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9" name="Slide Number Placeholder 8">
            <a:extLst>
              <a:ext uri="{FF2B5EF4-FFF2-40B4-BE49-F238E27FC236}">
                <a16:creationId xmlns:a16="http://schemas.microsoft.com/office/drawing/2014/main" xmlns="" id="{78981450-4FDF-6843-9445-A1D11423AE0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11521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50705-8721-4241-85DF-76043111D19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xmlns="" id="{2FFBD10F-E9C9-4D43-9542-631DFC83699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4" name="Footer Placeholder 3">
            <a:extLst>
              <a:ext uri="{FF2B5EF4-FFF2-40B4-BE49-F238E27FC236}">
                <a16:creationId xmlns:a16="http://schemas.microsoft.com/office/drawing/2014/main" xmlns="" id="{979156DC-6889-5F46-A30A-C4ADF7107F4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5" name="Slide Number Placeholder 4">
            <a:extLst>
              <a:ext uri="{FF2B5EF4-FFF2-40B4-BE49-F238E27FC236}">
                <a16:creationId xmlns:a16="http://schemas.microsoft.com/office/drawing/2014/main" xmlns="" id="{872CA8FF-A71E-B246-B82D-9915218088B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421744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64C25F-DCA4-C940-B3D4-F004F156684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3" name="Footer Placeholder 2">
            <a:extLst>
              <a:ext uri="{FF2B5EF4-FFF2-40B4-BE49-F238E27FC236}">
                <a16:creationId xmlns:a16="http://schemas.microsoft.com/office/drawing/2014/main" xmlns="" id="{6B5F24C6-E526-FF4B-9889-E12E70F3DA03}"/>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4" name="Slide Number Placeholder 3">
            <a:extLst>
              <a:ext uri="{FF2B5EF4-FFF2-40B4-BE49-F238E27FC236}">
                <a16:creationId xmlns:a16="http://schemas.microsoft.com/office/drawing/2014/main" xmlns="" id="{979A3C3D-3214-224B-9AA2-3B51A5D3A17E}"/>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74987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063F5-EA49-6048-B7FF-D3A3FA3EAA3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7210907D-2543-F441-AE5F-EC6F8EF1EA6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xmlns="" id="{F43812EB-46A9-6B46-B275-A38547F4ACA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0A9739F-19A9-7F4F-AAAD-34D0641073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6" name="Footer Placeholder 5">
            <a:extLst>
              <a:ext uri="{FF2B5EF4-FFF2-40B4-BE49-F238E27FC236}">
                <a16:creationId xmlns:a16="http://schemas.microsoft.com/office/drawing/2014/main" xmlns="" id="{0623AAEB-F272-F343-AA26-768C20317F4E}"/>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DDDBB780-0F6B-4B47-94A5-D2D8ABCAAC3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61914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4FCCD-DB10-0645-8984-227BEA4A3DB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xmlns="" id="{1109EF4B-E26A-6B48-B003-2DF95F2BC50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xmlns="" id="{A287707F-7B91-EE44-B288-A5DC027D52D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687A429-914F-6C4E-B085-3FEADF3A152F}"/>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6" name="Footer Placeholder 5">
            <a:extLst>
              <a:ext uri="{FF2B5EF4-FFF2-40B4-BE49-F238E27FC236}">
                <a16:creationId xmlns:a16="http://schemas.microsoft.com/office/drawing/2014/main" xmlns="" id="{ACC38EF5-66FB-4743-AE5E-7AB1420239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328C6A17-EEBF-F246-8E3E-079137D85AB6}"/>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75792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4E2E6-9B88-1B4D-A7F1-D0FF489384F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xmlns="" id="{DBEA6E21-DE7A-924C-96CB-8453E25728F5}"/>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5097767B-7616-414F-8FDF-2B705FE4CAD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5" name="Footer Placeholder 4">
            <a:extLst>
              <a:ext uri="{FF2B5EF4-FFF2-40B4-BE49-F238E27FC236}">
                <a16:creationId xmlns:a16="http://schemas.microsoft.com/office/drawing/2014/main" xmlns="" id="{BB133623-B6A1-B347-A223-4CB5834160A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1DD29950-7C48-3B44-98D4-AB5C3F41187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708363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DE0F74-8459-1249-AE01-92A597E354B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xmlns="" id="{57CF5ECB-AB24-6144-A79A-DF23184991A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DA6EF3AE-344A-B544-AAD5-F2A2E08E3E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26/06/2023</a:t>
            </a:fld>
            <a:endParaRPr lang="it-IT"/>
          </a:p>
        </p:txBody>
      </p:sp>
      <p:sp>
        <p:nvSpPr>
          <p:cNvPr id="5" name="Footer Placeholder 4">
            <a:extLst>
              <a:ext uri="{FF2B5EF4-FFF2-40B4-BE49-F238E27FC236}">
                <a16:creationId xmlns:a16="http://schemas.microsoft.com/office/drawing/2014/main" xmlns="" id="{545C3E9C-424B-5649-8C9C-52C6EE7606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F639C2C1-C332-974E-BA04-0B2E90DDD88A}"/>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24384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26/06/2023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pPr/>
              <a:t>‹N›</a:t>
            </a:fld>
            <a:endParaRPr lang="it-IT"/>
          </a:p>
        </p:txBody>
      </p:sp>
      <p:pic>
        <p:nvPicPr>
          <p:cNvPr id="9" name="Picture 13"/>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515193" y="6319711"/>
            <a:ext cx="2760663" cy="47650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71115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BILANCIO/BILANCI%20D'ESERCIZIO/CONSUNTIVO%202022/Bilancio%20V2/RELAZIONE%20SULLA%20GESTIONE%20V2.doc"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sintesi_obiettivi_RISULTATI_2020_in%20prog.xlsx"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467544" y="4694348"/>
            <a:ext cx="6120680" cy="966900"/>
          </a:xfrm>
          <a:prstGeom prst="rect">
            <a:avLst/>
          </a:prstGeom>
          <a:solidFill>
            <a:srgbClr val="546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2"/>
          <p:cNvSpPr/>
          <p:nvPr/>
        </p:nvSpPr>
        <p:spPr>
          <a:xfrm>
            <a:off x="-18703" y="3140968"/>
            <a:ext cx="6102872"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smtClean="0">
                <a:solidFill>
                  <a:schemeClr val="bg1"/>
                </a:solidFill>
                <a:latin typeface="Arial-BoldMT" pitchFamily="32" charset="0"/>
                <a:cs typeface="Arial" pitchFamily="34" charset="0"/>
              </a:rPr>
              <a:t>Milano, 30 giugno 2023</a:t>
            </a:r>
            <a:endParaRPr lang="it-IT" sz="1400" i="1" dirty="0">
              <a:solidFill>
                <a:schemeClr val="bg1"/>
              </a:solidFill>
              <a:latin typeface="Arial-BoldMT" pitchFamily="32" charset="0"/>
              <a:cs typeface="Arial" pitchFamily="34" charset="0"/>
            </a:endParaRP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smtClean="0">
                <a:solidFill>
                  <a:schemeClr val="bg1"/>
                </a:solidFill>
                <a:latin typeface="Cambria" charset="0"/>
                <a:ea typeface="Cambria" charset="0"/>
                <a:cs typeface="Cambria" charset="0"/>
              </a:rPr>
              <a:t>Relazione Piano </a:t>
            </a:r>
            <a:br>
              <a:rPr lang="it-IT" sz="3600" b="0" dirty="0" smtClean="0">
                <a:solidFill>
                  <a:schemeClr val="bg1"/>
                </a:solidFill>
                <a:latin typeface="Cambria" charset="0"/>
                <a:ea typeface="Cambria" charset="0"/>
                <a:cs typeface="Cambria" charset="0"/>
              </a:rPr>
            </a:br>
            <a:r>
              <a:rPr lang="it-IT" sz="3600" b="0" dirty="0" smtClean="0">
                <a:solidFill>
                  <a:schemeClr val="bg1"/>
                </a:solidFill>
                <a:latin typeface="Cambria" charset="0"/>
                <a:ea typeface="Cambria" charset="0"/>
                <a:cs typeface="Cambria" charset="0"/>
              </a:rPr>
              <a:t>Performance 2022</a:t>
            </a:r>
            <a:endParaRPr sz="2300" b="0" dirty="0">
              <a:solidFill>
                <a:schemeClr val="bg1"/>
              </a:solidFill>
              <a:latin typeface="Arial" charset="0"/>
              <a:ea typeface="Arial" charset="0"/>
              <a:cs typeface="Arial" charset="0"/>
            </a:endParaRPr>
          </a:p>
        </p:txBody>
      </p:sp>
      <p:sp>
        <p:nvSpPr>
          <p:cNvPr id="6" name="Rettangolo 5"/>
          <p:cNvSpPr/>
          <p:nvPr/>
        </p:nvSpPr>
        <p:spPr>
          <a:xfrm>
            <a:off x="872491" y="4990392"/>
            <a:ext cx="5544616" cy="707886"/>
          </a:xfrm>
          <a:prstGeom prst="rect">
            <a:avLst/>
          </a:prstGeom>
        </p:spPr>
        <p:txBody>
          <a:bodyPr wrap="square">
            <a:spAutoFit/>
          </a:bodyPr>
          <a:lstStyle/>
          <a:p>
            <a:r>
              <a:rPr lang="it-IT" sz="2000" dirty="0" smtClean="0">
                <a:solidFill>
                  <a:schemeClr val="bg1"/>
                </a:solidFill>
                <a:latin typeface="Calibri" charset="0"/>
                <a:ea typeface="Calibri" charset="0"/>
                <a:cs typeface="Calibri" charset="0"/>
              </a:rPr>
              <a:t>Fondazione IRCCS Ca’ </a:t>
            </a:r>
            <a:r>
              <a:rPr lang="it-IT" sz="2000" dirty="0" err="1" smtClean="0">
                <a:solidFill>
                  <a:schemeClr val="bg1"/>
                </a:solidFill>
                <a:latin typeface="Calibri" charset="0"/>
                <a:ea typeface="Calibri" charset="0"/>
                <a:cs typeface="Calibri" charset="0"/>
              </a:rPr>
              <a:t>Granda</a:t>
            </a:r>
            <a:r>
              <a:rPr lang="it-IT" sz="2000" dirty="0" smtClean="0">
                <a:solidFill>
                  <a:schemeClr val="bg1"/>
                </a:solidFill>
                <a:latin typeface="Calibri" charset="0"/>
                <a:ea typeface="Calibri" charset="0"/>
                <a:cs typeface="Calibri" charset="0"/>
              </a:rPr>
              <a:t> Ospedale Maggiore Policlinico</a:t>
            </a:r>
            <a:endParaRPr lang="it-IT" sz="2000" dirty="0">
              <a:latin typeface="Calibri" charset="0"/>
              <a:ea typeface="Calibri" charset="0"/>
              <a:cs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L'azienda opera mediante un unico presidio suddiviso in molteplici Padiglioni. I posti letto accreditati sono pari a 920 unità per l’attività di ricovero ordinaria e a 95 unità per l’attività di </a:t>
            </a:r>
            <a:r>
              <a:rPr lang="it-IT" dirty="0" err="1" smtClean="0"/>
              <a:t>day</a:t>
            </a:r>
            <a:r>
              <a:rPr lang="it-IT" dirty="0" smtClean="0"/>
              <a:t> hospital/</a:t>
            </a:r>
            <a:r>
              <a:rPr lang="it-IT" dirty="0" err="1" smtClean="0"/>
              <a:t>day</a:t>
            </a:r>
            <a:r>
              <a:rPr lang="it-IT" dirty="0" smtClean="0"/>
              <a:t> </a:t>
            </a:r>
            <a:r>
              <a:rPr lang="it-IT" dirty="0" err="1" smtClean="0"/>
              <a:t>surgery</a:t>
            </a:r>
            <a:r>
              <a:rPr lang="it-IT" dirty="0" smtClean="0"/>
              <a:t>. </a:t>
            </a:r>
          </a:p>
          <a:p>
            <a:pPr indent="355600" algn="just" defTabSz="449170">
              <a:spcBef>
                <a:spcPts val="600"/>
              </a:spcBef>
              <a:defRPr/>
            </a:pPr>
            <a:r>
              <a:rPr lang="it-IT" dirty="0" smtClean="0"/>
              <a:t>Nella tabella seguente sono riportati i dati strutturali inerenti l’attività di diagnosi e cura, relativi all’anno 2022.</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4" name="Picture 2"/>
          <p:cNvPicPr>
            <a:picLocks noChangeAspect="1" noChangeArrowheads="1"/>
          </p:cNvPicPr>
          <p:nvPr/>
        </p:nvPicPr>
        <p:blipFill>
          <a:blip r:embed="rId3" cstate="print"/>
          <a:srcRect/>
          <a:stretch>
            <a:fillRect/>
          </a:stretch>
        </p:blipFill>
        <p:spPr bwMode="auto">
          <a:xfrm>
            <a:off x="611560" y="2924944"/>
            <a:ext cx="7416824" cy="3064914"/>
          </a:xfrm>
          <a:prstGeom prst="rect">
            <a:avLst/>
          </a:prstGeom>
          <a:noFill/>
          <a:ln w="9525">
            <a:noFill/>
            <a:miter lim="800000"/>
            <a:headEnd/>
            <a:tailEnd/>
          </a:ln>
          <a:effec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968552"/>
          </a:xfrm>
          <a:prstGeom prst="rect">
            <a:avLst/>
          </a:prstGeom>
        </p:spPr>
        <p:txBody>
          <a:bodyPr/>
          <a:lstStyle/>
          <a:p>
            <a:pPr indent="355600" algn="just" defTabSz="449170">
              <a:spcBef>
                <a:spcPts val="600"/>
              </a:spcBef>
              <a:defRPr/>
            </a:pPr>
            <a:r>
              <a:rPr lang="it-IT" dirty="0" smtClean="0"/>
              <a:t>La disponibilità dei posti letto medi e l’occupazione risentono ovviamente della riorganizzazione dei posti letto in funzione della pandemia di Covid-19, delle attività di riallocazione delle degenze a seguito dei lavori di abbattimento / ristrutturazione dei padiglioni e avvio lavori del nuovo ospedale e dei posti letto dedicati all’emergenza sovraffollamento dei PS.</a:t>
            </a:r>
          </a:p>
          <a:p>
            <a:pPr indent="355600" algn="just" defTabSz="449170">
              <a:spcBef>
                <a:spcPts val="600"/>
              </a:spcBef>
              <a:defRPr/>
            </a:pPr>
            <a:r>
              <a:rPr lang="it-IT" dirty="0" smtClean="0"/>
              <a:t>L’attività della Fondazione, relativa all’emergenza-urgenza, è molto importante nell’area metropolitana di Milano per la quale è l’Ospedale che offre il maggior numero di prestazioni. Il Pronto Soccorso viene erogato in tre sedi diverse: Ginecologia in Clinica </a:t>
            </a:r>
            <a:r>
              <a:rPr lang="it-IT" dirty="0" err="1" smtClean="0"/>
              <a:t>Mangiagalli</a:t>
            </a:r>
            <a:r>
              <a:rPr lang="it-IT" dirty="0" smtClean="0"/>
              <a:t>, Pediatria in Clinica De Marchi e Generale in Padiglione </a:t>
            </a:r>
            <a:r>
              <a:rPr lang="it-IT" dirty="0" err="1" smtClean="0"/>
              <a:t>Guardia-via</a:t>
            </a:r>
            <a:r>
              <a:rPr lang="it-IT" dirty="0" smtClean="0"/>
              <a:t> Sforza. I tre Pronto Soccorso garantiscono prestazioni in tutte le branche ad eccezione della Cardiochirurgia (accreditata a partire dal mese di maggio 2022). Anche i Pronto Soccorso risentono in maniera molto evidente del’impatto della situazione epidemiologica emergenziale.</a:t>
            </a:r>
          </a:p>
          <a:p>
            <a:pPr indent="355600" algn="just" defTabSz="449170">
              <a:spcBef>
                <a:spcPts val="600"/>
              </a:spcBef>
              <a:defRPr/>
            </a:pPr>
            <a:r>
              <a:rPr lang="it-IT" dirty="0" smtClean="0"/>
              <a:t>La Fondazione è punto di riferimento per pazienti polmonari che necessitano di </a:t>
            </a:r>
            <a:r>
              <a:rPr lang="it-IT" dirty="0" err="1" smtClean="0"/>
              <a:t>Ecmo</a:t>
            </a:r>
            <a:r>
              <a:rPr lang="it-IT" dirty="0" smtClean="0"/>
              <a:t>.</a:t>
            </a:r>
          </a:p>
          <a:p>
            <a:pPr indent="355600" algn="just" defTabSz="449170">
              <a:spcBef>
                <a:spcPts val="600"/>
              </a:spcBef>
              <a:defRPr/>
            </a:pPr>
            <a:r>
              <a:rPr lang="it-IT" dirty="0" smtClean="0"/>
              <a:t>La Fondazione è anche punto di riferimento sulle 24 ore per tutti gli ospedali del Nord Italia per quanto riguarda la gestione organi da trapiantare (NIT).</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196752"/>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Nel grafico successivo sono illustrati alcuni indicatori sintetici delle attività di Fondazione nel triennio 2020-2022 da cui si evidenzia una decisa ripresa di tutte le attività.</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2050" name="Picture 2"/>
          <p:cNvPicPr>
            <a:picLocks noChangeAspect="1" noChangeArrowheads="1"/>
          </p:cNvPicPr>
          <p:nvPr/>
        </p:nvPicPr>
        <p:blipFill>
          <a:blip r:embed="rId3" cstate="print"/>
          <a:srcRect/>
          <a:stretch>
            <a:fillRect/>
          </a:stretch>
        </p:blipFill>
        <p:spPr bwMode="auto">
          <a:xfrm>
            <a:off x="1115616" y="2348880"/>
            <a:ext cx="6336704" cy="3583443"/>
          </a:xfrm>
          <a:prstGeom prst="rect">
            <a:avLst/>
          </a:prstGeom>
          <a:noFill/>
          <a:ln w="9525">
            <a:noFill/>
            <a:miter lim="800000"/>
            <a:headEnd/>
            <a:tailEnd/>
          </a:ln>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340768"/>
            <a:ext cx="8208912" cy="5040560"/>
          </a:xfrm>
          <a:prstGeom prst="rect">
            <a:avLst/>
          </a:prstGeom>
        </p:spPr>
        <p:txBody>
          <a:bodyPr/>
          <a:lstStyle/>
          <a:p>
            <a:r>
              <a:rPr lang="it-IT" dirty="0" smtClean="0"/>
              <a:t>	Si è conclusa, da parte del Ministero della Salute, l’attività di verifica e controllo dell’attività pubblicistica della Fondazione dell’anno 2021 (valida per il finanziamento della RC 2022) sui dati dichiarati nell’ambito della rendicontazione annuale sull’attività di ricerca svolta in Fondazione.</a:t>
            </a:r>
          </a:p>
          <a:p>
            <a:endParaRPr lang="it-IT" dirty="0" smtClean="0"/>
          </a:p>
          <a:p>
            <a:r>
              <a:rPr lang="it-IT" dirty="0" smtClean="0"/>
              <a:t>	I dati a suo tempo inviati indicavano un ulteriore deciso miglioramento dei risultati ottenuti, con un incremento delle pubblicazioni su riviste internazionali con I.F. a circa il 25% sull’anno precedente per un totale di 1.746 documenti tra articoli originali, </a:t>
            </a:r>
            <a:r>
              <a:rPr lang="it-IT" dirty="0" err="1" smtClean="0"/>
              <a:t>reviews</a:t>
            </a:r>
            <a:r>
              <a:rPr lang="it-IT" dirty="0" smtClean="0"/>
              <a:t>, lettere con dati sperimentali / case report.  </a:t>
            </a:r>
          </a:p>
          <a:p>
            <a:r>
              <a:rPr lang="it-IT" dirty="0" smtClean="0"/>
              <a:t>  </a:t>
            </a:r>
          </a:p>
          <a:p>
            <a:r>
              <a:rPr lang="it-IT" dirty="0" smtClean="0"/>
              <a:t>	Questi dati e le valutazioni più dettagliate basate su indicatori </a:t>
            </a:r>
            <a:r>
              <a:rPr lang="it-IT" dirty="0" err="1" smtClean="0"/>
              <a:t>bibliometrici</a:t>
            </a:r>
            <a:r>
              <a:rPr lang="it-IT" dirty="0" smtClean="0"/>
              <a:t> svolta su database internazionali di analisi sembrano confermare che l’attività di ricerca della Fondazione IRCCS è cresciuta nel suo complesso in tutti i campi disciplinari in cui si sviluppa la nostra attività assistenziale, andando anche oltre la spinta alla ricerca che l’emergenza COVID-19 aveva innescato e che comunque in parte rimane.</a:t>
            </a:r>
          </a:p>
          <a:p>
            <a:pPr indent="355600" algn="just" defTabSz="449170">
              <a:spcBef>
                <a:spcPts val="600"/>
              </a:spcBef>
              <a:defRPr/>
            </a:pPr>
            <a:endParaRPr lang="it-IT" dirty="0" smtClean="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endParaRPr lang="it-IT" dirty="0" smtClean="0"/>
          </a:p>
        </p:txBody>
      </p:sp>
      <p:pic>
        <p:nvPicPr>
          <p:cNvPr id="3074" name="Picture 2"/>
          <p:cNvPicPr>
            <a:picLocks noChangeAspect="1" noChangeArrowheads="1"/>
          </p:cNvPicPr>
          <p:nvPr/>
        </p:nvPicPr>
        <p:blipFill>
          <a:blip r:embed="rId3" cstate="print"/>
          <a:srcRect/>
          <a:stretch>
            <a:fillRect/>
          </a:stretch>
        </p:blipFill>
        <p:spPr bwMode="auto">
          <a:xfrm>
            <a:off x="827584" y="1556792"/>
            <a:ext cx="7110045" cy="4237057"/>
          </a:xfrm>
          <a:prstGeom prst="rect">
            <a:avLst/>
          </a:prstGeom>
          <a:noFill/>
          <a:ln w="9525">
            <a:noFill/>
            <a:miter lim="800000"/>
            <a:headEnd/>
            <a:tailEnd/>
          </a:ln>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844824"/>
            <a:ext cx="8064896" cy="2664296"/>
          </a:xfrm>
          <a:prstGeom prst="rect">
            <a:avLst/>
          </a:prstGeom>
        </p:spPr>
        <p:txBody>
          <a:bodyPr/>
          <a:lstStyle/>
          <a:p>
            <a:pPr algn="just">
              <a:lnSpc>
                <a:spcPct val="150000"/>
              </a:lnSpc>
            </a:pPr>
            <a:r>
              <a:rPr lang="it-IT" dirty="0" smtClean="0"/>
              <a:t>	Malgrado l’aumento nel numero di pubblicazioni, la qualità media dei lavori, espressa con l’indicatore “I.F. normalizzato” che considera il prestigio della rivista, la tipologia di documento prodotto dalla ricerca  nonché in contributo dato alla stesura del lavoro dai ricercatori di un Ente,  si mantenuta sui livelli dell’anno precedente con un incremento totale paragonabile a quello delle pubblicazioni (+ 26%).</a:t>
            </a:r>
          </a:p>
          <a:p>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i="1" dirty="0" smtClean="0"/>
              <a:t>Impact </a:t>
            </a:r>
            <a:r>
              <a:rPr lang="it-IT" i="1" dirty="0" err="1" smtClean="0"/>
              <a:t>Factor</a:t>
            </a:r>
            <a:r>
              <a:rPr lang="it-IT" i="1" dirty="0" smtClean="0"/>
              <a:t> normalizzato 2017 –2021 </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r>
              <a:rPr lang="it-IT" sz="1100" b="1" dirty="0" smtClean="0"/>
              <a:t>*</a:t>
            </a:r>
            <a:r>
              <a:rPr lang="it-IT" sz="1100" dirty="0" smtClean="0"/>
              <a:t> i criteri di valutazione del Ministero della Salute, sui quali si basano questi valori, sono stati in parte modificati per la Produttività    	2019 - in particolare, la valutazione di alcune tipologie di documenti (</a:t>
            </a:r>
            <a:r>
              <a:rPr lang="it-IT" sz="1100" dirty="0" err="1" smtClean="0"/>
              <a:t>review</a:t>
            </a:r>
            <a:r>
              <a:rPr lang="it-IT" sz="1100" dirty="0" smtClean="0"/>
              <a:t> su riviste minori, case report) è stata penalizzata</a:t>
            </a:r>
          </a:p>
          <a:p>
            <a:pPr indent="355600" algn="just" defTabSz="449170">
              <a:spcBef>
                <a:spcPts val="600"/>
              </a:spcBef>
              <a:defRPr/>
            </a:pPr>
            <a:endParaRPr lang="it-IT" dirty="0" smtClean="0"/>
          </a:p>
        </p:txBody>
      </p:sp>
      <p:pic>
        <p:nvPicPr>
          <p:cNvPr id="9" name="Immagine 8"/>
          <p:cNvPicPr/>
          <p:nvPr/>
        </p:nvPicPr>
        <p:blipFill>
          <a:blip r:embed="rId3" cstate="print"/>
          <a:srcRect/>
          <a:stretch>
            <a:fillRect/>
          </a:stretch>
        </p:blipFill>
        <p:spPr bwMode="auto">
          <a:xfrm>
            <a:off x="755576" y="1700808"/>
            <a:ext cx="7488832" cy="3816424"/>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251520" y="1412776"/>
            <a:ext cx="8136904" cy="4392488"/>
          </a:xfrm>
          <a:prstGeom prst="rect">
            <a:avLst/>
          </a:prstGeom>
        </p:spPr>
        <p:txBody>
          <a:bodyPr/>
          <a:lstStyle/>
          <a:p>
            <a:pPr algn="just">
              <a:lnSpc>
                <a:spcPct val="150000"/>
              </a:lnSpc>
            </a:pPr>
            <a:r>
              <a:rPr lang="it-IT" dirty="0" smtClean="0"/>
              <a:t>	La situazione appena descritta ha portato a riconfermare la Fondazione IRCCS Ca’ </a:t>
            </a:r>
            <a:r>
              <a:rPr lang="it-IT" dirty="0" err="1" smtClean="0"/>
              <a:t>Granda</a:t>
            </a:r>
            <a:r>
              <a:rPr lang="it-IT" dirty="0" smtClean="0"/>
              <a:t> Ospedale Maggiore Policlinico di Milano come il più produttivo scientificamente tra gli IRCCS pubblici come illustrano i risultati resi noti nel corso della riunione annuale che vede la presenza dei Direttori Scientifici degli IRCCS, tenutasi il 20 dicembre u.s. presso il Ministero della Salute. Questa conferma, illustrata nella figura di seguito, è stata raggiunta malgrado l’intervento correttivo operato dal Ministero della Salute, basato sull’osservanza scrupolosa delle regole contenute nella “Programmazione triennale 2019-2021”, abbia penalizzato tutti gli IRCCS, Il nostro in particolare, abbassando i numeri assoluti della nostra attività pubblicistica ma non incidendo sulla sostanza del nostro primato.</a:t>
            </a:r>
          </a:p>
          <a:p>
            <a:pPr>
              <a:lnSpc>
                <a:spcPct val="150000"/>
              </a:lnSpc>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algn="just"/>
            <a:endParaRPr lang="it-IT" dirty="0" smtClean="0"/>
          </a:p>
          <a:p>
            <a:pPr algn="just">
              <a:lnSpc>
                <a:spcPct val="150000"/>
              </a:lnSpc>
            </a:pPr>
            <a:r>
              <a:rPr lang="it-IT" dirty="0" smtClean="0"/>
              <a:t>	Non è possibile suddividere, all'interno della Fondazione, le strutture dedicate esclusivamente alla ricerca e quelle in cui assistenza e ricerca si fondono, poiché la </a:t>
            </a:r>
            <a:r>
              <a:rPr lang="it-IT" i="1" dirty="0" err="1" smtClean="0"/>
              <a:t>mission</a:t>
            </a:r>
            <a:r>
              <a:rPr lang="it-IT" dirty="0" smtClean="0"/>
              <a:t> di un Istituto di Ricovero e Cura a Carattere Scientifico consiste nel condurre ricerche </a:t>
            </a:r>
            <a:r>
              <a:rPr lang="it-IT" dirty="0" err="1" smtClean="0"/>
              <a:t>traslazionali</a:t>
            </a:r>
            <a:r>
              <a:rPr lang="it-IT" dirty="0" smtClean="0"/>
              <a:t> - quali ad esempio le sperimentazioni cliniche - che sappiano attingere dall'esperienza clinica e ad essa ritornino i risultati. </a:t>
            </a:r>
          </a:p>
          <a:p>
            <a:pPr algn="just">
              <a:lnSpc>
                <a:spcPct val="150000"/>
              </a:lnSpc>
            </a:pPr>
            <a:r>
              <a:rPr lang="it-IT" dirty="0" smtClean="0"/>
              <a:t>Si può dunque affermare che tutte le UU.OO. cliniche, a prescindere dalla conduzione universitaria o ospedaliera, coniugano l'assistenza con la ricerca; gli stessi ricercatori o titolari di borse di studio, finanziate da fondi di ricerca, concorrono infatti a progetti e studi di cui beneficia anche l'assistenza.</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hlinkClick r:id="rId3"/>
          </p:cNvPr>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3284984"/>
            <a:ext cx="8208912" cy="2880320"/>
          </a:xfrm>
          <a:prstGeom prst="rect">
            <a:avLst/>
          </a:prstGeom>
        </p:spPr>
        <p:txBody>
          <a:bodyPr/>
          <a:lstStyle/>
          <a:p>
            <a:pPr algn="just"/>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133122" name="Picture 2"/>
          <p:cNvPicPr>
            <a:picLocks noChangeAspect="1" noChangeArrowheads="1"/>
          </p:cNvPicPr>
          <p:nvPr/>
        </p:nvPicPr>
        <p:blipFill>
          <a:blip r:embed="rId4" cstate="print"/>
          <a:srcRect/>
          <a:stretch>
            <a:fillRect/>
          </a:stretch>
        </p:blipFill>
        <p:spPr bwMode="auto">
          <a:xfrm>
            <a:off x="611560" y="1484784"/>
            <a:ext cx="10216330" cy="4654965"/>
          </a:xfrm>
          <a:prstGeom prst="rect">
            <a:avLst/>
          </a:prstGeom>
          <a:noFill/>
          <a:ln w="9525">
            <a:noFill/>
            <a:miter lim="800000"/>
            <a:headEnd/>
            <a:tailEnd/>
          </a:ln>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Contenuti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defTabSz="449170">
              <a:spcBef>
                <a:spcPts val="600"/>
              </a:spcBef>
              <a:defRPr/>
            </a:pPr>
            <a:r>
              <a:rPr lang="it-IT" sz="2000" dirty="0" smtClean="0"/>
              <a:t>LA FONDAZIONE IRCCS CA’ GRANDA OSPEDALE MAGGIORE POLICLINICO</a:t>
            </a:r>
          </a:p>
          <a:p>
            <a:pPr defTabSz="449170">
              <a:spcBef>
                <a:spcPts val="600"/>
              </a:spcBef>
              <a:defRPr/>
            </a:pPr>
            <a:endParaRPr lang="it-IT" sz="2000" dirty="0" smtClean="0"/>
          </a:p>
          <a:p>
            <a:pPr indent="355600" defTabSz="449170">
              <a:lnSpc>
                <a:spcPts val="1500"/>
              </a:lnSpc>
              <a:spcBef>
                <a:spcPts val="600"/>
              </a:spcBef>
              <a:buFont typeface="Arial" pitchFamily="34" charset="0"/>
              <a:buChar char="•"/>
              <a:defRPr/>
            </a:pPr>
            <a:r>
              <a:rPr lang="it-IT" sz="2400" dirty="0" smtClean="0">
                <a:latin typeface="Calibri" pitchFamily="34" charset="0"/>
              </a:rPr>
              <a:t>Chi siamo</a:t>
            </a:r>
          </a:p>
          <a:p>
            <a:pPr marL="719138" lvl="2" indent="-358775" defTabSz="449170">
              <a:lnSpc>
                <a:spcPct val="150000"/>
              </a:lnSpc>
              <a:buFont typeface="Arial" pitchFamily="34" charset="0"/>
              <a:buChar char="•"/>
              <a:defRPr/>
            </a:pPr>
            <a:r>
              <a:rPr lang="it-IT" sz="2200" dirty="0" smtClean="0">
                <a:latin typeface="Calibri" pitchFamily="34" charset="0"/>
              </a:rPr>
              <a:t>L‘organizzazione dell’azienda</a:t>
            </a:r>
          </a:p>
          <a:p>
            <a:pPr marL="719138" lvl="2" indent="-358775" defTabSz="449170">
              <a:lnSpc>
                <a:spcPct val="150000"/>
              </a:lnSpc>
              <a:buFont typeface="Arial" pitchFamily="34" charset="0"/>
              <a:buChar char="•"/>
              <a:defRPr/>
            </a:pPr>
            <a:r>
              <a:rPr lang="it-IT" sz="2200" dirty="0" smtClean="0">
                <a:latin typeface="Calibri" pitchFamily="34" charset="0"/>
              </a:rPr>
              <a:t>Struttura e organizzazione dei servizi</a:t>
            </a:r>
          </a:p>
          <a:p>
            <a:pPr marL="719138" lvl="2" indent="-358775" defTabSz="449170">
              <a:lnSpc>
                <a:spcPct val="150000"/>
              </a:lnSpc>
              <a:buFont typeface="Arial" pitchFamily="34" charset="0"/>
              <a:buChar char="•"/>
              <a:defRPr/>
            </a:pPr>
            <a:r>
              <a:rPr lang="it-IT" sz="2200" dirty="0" smtClean="0">
                <a:latin typeface="Calibri" pitchFamily="34" charset="0"/>
              </a:rPr>
              <a:t>Assistenza ospedaliera</a:t>
            </a:r>
          </a:p>
          <a:p>
            <a:pPr marL="719138" lvl="2" indent="-358775" defTabSz="449170">
              <a:lnSpc>
                <a:spcPct val="150000"/>
              </a:lnSpc>
              <a:buFont typeface="Arial" pitchFamily="34" charset="0"/>
              <a:buChar char="•"/>
              <a:defRPr/>
            </a:pPr>
            <a:r>
              <a:rPr lang="it-IT" sz="2200" dirty="0" smtClean="0">
                <a:latin typeface="Calibri" pitchFamily="34" charset="0"/>
              </a:rPr>
              <a:t> Ricerca</a:t>
            </a:r>
          </a:p>
          <a:p>
            <a:pPr marL="719138" lvl="2" indent="-358775" defTabSz="449170">
              <a:lnSpc>
                <a:spcPct val="150000"/>
              </a:lnSpc>
              <a:buFont typeface="Arial" pitchFamily="34" charset="0"/>
              <a:buChar char="•"/>
              <a:defRPr/>
            </a:pPr>
            <a:r>
              <a:rPr lang="it-IT" sz="2200" dirty="0" smtClean="0">
                <a:latin typeface="Calibri" pitchFamily="34" charset="0"/>
              </a:rPr>
              <a:t>Gestione organizzativa e strategica dell’esercizio</a:t>
            </a:r>
          </a:p>
          <a:p>
            <a:pPr marL="719138" lvl="2" indent="-358775" defTabSz="449170">
              <a:lnSpc>
                <a:spcPct val="150000"/>
              </a:lnSpc>
              <a:buFont typeface="Arial" pitchFamily="34" charset="0"/>
              <a:buChar char="•"/>
              <a:defRPr/>
            </a:pPr>
            <a:r>
              <a:rPr lang="it-IT" sz="2200" dirty="0" smtClean="0">
                <a:latin typeface="Calibri" pitchFamily="34" charset="0"/>
              </a:rPr>
              <a:t>Il bilancio d’Esercizio dell’anno 2022</a:t>
            </a:r>
          </a:p>
          <a:p>
            <a:pPr marL="719138" lvl="2" indent="-358775" defTabSz="449170">
              <a:lnSpc>
                <a:spcPct val="150000"/>
              </a:lnSpc>
              <a:buFont typeface="Arial" pitchFamily="34" charset="0"/>
              <a:buChar char="•"/>
              <a:defRPr/>
            </a:pPr>
            <a:r>
              <a:rPr lang="it-IT" sz="2200" dirty="0" smtClean="0">
                <a:latin typeface="Calibri" pitchFamily="34" charset="0"/>
              </a:rPr>
              <a:t>Valutazione Indicatori inseriti nel Piano della Performance 2022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136904" cy="4975592"/>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064896" cy="4680520"/>
          </a:xfrm>
          <a:prstGeom prst="rect">
            <a:avLst/>
          </a:prstGeom>
        </p:spPr>
        <p:txBody>
          <a:bodyPr/>
          <a:lstStyle/>
          <a:p>
            <a:pPr indent="355600" algn="just" defTabSz="449170">
              <a:spcBef>
                <a:spcPts val="600"/>
              </a:spcBef>
              <a:defRPr/>
            </a:pPr>
            <a:r>
              <a:rPr lang="it-IT" dirty="0" smtClean="0"/>
              <a:t>	Per quanto attiene agli investimenti, nel 2022, sono proseguiti i programmi di ristrutturazione già in corso nell’annualità precedente, alcuni nella loro fase conclusiva:</a:t>
            </a:r>
          </a:p>
          <a:p>
            <a:pPr lvl="0" indent="355600" algn="just" defTabSz="449170">
              <a:spcBef>
                <a:spcPts val="600"/>
              </a:spcBef>
              <a:defRPr/>
            </a:pPr>
            <a:endParaRPr lang="it-IT" dirty="0" smtClean="0"/>
          </a:p>
          <a:p>
            <a:pPr lvl="0" indent="355600" algn="just" defTabSz="449170">
              <a:spcBef>
                <a:spcPts val="600"/>
              </a:spcBef>
              <a:defRPr/>
            </a:pPr>
            <a:r>
              <a:rPr lang="it-IT" dirty="0" smtClean="0"/>
              <a:t>•	 Riqualificazione dell’area Ospedale Maggiore Policlinico, Mangiagalli e Regina Elena di Milano, forme molteplici dei luoghi della salute: realizzazione del Nuovo Ospedale; sono state realizzate il 90% delle strutture di fondazione dell’edificio, dei corpi laterali ed è iniziata l’elevazione della struttura con la posa dei pilastri dei primi due piani, nonché dei setti dei vani scala e vani ascensori. E’, inoltre, iniziata la </a:t>
            </a:r>
            <a:r>
              <a:rPr lang="it-IT" dirty="0" err="1" smtClean="0"/>
              <a:t>casseratura</a:t>
            </a:r>
            <a:r>
              <a:rPr lang="it-IT" dirty="0" smtClean="0"/>
              <a:t> dei solai, nonché l’esecuzione dei getti di calcestruzzo;</a:t>
            </a:r>
          </a:p>
          <a:p>
            <a:pPr lvl="0" indent="355600" algn="just" defTabSz="449170">
              <a:spcBef>
                <a:spcPts val="600"/>
              </a:spcBef>
              <a:defRPr/>
            </a:pPr>
            <a:endParaRPr lang="it-IT" dirty="0" smtClean="0"/>
          </a:p>
          <a:p>
            <a:pPr lvl="0" indent="355600" algn="just" defTabSz="449170">
              <a:spcBef>
                <a:spcPts val="600"/>
              </a:spcBef>
              <a:defRPr/>
            </a:pPr>
            <a:r>
              <a:rPr lang="it-IT" dirty="0" smtClean="0"/>
              <a:t>•	 Riqualificazione puerperio 2° piano Mangiagalli: l’aggiudicazione è avvenuta nel mese di dicembre 2020 e i lavori sono iniziati il 1 Marzo 2021. I lavori sono stati conclusi il 21.03.2023. È in corso il collaudo tecnico-amministrativo;</a:t>
            </a:r>
          </a:p>
          <a:p>
            <a:pPr lvl="0" indent="355600" algn="just" defTabSz="449170">
              <a:spcBef>
                <a:spcPts val="600"/>
              </a:spcBef>
              <a:defRPr/>
            </a:pPr>
            <a:endParaRPr lang="it-IT" dirty="0" smtClean="0"/>
          </a:p>
          <a:p>
            <a:pPr indent="355600" algn="just" defTabSz="449170">
              <a:spcBef>
                <a:spcPts val="600"/>
              </a:spcBef>
              <a:defRPr/>
            </a:pPr>
            <a:endParaRPr lang="it-IT" dirty="0" smtClean="0"/>
          </a:p>
          <a:p>
            <a:pPr lvl="0"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253" y="1052736"/>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467544" y="1124744"/>
            <a:ext cx="7992888" cy="4752528"/>
          </a:xfrm>
          <a:prstGeom prst="rect">
            <a:avLst/>
          </a:prstGeom>
        </p:spPr>
        <p:txBody>
          <a:bodyPr/>
          <a:lstStyle/>
          <a:p>
            <a:pPr lvl="0"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r>
              <a:rPr lang="it-IT" dirty="0" smtClean="0"/>
              <a:t>•	 Potenziamento degli impianti </a:t>
            </a:r>
            <a:r>
              <a:rPr lang="it-IT" dirty="0" err="1" smtClean="0"/>
              <a:t>aeraulici</a:t>
            </a:r>
            <a:r>
              <a:rPr lang="it-IT" dirty="0" smtClean="0"/>
              <a:t> in vari padiglioni (DGR XI – 3479 del 05.08.2020): è stata espletata la procedura di gara e si è proceduto con la consegna dei lavori;</a:t>
            </a:r>
          </a:p>
          <a:p>
            <a:pPr lvl="0" indent="355600" algn="just" defTabSz="449170">
              <a:spcBef>
                <a:spcPts val="600"/>
              </a:spcBef>
              <a:defRPr/>
            </a:pPr>
            <a:r>
              <a:rPr lang="it-IT" dirty="0" smtClean="0"/>
              <a:t>•	 Adeguamento antincendio dei Padiglioni Sacco, Cesarina Riva e Bosisio (DGR XI – 3479 del 05.08.2020): è in corso la progettazione cui seguirà la gara per l’affidamento degli interventi; </a:t>
            </a:r>
          </a:p>
          <a:p>
            <a:pPr lvl="0" indent="355600" algn="just" defTabSz="449170">
              <a:spcBef>
                <a:spcPts val="600"/>
              </a:spcBef>
              <a:defRPr/>
            </a:pPr>
            <a:r>
              <a:rPr lang="it-IT" dirty="0" smtClean="0"/>
              <a:t>•	 Realizzazione nuovo impianto ascensore </a:t>
            </a:r>
            <a:r>
              <a:rPr lang="it-IT" dirty="0" err="1" smtClean="0"/>
              <a:t>montalettighe</a:t>
            </a:r>
            <a:r>
              <a:rPr lang="it-IT" dirty="0" smtClean="0"/>
              <a:t> (DGR X/821 del 25.10.2013, economie): l’intervento è in Corso; l’impianto è stato prodotto e si stanno per realizzare le modifiche strutturali per il montaggio; </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lvl="0" indent="355600" algn="just" defTabSz="449170">
              <a:spcBef>
                <a:spcPts val="600"/>
              </a:spcBef>
              <a:defRPr/>
            </a:pPr>
            <a:endParaRPr lang="it-IT" dirty="0" smtClean="0"/>
          </a:p>
          <a:p>
            <a:pPr lvl="0" indent="355600" algn="just" defTabSz="449170">
              <a:spcBef>
                <a:spcPts val="600"/>
              </a:spcBef>
              <a:defRPr/>
            </a:pPr>
            <a:r>
              <a:rPr lang="it-IT" dirty="0" smtClean="0"/>
              <a:t>•	 Opere di adeguamento di diversi impianti rilevazione fumi in alcuni padiglioni della Fondazione: gli interventi previsti contrattualmente sono stati completati;</a:t>
            </a:r>
          </a:p>
          <a:p>
            <a:pPr indent="355600" algn="just" defTabSz="449170">
              <a:spcBef>
                <a:spcPts val="600"/>
              </a:spcBef>
              <a:defRPr/>
            </a:pPr>
            <a:endParaRPr lang="it-IT" dirty="0" smtClean="0"/>
          </a:p>
          <a:p>
            <a:pPr indent="355600" algn="just" defTabSz="449170">
              <a:spcBef>
                <a:spcPts val="600"/>
              </a:spcBef>
              <a:defRPr/>
            </a:pPr>
            <a:r>
              <a:rPr lang="it-IT" dirty="0" smtClean="0"/>
              <a:t> •	 Inizio dei lavori relativi sia al PS Ostetrico-Ginecologico della clinica Mangiagalli sia al PS Pediatrico De Marchi, finalizzata alla separazione dei percorsi positivi/negativi </a:t>
            </a:r>
            <a:r>
              <a:rPr lang="it-IT" dirty="0" err="1" smtClean="0"/>
              <a:t>Covid</a:t>
            </a:r>
            <a:r>
              <a:rPr lang="it-IT" dirty="0" smtClean="0"/>
              <a:t>; </a:t>
            </a:r>
          </a:p>
          <a:p>
            <a:pPr lvl="0" indent="355600" algn="just" defTabSz="449170">
              <a:spcBef>
                <a:spcPts val="600"/>
              </a:spcBef>
              <a:defRPr/>
            </a:pPr>
            <a:endParaRPr lang="it-IT" dirty="0" smtClean="0"/>
          </a:p>
          <a:p>
            <a:pPr lvl="0" indent="355600" algn="just" defTabSz="449170">
              <a:spcBef>
                <a:spcPts val="600"/>
              </a:spcBef>
              <a:defRPr/>
            </a:pPr>
            <a:r>
              <a:rPr lang="it-IT" dirty="0" smtClean="0"/>
              <a:t>•	 Riqualificazione puerperio 2° piano Mangiagalli: l’aggiudicazione è avvenuta nel mese di dicembre 2020 e i lavori sono iniziati il 1° marzo 2021. La prima fase è stata completata e una prima area ristrutturata è già in funzione. È iniziata la seconda fase dei lavori.</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352928" cy="5184576"/>
          </a:xfrm>
          <a:prstGeom prst="rect">
            <a:avLst/>
          </a:prstGeom>
        </p:spPr>
        <p:txBody>
          <a:bodyPr/>
          <a:lstStyle/>
          <a:p>
            <a:pPr indent="355600" algn="just" defTabSz="449170">
              <a:spcBef>
                <a:spcPts val="600"/>
              </a:spcBef>
              <a:defRPr/>
            </a:pPr>
            <a:r>
              <a:rPr lang="it-IT" b="1" dirty="0" smtClean="0"/>
              <a:t>AZIONI ORGANIZZATIVE</a:t>
            </a:r>
          </a:p>
          <a:p>
            <a:pPr indent="355600" algn="just" defTabSz="449170">
              <a:spcBef>
                <a:spcPts val="600"/>
              </a:spcBef>
              <a:defRPr/>
            </a:pPr>
            <a:endParaRPr lang="it-IT" dirty="0" smtClean="0"/>
          </a:p>
          <a:p>
            <a:r>
              <a:rPr lang="it-IT" b="1" dirty="0" smtClean="0"/>
              <a:t>Gestione dei supporti amministrativi all’attività clinica</a:t>
            </a:r>
            <a:endParaRPr lang="it-IT" dirty="0" smtClean="0"/>
          </a:p>
          <a:p>
            <a:pPr lvl="0"/>
            <a:endParaRPr lang="it-IT" b="1" dirty="0" smtClean="0"/>
          </a:p>
          <a:p>
            <a:pPr lvl="0">
              <a:buFont typeface="Wingdings" pitchFamily="2" charset="2"/>
              <a:buChar char="§"/>
            </a:pPr>
            <a:r>
              <a:rPr lang="it-IT" b="1" i="1" dirty="0" smtClean="0"/>
              <a:t> Gestione dell’accoglienza</a:t>
            </a:r>
          </a:p>
          <a:p>
            <a:pPr lvl="0"/>
            <a:endParaRPr lang="it-IT" i="1" dirty="0" smtClean="0"/>
          </a:p>
          <a:p>
            <a:pPr algn="just"/>
            <a:r>
              <a:rPr lang="it-IT" dirty="0" smtClean="0"/>
              <a:t>Attività in fase di consolidamento/completamento già dal periodo </a:t>
            </a:r>
            <a:r>
              <a:rPr lang="it-IT" dirty="0" err="1" smtClean="0"/>
              <a:t>pre-pandemia</a:t>
            </a:r>
            <a:r>
              <a:rPr lang="it-IT" dirty="0" smtClean="0"/>
              <a:t>, in parte rallentate negli anni 2020 e 2021, e quindi riprese:</a:t>
            </a:r>
          </a:p>
          <a:p>
            <a:pPr algn="just"/>
            <a:endParaRPr lang="it-IT" dirty="0" smtClean="0"/>
          </a:p>
          <a:p>
            <a:pPr lvl="0" algn="just"/>
            <a:r>
              <a:rPr lang="it-IT" dirty="0" smtClean="0"/>
              <a:t>- Mantenimento di una parte dell’attività di accoglienza (</a:t>
            </a:r>
            <a:r>
              <a:rPr lang="it-IT" dirty="0" err="1" smtClean="0"/>
              <a:t>front-office</a:t>
            </a:r>
            <a:r>
              <a:rPr lang="it-IT" dirty="0" smtClean="0"/>
              <a:t>) a </a:t>
            </a:r>
            <a:r>
              <a:rPr lang="it-IT" b="1" dirty="0" smtClean="0"/>
              <a:t>servizio esterno</a:t>
            </a:r>
            <a:r>
              <a:rPr lang="it-IT" dirty="0" smtClean="0"/>
              <a:t> (personale non dipendente) fatta eccezione per alcuni presidi considerati strategici oppure particolarmente specializzati e pertanto da presidiare direttamente. Questo permette di lavorare su una maggior flessibilità oraria e adattare la copertura all’effettivo andamento dell’attività;</a:t>
            </a:r>
          </a:p>
          <a:p>
            <a:pPr lvl="0" algn="just"/>
            <a:endParaRPr lang="it-IT" dirty="0" smtClean="0"/>
          </a:p>
          <a:p>
            <a:pPr lvl="0" algn="just"/>
            <a:r>
              <a:rPr lang="it-IT" dirty="0" smtClean="0"/>
              <a:t>- Completamento e miglioramento del </a:t>
            </a:r>
            <a:r>
              <a:rPr lang="it-IT" b="1" dirty="0" smtClean="0"/>
              <a:t>supporto informatico</a:t>
            </a:r>
            <a:r>
              <a:rPr lang="it-IT" dirty="0" smtClean="0"/>
              <a:t> alle attività di accoglienza tramite migliorie e nuovi servizi del sistema </a:t>
            </a:r>
            <a:r>
              <a:rPr lang="it-IT" dirty="0" err="1" smtClean="0"/>
              <a:t>Eliminacode</a:t>
            </a:r>
            <a:r>
              <a:rPr lang="it-IT" dirty="0" smtClean="0"/>
              <a:t> (es. prenotazione posto in coda online, check-in rapido, chiamate di secondo livello);</a:t>
            </a:r>
          </a:p>
          <a:p>
            <a:pPr lvl="0">
              <a:buFont typeface="Courier New" pitchFamily="49" charset="0"/>
              <a:buChar char="o"/>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964488"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280920" cy="5616624"/>
          </a:xfrm>
          <a:prstGeom prst="rect">
            <a:avLst/>
          </a:prstGeom>
        </p:spPr>
        <p:txBody>
          <a:bodyPr/>
          <a:lstStyle/>
          <a:p>
            <a:pPr lvl="0" algn="just"/>
            <a:r>
              <a:rPr lang="it-IT" b="1" dirty="0" smtClean="0"/>
              <a:t>- </a:t>
            </a:r>
            <a:r>
              <a:rPr lang="it-IT" dirty="0" smtClean="0"/>
              <a:t>Adeguamento alle necessità in termini di gestione </a:t>
            </a:r>
            <a:r>
              <a:rPr lang="it-IT" b="1" dirty="0" smtClean="0"/>
              <a:t>privacy</a:t>
            </a:r>
            <a:r>
              <a:rPr lang="it-IT" dirty="0" smtClean="0"/>
              <a:t> e consensi in continua evoluzione;</a:t>
            </a:r>
          </a:p>
          <a:p>
            <a:pPr lvl="0" algn="just">
              <a:buFont typeface="Wingdings" pitchFamily="2" charset="2"/>
              <a:buChar char="Ø"/>
            </a:pPr>
            <a:endParaRPr lang="it-IT" dirty="0" smtClean="0"/>
          </a:p>
          <a:p>
            <a:pPr lvl="0" algn="just"/>
            <a:r>
              <a:rPr lang="it-IT" dirty="0" smtClean="0"/>
              <a:t>- Adeguamento al sistema </a:t>
            </a:r>
            <a:r>
              <a:rPr lang="it-IT" b="1" dirty="0" err="1" smtClean="0"/>
              <a:t>PagoPA</a:t>
            </a:r>
            <a:r>
              <a:rPr lang="it-IT" dirty="0" smtClean="0"/>
              <a:t> e sempre maggior utilizzo dello stesso sia per l’attività di accettazione sia per l’attività di recupero crediti;</a:t>
            </a:r>
          </a:p>
          <a:p>
            <a:pPr lvl="0" algn="just">
              <a:buFont typeface="Wingdings" pitchFamily="2" charset="2"/>
              <a:buChar char="Ø"/>
            </a:pPr>
            <a:endParaRPr lang="it-IT" dirty="0" smtClean="0"/>
          </a:p>
          <a:p>
            <a:pPr lvl="0" algn="just"/>
            <a:r>
              <a:rPr lang="it-IT" dirty="0" smtClean="0"/>
              <a:t>- Gestione dell’accoglienza ai servizi legati all’</a:t>
            </a:r>
            <a:r>
              <a:rPr lang="it-IT" b="1" dirty="0" smtClean="0"/>
              <a:t>Emergenza </a:t>
            </a:r>
            <a:r>
              <a:rPr lang="it-IT" b="1" dirty="0" err="1" smtClean="0"/>
              <a:t>Covid</a:t>
            </a:r>
            <a:r>
              <a:rPr lang="it-IT" dirty="0" smtClean="0"/>
              <a:t> ovvero Ambulatorio Tamponi e Centri Vaccinali di competenza, per i quali si è registrato un </a:t>
            </a:r>
            <a:r>
              <a:rPr lang="it-IT" b="1" dirty="0" smtClean="0"/>
              <a:t>re-incremento dell’attività nel mese di giugno 2022</a:t>
            </a:r>
            <a:r>
              <a:rPr lang="it-IT" dirty="0" smtClean="0"/>
              <a:t>.</a:t>
            </a:r>
          </a:p>
          <a:p>
            <a:pPr algn="just"/>
            <a:endParaRPr lang="it-IT" b="1" dirty="0" smtClean="0"/>
          </a:p>
          <a:p>
            <a:pPr algn="just"/>
            <a:r>
              <a:rPr lang="it-IT" b="1" dirty="0" smtClean="0"/>
              <a:t>Nuove attività:</a:t>
            </a:r>
          </a:p>
          <a:p>
            <a:pPr lvl="0" algn="just"/>
            <a:r>
              <a:rPr lang="it-IT" dirty="0" smtClean="0"/>
              <a:t>- Progetto volto a razionalizzare e facilitare l’</a:t>
            </a:r>
            <a:r>
              <a:rPr lang="it-IT" b="1" dirty="0" smtClean="0"/>
              <a:t>accesso telefonico </a:t>
            </a:r>
            <a:r>
              <a:rPr lang="it-IT" dirty="0" smtClean="0"/>
              <a:t>agli ambulatori che, per la complessità e specificità degli esami svolti, richiedono una prenotazione diretta volta a verificare l’appropriatezza della richiesta e/o ad informare il paziente riguardo eventuali preparazioni particolarmente dettagliate;</a:t>
            </a:r>
          </a:p>
          <a:p>
            <a:pPr lvl="0" algn="just">
              <a:buFont typeface="Wingdings" pitchFamily="2" charset="2"/>
              <a:buChar char="Ø"/>
            </a:pPr>
            <a:endParaRPr lang="it-IT" dirty="0" smtClean="0"/>
          </a:p>
          <a:p>
            <a:pPr lvl="0" algn="just"/>
            <a:r>
              <a:rPr lang="it-IT" dirty="0" smtClean="0"/>
              <a:t>- Supporto strutturato alla </a:t>
            </a:r>
            <a:r>
              <a:rPr lang="it-IT" b="1" dirty="0" smtClean="0"/>
              <a:t>telemedicina</a:t>
            </a:r>
            <a:r>
              <a:rPr lang="it-IT" dirty="0" smtClean="0"/>
              <a:t>, continuato a seguito del periodo pandemico;</a:t>
            </a:r>
          </a:p>
          <a:p>
            <a:pPr lvl="0">
              <a:buFont typeface="Courier New" pitchFamily="49" charset="0"/>
              <a:buChar char="o"/>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964488"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208912" cy="5040560"/>
          </a:xfrm>
          <a:prstGeom prst="rect">
            <a:avLst/>
          </a:prstGeom>
        </p:spPr>
        <p:txBody>
          <a:bodyPr/>
          <a:lstStyle/>
          <a:p>
            <a:pPr lvl="0" algn="just"/>
            <a:endParaRPr lang="it-IT" dirty="0" smtClean="0"/>
          </a:p>
          <a:p>
            <a:pPr algn="just">
              <a:buFont typeface="Wingdings" pitchFamily="2" charset="2"/>
              <a:buChar char="§"/>
            </a:pPr>
            <a:r>
              <a:rPr lang="it-IT" b="1" i="1" dirty="0" smtClean="0"/>
              <a:t> Supporti amministrativi di reparto</a:t>
            </a:r>
            <a:endParaRPr lang="it-IT" i="1" dirty="0" smtClean="0"/>
          </a:p>
          <a:p>
            <a:pPr lvl="0" algn="just"/>
            <a:endParaRPr lang="it-IT" dirty="0" smtClean="0"/>
          </a:p>
          <a:p>
            <a:pPr algn="just">
              <a:lnSpc>
                <a:spcPct val="150000"/>
              </a:lnSpc>
            </a:pPr>
            <a:r>
              <a:rPr lang="it-IT" dirty="0" smtClean="0"/>
              <a:t>	Consolidamento dell’assegnazione centralizzata di tutto il personale di supporto amministrativo alle </a:t>
            </a:r>
            <a:r>
              <a:rPr lang="it-IT" dirty="0" err="1" smtClean="0"/>
              <a:t>S.S.C.C.</a:t>
            </a:r>
            <a:r>
              <a:rPr lang="it-IT" dirty="0" smtClean="0"/>
              <a:t> cliniche. Completamento dell’assegnazione e formazione del personale e monitoraggio continuo dell’attività di supporto amministrativo ai reparti, in particolare per quanto riguarda l’attività di chiusura delle cartelle cliniche (c.d. “progetto archivisti” iniziato nel giugno 2021) con nuove analisi dati e sviluppi applicativi a supporto del progetto.</a:t>
            </a:r>
          </a:p>
          <a:p>
            <a:pPr algn="just">
              <a:lnSpc>
                <a:spcPct val="150000"/>
              </a:lnSpc>
            </a:pPr>
            <a:r>
              <a:rPr lang="it-IT" dirty="0" smtClean="0"/>
              <a:t>	È stato avviato anche un progetto per migliorare il supporto amministrativo presso il reparto solventi S. Caterina (per es. introduzione delle operazioni di check-in/check-out con l’obiettivo di ridurre i tempi tra dimissione e fatturazione).</a:t>
            </a:r>
          </a:p>
          <a:p>
            <a:pPr lvl="0" algn="just"/>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340768"/>
            <a:ext cx="8064896" cy="4824536"/>
          </a:xfrm>
          <a:prstGeom prst="rect">
            <a:avLst/>
          </a:prstGeom>
        </p:spPr>
        <p:txBody>
          <a:bodyPr/>
          <a:lstStyle/>
          <a:p>
            <a:pPr algn="just"/>
            <a:r>
              <a:rPr lang="it-IT" b="1" dirty="0" smtClean="0"/>
              <a:t>Gestione Operativa</a:t>
            </a:r>
            <a:endParaRPr lang="it-IT" dirty="0" smtClean="0"/>
          </a:p>
          <a:p>
            <a:pPr lvl="0" algn="just"/>
            <a:endParaRPr lang="it-IT" dirty="0" smtClean="0"/>
          </a:p>
          <a:p>
            <a:pPr algn="just"/>
            <a:r>
              <a:rPr lang="it-IT" dirty="0" smtClean="0"/>
              <a:t>	Il 2022 è stato un anno importante per la creazione delle basi (strumenti, reportistica, procedure) per rendere possibile il “governo” dell’offerta e una gestione sempre più efficace della piattaforma ambulatoriale.</a:t>
            </a:r>
          </a:p>
          <a:p>
            <a:pPr algn="just"/>
            <a:endParaRPr lang="it-IT" dirty="0" smtClean="0"/>
          </a:p>
          <a:p>
            <a:pPr algn="just">
              <a:buFont typeface="Wingdings" pitchFamily="2" charset="2"/>
              <a:buChar char="§"/>
            </a:pPr>
            <a:r>
              <a:rPr lang="it-IT" b="1" i="1" dirty="0" smtClean="0"/>
              <a:t> Logistica</a:t>
            </a:r>
          </a:p>
          <a:p>
            <a:pPr algn="just"/>
            <a:r>
              <a:rPr lang="it-IT" dirty="0" smtClean="0"/>
              <a:t>	Impostazione e completamento della mappatura dell’occupazione degli spazi dedicati all’attività </a:t>
            </a:r>
            <a:r>
              <a:rPr lang="it-IT" dirty="0" err="1" smtClean="0"/>
              <a:t>outpatient</a:t>
            </a:r>
            <a:r>
              <a:rPr lang="it-IT" dirty="0" smtClean="0"/>
              <a:t> creando una vera e propria funzione di gestione centralizzata della piattaforma ambulatoriale.</a:t>
            </a:r>
          </a:p>
          <a:p>
            <a:pPr algn="just"/>
            <a:endParaRPr lang="it-IT" dirty="0" smtClean="0"/>
          </a:p>
          <a:p>
            <a:r>
              <a:rPr lang="it-IT" dirty="0" smtClean="0"/>
              <a:t>Supporto per permettere l’avvio delle attività di:</a:t>
            </a:r>
          </a:p>
          <a:p>
            <a:endParaRPr lang="it-IT" dirty="0" smtClean="0"/>
          </a:p>
          <a:p>
            <a:pPr lvl="0">
              <a:buFontTx/>
              <a:buChar char="-"/>
            </a:pPr>
            <a:r>
              <a:rPr lang="it-IT" dirty="0" smtClean="0"/>
              <a:t> Cardiochirurgia;</a:t>
            </a:r>
          </a:p>
          <a:p>
            <a:pPr lvl="0">
              <a:buFontTx/>
              <a:buChar char="-"/>
            </a:pPr>
            <a:endParaRPr lang="it-IT" dirty="0" smtClean="0"/>
          </a:p>
          <a:p>
            <a:pPr lvl="0"/>
            <a:r>
              <a:rPr lang="it-IT" dirty="0" smtClean="0"/>
              <a:t>- </a:t>
            </a:r>
            <a:r>
              <a:rPr lang="it-IT" dirty="0" err="1" smtClean="0"/>
              <a:t>Day</a:t>
            </a:r>
            <a:r>
              <a:rPr lang="it-IT" dirty="0" smtClean="0"/>
              <a:t> </a:t>
            </a:r>
            <a:r>
              <a:rPr lang="it-IT" dirty="0" err="1" smtClean="0"/>
              <a:t>surgery</a:t>
            </a:r>
            <a:r>
              <a:rPr lang="it-IT" dirty="0" smtClean="0"/>
              <a:t> (per l’avvio della quale siamo in attesa del reintegro del turnover del personale infermieristico).</a:t>
            </a:r>
          </a:p>
          <a:p>
            <a:pPr algn="just"/>
            <a:endParaRPr lang="it-IT" dirty="0" smtClean="0"/>
          </a:p>
          <a:p>
            <a:pPr algn="just">
              <a:buFont typeface="Wingdings" pitchFamily="2" charset="2"/>
              <a:buChar char="§"/>
            </a:pPr>
            <a:endParaRPr lang="it-IT" b="1" i="1" dirty="0" smtClean="0"/>
          </a:p>
          <a:p>
            <a:pPr algn="just"/>
            <a:endParaRPr lang="it-IT" dirty="0" smtClean="0"/>
          </a:p>
          <a:p>
            <a:pPr algn="just"/>
            <a:endParaRPr lang="it-IT" b="1" i="1" dirty="0" smtClean="0"/>
          </a:p>
          <a:p>
            <a:pPr lvl="0" algn="just"/>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algn="just">
              <a:buFont typeface="Wingdings" pitchFamily="2" charset="2"/>
              <a:buChar char="§"/>
            </a:pPr>
            <a:r>
              <a:rPr lang="it-IT" b="1" i="1" dirty="0" smtClean="0"/>
              <a:t> Tempi di attesa</a:t>
            </a:r>
          </a:p>
          <a:p>
            <a:pPr marL="144000" algn="just"/>
            <a:r>
              <a:rPr lang="it-IT" dirty="0" smtClean="0"/>
              <a:t>	Avvio di un progetto di revisione e razionalizzazione dell’offerta: </a:t>
            </a:r>
            <a:r>
              <a:rPr lang="it-IT" dirty="0" err="1" smtClean="0"/>
              <a:t>calendarizzazione</a:t>
            </a:r>
            <a:r>
              <a:rPr lang="it-IT" dirty="0" smtClean="0"/>
              <a:t> di incontri regolari con le Strutture Cliniche per verificare l’attività e predisposizione di una reportistica volta a monitorare:</a:t>
            </a:r>
          </a:p>
          <a:p>
            <a:pPr marL="144000" lvl="0" algn="just"/>
            <a:r>
              <a:rPr lang="it-IT" dirty="0" smtClean="0"/>
              <a:t>- l’offerta complessiva;</a:t>
            </a:r>
          </a:p>
          <a:p>
            <a:pPr marL="144000" lvl="0" algn="just"/>
            <a:r>
              <a:rPr lang="it-IT" dirty="0" smtClean="0"/>
              <a:t>- la corretta esposizione delle agende;</a:t>
            </a:r>
          </a:p>
          <a:p>
            <a:pPr marL="144000" lvl="0" algn="just"/>
            <a:r>
              <a:rPr lang="it-IT" dirty="0" smtClean="0"/>
              <a:t>- i tempi di attesa;</a:t>
            </a:r>
          </a:p>
          <a:p>
            <a:pPr marL="108000" lvl="0" algn="just"/>
            <a:r>
              <a:rPr lang="it-IT" dirty="0" smtClean="0"/>
              <a:t>- l’estensione dei calendari delle agende;</a:t>
            </a:r>
          </a:p>
          <a:p>
            <a:pPr marL="144000" lvl="0" algn="just">
              <a:buFontTx/>
              <a:buChar char="-"/>
            </a:pPr>
            <a:r>
              <a:rPr lang="it-IT" dirty="0" smtClean="0"/>
              <a:t> la corretta trasposizione delle informazioni ai servizi di prenotazione regionali.</a:t>
            </a:r>
          </a:p>
          <a:p>
            <a:pPr marL="144000" lvl="0" algn="just"/>
            <a:endParaRPr lang="it-IT" dirty="0" smtClean="0"/>
          </a:p>
          <a:p>
            <a:pPr marL="144000" algn="just"/>
            <a:r>
              <a:rPr lang="it-IT" dirty="0" smtClean="0"/>
              <a:t>	A seguito di tali analisi e in ottemperanza alle DGR deliberate sul tema (DGR 5883 del 24/1/2022, 6002 del 21/2/2022, 6279 del 11/4/2022, 6255 del 11/4/2022) sono state attivate dal 1° aprile diverse </a:t>
            </a:r>
            <a:r>
              <a:rPr lang="it-IT" b="1" dirty="0" smtClean="0"/>
              <a:t>attività aggiuntive</a:t>
            </a:r>
            <a:r>
              <a:rPr lang="it-IT" dirty="0" smtClean="0"/>
              <a:t> sia in regime di ricovero che ambulatoriale che verranno garantite grazie a:</a:t>
            </a:r>
          </a:p>
          <a:p>
            <a:pPr marL="144000" lvl="0" algn="just"/>
            <a:r>
              <a:rPr lang="it-IT" dirty="0" smtClean="0"/>
              <a:t>- prestazioni incentivate del personale dipendente;</a:t>
            </a:r>
          </a:p>
          <a:p>
            <a:pPr marL="144000" lvl="0" algn="just"/>
            <a:r>
              <a:rPr lang="it-IT" dirty="0" smtClean="0"/>
              <a:t>- contratti p. IVA appositamente sottoscritti;</a:t>
            </a:r>
          </a:p>
          <a:p>
            <a:pPr marL="144000" lvl="0" algn="just">
              <a:buFontTx/>
              <a:buChar char="-"/>
            </a:pPr>
            <a:r>
              <a:rPr lang="it-IT" dirty="0" smtClean="0"/>
              <a:t> assunzioni di personale dipendente.</a:t>
            </a:r>
          </a:p>
          <a:p>
            <a:pPr marL="144000" algn="just"/>
            <a:r>
              <a:rPr lang="it-IT" dirty="0" smtClean="0"/>
              <a:t>Come riscontrato da apposite richieste di assegnazione da parte della SC Risorse Umane.</a:t>
            </a:r>
          </a:p>
          <a:p>
            <a:pPr algn="just"/>
            <a:endParaRPr lang="it-IT" b="1" i="1" dirty="0" smtClean="0"/>
          </a:p>
          <a:p>
            <a:pPr algn="just"/>
            <a:endParaRPr lang="it-IT" dirty="0" smtClean="0"/>
          </a:p>
          <a:p>
            <a:pPr algn="just"/>
            <a:endParaRPr lang="it-IT" b="1" i="1" dirty="0" smtClean="0"/>
          </a:p>
          <a:p>
            <a:pPr lvl="0" algn="just"/>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marL="144000" algn="just"/>
            <a:r>
              <a:rPr lang="it-IT" b="1" dirty="0" smtClean="0"/>
              <a:t>AMMODERNAMENTO DELLE TECNOLOGIE</a:t>
            </a:r>
          </a:p>
          <a:p>
            <a:pPr marL="144000" algn="just"/>
            <a:endParaRPr lang="it-IT" sz="1600" b="1" dirty="0" smtClean="0"/>
          </a:p>
          <a:p>
            <a:pPr algn="just">
              <a:spcBef>
                <a:spcPts val="600"/>
              </a:spcBef>
            </a:pPr>
            <a:r>
              <a:rPr lang="it-IT" dirty="0" smtClean="0"/>
              <a:t>	È in corso di attuazione il piano investimenti aziendale pluriennale, focalizzato sulla sostituzione delle tecnologie obsolete, finanziate in parte con le DGR di assegnazione di contributi indistinti, in parte con risorse proprie della Fondazione.</a:t>
            </a:r>
          </a:p>
          <a:p>
            <a:pPr marL="180000" algn="just">
              <a:spcBef>
                <a:spcPts val="600"/>
              </a:spcBef>
            </a:pPr>
            <a:r>
              <a:rPr lang="it-IT" dirty="0" smtClean="0"/>
              <a:t>	In tema di grandi apparecchiature, è in corso di completamento l’ammodernamento della Diagnostica Interventistica Cardiologica.</a:t>
            </a:r>
          </a:p>
          <a:p>
            <a:pPr marL="180000" algn="just">
              <a:spcBef>
                <a:spcPts val="600"/>
              </a:spcBef>
            </a:pPr>
            <a:r>
              <a:rPr lang="it-IT" dirty="0" smtClean="0"/>
              <a:t>	Come comunicato da DG Welfare, sono stati finanziati, a valere sulle risorse messe a disposizione dal Piano Nazionale Ripresa e Resilienza (PNRR), le sostituzioni delle alte tecnologie di età superiore ai 10 anni .</a:t>
            </a:r>
          </a:p>
          <a:p>
            <a:pPr marL="180000" algn="just">
              <a:spcBef>
                <a:spcPts val="600"/>
              </a:spcBef>
            </a:pPr>
            <a:r>
              <a:rPr lang="it-IT" dirty="0" smtClean="0"/>
              <a:t>	Sempre in tema di alte tecnologie, in esecuzione della DGR XI/5450 del 3.11.2021 la Fondazione è stata autorizzata, in quanto in possesso dei requisiti previsti dalla DGR stessa, all’utilizzo del sistema di chirurgia robotica anche per l’anno 2022.</a:t>
            </a:r>
          </a:p>
          <a:p>
            <a:pPr marL="180000" algn="just">
              <a:spcBef>
                <a:spcPts val="600"/>
              </a:spcBef>
            </a:pPr>
            <a:r>
              <a:rPr lang="it-IT" dirty="0" smtClean="0"/>
              <a:t>	In previsione di avvicinamento all’allestimento del nuovo ospedale, si è inoltre avviato un percorso di identificazione delle ulteriori tecnologie necessarie ad allestire il nuovo ospedale, tenendo in considerazione gli assetti </a:t>
            </a:r>
            <a:r>
              <a:rPr lang="it-IT" dirty="0" err="1" smtClean="0"/>
              <a:t>clinico-organizzativi</a:t>
            </a:r>
            <a:r>
              <a:rPr lang="it-IT" dirty="0" smtClean="0"/>
              <a:t> che verranno ridisegnati nella futura struttura ospedaliera.</a:t>
            </a:r>
          </a:p>
          <a:p>
            <a:pPr marL="144000" algn="just"/>
            <a:endParaRPr lang="it-IT" sz="1600" b="1" dirty="0" smtClean="0"/>
          </a:p>
          <a:p>
            <a:pPr marL="144000" algn="just"/>
            <a:endParaRPr lang="it-IT" dirty="0" smtClean="0"/>
          </a:p>
          <a:p>
            <a:pPr algn="just"/>
            <a:endParaRPr lang="it-IT" b="1" i="1" dirty="0" smtClean="0"/>
          </a:p>
          <a:p>
            <a:pPr algn="just"/>
            <a:endParaRPr lang="it-IT" dirty="0" smtClean="0"/>
          </a:p>
          <a:p>
            <a:pPr algn="just"/>
            <a:endParaRPr lang="it-IT" b="1" i="1" dirty="0" smtClean="0"/>
          </a:p>
          <a:p>
            <a:pPr lvl="0" algn="just"/>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marL="144000" algn="just"/>
            <a:endParaRPr lang="it-IT" b="1" dirty="0" smtClean="0"/>
          </a:p>
          <a:p>
            <a:pPr marL="144000" algn="just"/>
            <a:r>
              <a:rPr lang="it-IT" b="1" dirty="0" smtClean="0"/>
              <a:t>APPROPRIATEZZA DELLE PRESTAZIONI</a:t>
            </a:r>
          </a:p>
          <a:p>
            <a:pPr marL="144000" algn="just"/>
            <a:endParaRPr lang="it-IT" sz="1600" b="1" dirty="0" smtClean="0"/>
          </a:p>
          <a:p>
            <a:pPr algn="just"/>
            <a:r>
              <a:rPr lang="it-IT" dirty="0" smtClean="0"/>
              <a:t>	In applicazione della DGR 1185/2013 all.3 sub all. B e successive questa Fondazione sta effettuando, in contraddittorio con ATS, sia l’autocontrollo di qualità sia l’autocontrollo di congruenza su cartelle relative a ricoveri relativi all’anno 2022.</a:t>
            </a:r>
          </a:p>
          <a:p>
            <a:pPr algn="just"/>
            <a:r>
              <a:rPr lang="it-IT" dirty="0" smtClean="0"/>
              <a:t>In questo momento ATS sta effettuando il controllo mirato 2022.</a:t>
            </a:r>
          </a:p>
          <a:p>
            <a:pPr algn="just"/>
            <a:endParaRPr lang="it-IT" dirty="0" smtClean="0"/>
          </a:p>
          <a:p>
            <a:pPr algn="just"/>
            <a:r>
              <a:rPr lang="it-IT" dirty="0" smtClean="0"/>
              <a:t>	Per quanto riguarda l’appropriatezza nell’uso delle risorse è in atto, in Ospedale, una revisione sull’uso corretto degli antibiotici e degli antimicotici, mentre il comitato buon uso del sangue sta monitorando l’uso appropriato delle immunoglobuline, del sangue e dei derivati dello stesso.</a:t>
            </a:r>
          </a:p>
          <a:p>
            <a:pPr algn="just"/>
            <a:endParaRPr lang="it-IT" dirty="0" smtClean="0"/>
          </a:p>
          <a:p>
            <a:pPr algn="just"/>
            <a:r>
              <a:rPr lang="it-IT" dirty="0" smtClean="0"/>
              <a:t>	Continua l’azione delle competenti funzioni aziendali nella verifica sull’appropriatezza di uso e sul governo sull’erogazione dei farmaci così come quella sui dispositivi medici.</a:t>
            </a:r>
          </a:p>
          <a:p>
            <a:pPr marL="144000" algn="just"/>
            <a:endParaRPr lang="it-IT" sz="1600" b="1" dirty="0" smtClean="0"/>
          </a:p>
          <a:p>
            <a:pPr marL="144000" algn="just"/>
            <a:endParaRPr lang="it-IT" dirty="0" smtClean="0"/>
          </a:p>
          <a:p>
            <a:pPr algn="just"/>
            <a:endParaRPr lang="it-IT" b="1" i="1" dirty="0" smtClean="0"/>
          </a:p>
          <a:p>
            <a:pPr algn="just"/>
            <a:endParaRPr lang="it-IT" dirty="0" smtClean="0"/>
          </a:p>
          <a:p>
            <a:pPr algn="just"/>
            <a:endParaRPr lang="it-IT" b="1" i="1" dirty="0" smtClean="0"/>
          </a:p>
          <a:p>
            <a:pPr lvl="0" algn="just"/>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algn="just" defTabSz="449170">
              <a:spcBef>
                <a:spcPts val="600"/>
              </a:spcBef>
              <a:defRPr/>
            </a:pPr>
            <a:r>
              <a:rPr lang="it-IT" dirty="0" smtClean="0"/>
              <a:t>La Fondazione IRCCS Ca’ </a:t>
            </a:r>
            <a:r>
              <a:rPr lang="it-IT" dirty="0" err="1" smtClean="0"/>
              <a:t>Granda</a:t>
            </a:r>
            <a:r>
              <a:rPr lang="it-IT" dirty="0" smtClean="0"/>
              <a:t> Ospedale Maggiore Policlinico (in seguito, Policlinico) si è costituita il 1° febbraio 2005, a seguito dell’Accordo di programma sottoscritto in data 25 settembre 2000 ed approvato con Decreto del Presidente della Giunta Regionale e con successivi Accordi integrativi del 2004 e del 2009. </a:t>
            </a:r>
          </a:p>
          <a:p>
            <a:pPr algn="just" defTabSz="449170">
              <a:spcBef>
                <a:spcPts val="600"/>
              </a:spcBef>
              <a:defRPr/>
            </a:pPr>
            <a:r>
              <a:rPr lang="it-IT" dirty="0" smtClean="0"/>
              <a:t>Il Policlinico si caratterizza per l’integrazione tra assistenza, ricerca (riconoscimento IRCCS) e formazione (in forza della Convenzione con l’Università degli Studi di Milano) e si distingue per caratteristiche che raramente convivono all’interno di una stessa realtà, e che qui si combinano in modo virtuoso per creare un ambiente unico:</a:t>
            </a:r>
          </a:p>
          <a:p>
            <a:pPr marL="4763" lvl="1" indent="530225" algn="just" defTabSz="449170">
              <a:spcBef>
                <a:spcPts val="600"/>
              </a:spcBef>
              <a:buFont typeface="Arial" pitchFamily="34" charset="0"/>
              <a:buChar char="•"/>
              <a:defRPr/>
            </a:pPr>
            <a:r>
              <a:rPr lang="it-IT" dirty="0" smtClean="0"/>
              <a:t>È un ospedale con sei secoli di storia, ma la sua forza è una costante spinta all’innovazione.</a:t>
            </a:r>
          </a:p>
          <a:p>
            <a:pPr marL="4763" lvl="1" indent="530225" algn="just" defTabSz="449170">
              <a:spcBef>
                <a:spcPts val="600"/>
              </a:spcBef>
              <a:buFont typeface="Arial" pitchFamily="34" charset="0"/>
              <a:buChar char="•"/>
              <a:defRPr/>
            </a:pPr>
            <a:r>
              <a:rPr lang="it-IT" dirty="0" smtClean="0"/>
              <a:t>È nel cuore di Milano, ma è punto di riferimento per pazienti provenienti anche da altre regioni e si colloca tra i principali centri europei per clinica e ricerca.</a:t>
            </a:r>
          </a:p>
          <a:p>
            <a:pPr marL="4763" lvl="1" indent="530225" algn="just" defTabSz="449170">
              <a:spcBef>
                <a:spcPts val="600"/>
              </a:spcBef>
              <a:buFont typeface="Arial" pitchFamily="34" charset="0"/>
              <a:buChar char="•"/>
              <a:defRPr/>
            </a:pPr>
            <a:r>
              <a:rPr lang="it-IT" dirty="0" smtClean="0"/>
              <a:t>Coniuga una profonda specializzazione in diversi ambiti di cura con una forte interdisciplinarietà, senza mai perdere di vista i pazienti nella loro interezza.</a:t>
            </a:r>
            <a:endParaRPr lang="it-IT" sz="2000" dirty="0" smtClean="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marL="144000" algn="just"/>
            <a:r>
              <a:rPr lang="it-IT" b="1" dirty="0" smtClean="0"/>
              <a:t>SISTEMA INFORMATIVO SOCIO-SANITARIO</a:t>
            </a:r>
          </a:p>
          <a:p>
            <a:pPr marL="144000" algn="just"/>
            <a:endParaRPr lang="it-IT" sz="1600" b="1" dirty="0" smtClean="0"/>
          </a:p>
          <a:p>
            <a:pPr algn="just"/>
            <a:r>
              <a:rPr lang="it-IT" dirty="0" smtClean="0"/>
              <a:t>	Nel corso del 2022 ci sono state attività con un impatto significativo per i sistemi informativi aziendali sia in termini di modifiche infrastrutturali che per la predisposizione di progetti che saranno realizzati a partire dal 2023.</a:t>
            </a:r>
          </a:p>
          <a:p>
            <a:pPr algn="just"/>
            <a:endParaRPr lang="it-IT" dirty="0" smtClean="0"/>
          </a:p>
          <a:p>
            <a:pPr algn="just"/>
            <a:r>
              <a:rPr lang="it-IT" b="1" dirty="0" smtClean="0"/>
              <a:t>Infrastruttura</a:t>
            </a:r>
            <a:r>
              <a:rPr lang="it-IT" dirty="0" smtClean="0"/>
              <a:t>	</a:t>
            </a:r>
          </a:p>
          <a:p>
            <a:pPr marL="144000" algn="just"/>
            <a:r>
              <a:rPr lang="it-IT" dirty="0" smtClean="0"/>
              <a:t>	A dicembre 2022 è stata completata la migrazione dal Data Center di Aria al nuovo ambiente </a:t>
            </a:r>
            <a:r>
              <a:rPr lang="it-IT" dirty="0" err="1" smtClean="0"/>
              <a:t>cloud</a:t>
            </a:r>
            <a:r>
              <a:rPr lang="it-IT" dirty="0" smtClean="0"/>
              <a:t> AWS dei server di Fondazione che erano già stati </a:t>
            </a:r>
            <a:r>
              <a:rPr lang="it-IT" dirty="0" err="1" smtClean="0"/>
              <a:t>esternalizzati</a:t>
            </a:r>
            <a:r>
              <a:rPr lang="it-IT" dirty="0" smtClean="0"/>
              <a:t>. Tra gli applicativi più significativi si citano </a:t>
            </a:r>
            <a:r>
              <a:rPr lang="it-IT" dirty="0" err="1" smtClean="0"/>
              <a:t>Cup</a:t>
            </a:r>
            <a:r>
              <a:rPr lang="it-IT" dirty="0" smtClean="0"/>
              <a:t>, Pronto Soccorso, ADT, refertazione ambulatoriale, piattaforma regionale di integrazione (PRI), </a:t>
            </a:r>
            <a:r>
              <a:rPr lang="it-IT" dirty="0" err="1" smtClean="0"/>
              <a:t>Order</a:t>
            </a:r>
            <a:r>
              <a:rPr lang="it-IT" dirty="0" smtClean="0"/>
              <a:t> entry, terapie intensive adulti, camere operatorie, protocollo.</a:t>
            </a:r>
          </a:p>
          <a:p>
            <a:pPr marL="144000" algn="just"/>
            <a:r>
              <a:rPr lang="it-IT" dirty="0" smtClean="0"/>
              <a:t>	Per la migrazione del server “documentale” è in studio un progetto specifico che dovrebbe essere attivato mediante una nuova soluzione tecnologica tramite un coinvolgimento diretto di Microsoft.</a:t>
            </a:r>
          </a:p>
          <a:p>
            <a:pPr marL="144000" algn="just"/>
            <a:r>
              <a:rPr lang="it-IT" dirty="0" smtClean="0"/>
              <a:t>	Mediante apposito provvedimento è stata formalizzata l’adesione all’Accordo Quadro </a:t>
            </a:r>
            <a:r>
              <a:rPr lang="it-IT" dirty="0" err="1" smtClean="0"/>
              <a:t>Consip</a:t>
            </a:r>
            <a:r>
              <a:rPr lang="it-IT" dirty="0" smtClean="0"/>
              <a:t> “Servizi di Gestione e Manutenzione dei sistemi IP” per la gestione e manutenzione della rete dati e dei server interni alla Fondazione.</a:t>
            </a:r>
          </a:p>
          <a:p>
            <a:pPr marL="144000" algn="just"/>
            <a:endParaRPr lang="it-IT" dirty="0" smtClean="0"/>
          </a:p>
          <a:p>
            <a:pPr algn="just"/>
            <a:endParaRPr lang="it-IT" b="1" i="1" dirty="0" smtClean="0"/>
          </a:p>
          <a:p>
            <a:pPr algn="just"/>
            <a:endParaRPr lang="it-IT" dirty="0" smtClean="0"/>
          </a:p>
          <a:p>
            <a:pPr algn="just"/>
            <a:endParaRPr lang="it-IT" b="1" i="1" dirty="0" smtClean="0"/>
          </a:p>
          <a:p>
            <a:pPr lvl="0" algn="just"/>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algn="just"/>
            <a:endParaRPr lang="it-IT" b="1" dirty="0" smtClean="0"/>
          </a:p>
          <a:p>
            <a:pPr algn="just"/>
            <a:r>
              <a:rPr lang="it-IT" b="1" dirty="0" smtClean="0"/>
              <a:t>Sicurezza  Informatica</a:t>
            </a:r>
          </a:p>
          <a:p>
            <a:pPr algn="just"/>
            <a:r>
              <a:rPr lang="it-IT" dirty="0" smtClean="0"/>
              <a:t>	</a:t>
            </a:r>
          </a:p>
          <a:p>
            <a:pPr>
              <a:spcBef>
                <a:spcPts val="600"/>
              </a:spcBef>
            </a:pPr>
            <a:r>
              <a:rPr lang="it-IT" dirty="0" smtClean="0"/>
              <a:t>	Nell’ambito delle attività per la sicurezza informatica coordinate dai Sistemi Informativi e Sanità Digitale della DG Welfare di Regione Lombardia sono proseguiti alcuni tra gli interventi previsti. Nello specifico:</a:t>
            </a:r>
          </a:p>
          <a:p>
            <a:pPr lvl="0">
              <a:spcBef>
                <a:spcPts val="600"/>
              </a:spcBef>
            </a:pPr>
            <a:r>
              <a:rPr lang="it-IT" dirty="0" smtClean="0"/>
              <a:t>-  l’installazione sulle postazioni di lavoro del prodotto Forti EDR per la protezione in tempo reale contro le minacce alla sicurezza;</a:t>
            </a:r>
          </a:p>
          <a:p>
            <a:pPr lvl="0">
              <a:spcBef>
                <a:spcPts val="600"/>
              </a:spcBef>
            </a:pPr>
            <a:r>
              <a:rPr lang="it-IT" dirty="0" smtClean="0"/>
              <a:t>-  è stato redatto il documento per la gestione degli incidenti di sicurezza secondo le indicazioni regionali. Lo stesso verrà completato nel 2023 con la contestualizzazione per i servizi attivi in Fondazione;</a:t>
            </a:r>
          </a:p>
          <a:p>
            <a:pPr lvl="0">
              <a:spcBef>
                <a:spcPts val="600"/>
              </a:spcBef>
              <a:buFontTx/>
              <a:buChar char="-"/>
            </a:pPr>
            <a:r>
              <a:rPr lang="it-IT" dirty="0" smtClean="0"/>
              <a:t>sono proseguite le attività di analisi delle politiche utilizzate per la gestione delle utenze privilegiate (fornitori responsabili dell’assistenza), per la classificazione delle risorse software e hardware in base al livello di criticità e per le modalità di implementazione dell’autenticazione a due fattori.</a:t>
            </a:r>
          </a:p>
          <a:p>
            <a:pPr marL="144000" algn="just">
              <a:buFontTx/>
              <a:buChar char="-"/>
            </a:pPr>
            <a:endParaRPr lang="it-IT" dirty="0" smtClean="0"/>
          </a:p>
          <a:p>
            <a:pPr algn="just"/>
            <a:endParaRPr lang="it-IT" b="1" i="1" dirty="0" smtClean="0"/>
          </a:p>
          <a:p>
            <a:pPr algn="just"/>
            <a:endParaRPr lang="it-IT" dirty="0" smtClean="0"/>
          </a:p>
          <a:p>
            <a:pPr algn="just"/>
            <a:endParaRPr lang="it-IT" b="1" i="1" dirty="0" smtClean="0"/>
          </a:p>
          <a:p>
            <a:pPr lvl="0" algn="just"/>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9144000" cy="5328592"/>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052736"/>
            <a:ext cx="8568952" cy="403244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496944" cy="5256584"/>
          </a:xfrm>
          <a:prstGeom prst="rect">
            <a:avLst/>
          </a:prstGeom>
        </p:spPr>
        <p:txBody>
          <a:bodyPr/>
          <a:lstStyle/>
          <a:p>
            <a:pPr algn="just"/>
            <a:r>
              <a:rPr lang="it-IT" b="1" dirty="0" smtClean="0"/>
              <a:t>PNRR informatizzazione DEA I e II livello</a:t>
            </a:r>
            <a:r>
              <a:rPr lang="it-IT" dirty="0" smtClean="0"/>
              <a:t>	</a:t>
            </a:r>
          </a:p>
          <a:p>
            <a:r>
              <a:rPr lang="it-IT" dirty="0" smtClean="0"/>
              <a:t>	Riguardo le attività previste per l’utilizzo del finanziamento PNRR, Regione Lombardia ha assegnato la fornitura del software di cartella elettronica per 19 Aziende regionali tra cui la nostra Fondazione. </a:t>
            </a:r>
          </a:p>
          <a:p>
            <a:r>
              <a:rPr lang="it-IT" dirty="0" smtClean="0"/>
              <a:t>La capofila della RTI a cui è stata aggiudicata è la società GPI, attuale fornitore dei software di cartella e di terapia. Per la Fondazione si è delineato uno scenario di sostituzione degli attuali applicativi da parte dello stesso fornitore e ciò dovrebbe assicurare sia il recupero di </a:t>
            </a:r>
            <a:r>
              <a:rPr lang="it-IT" dirty="0" err="1" smtClean="0"/>
              <a:t>profilazioni</a:t>
            </a:r>
            <a:r>
              <a:rPr lang="it-IT" dirty="0" smtClean="0"/>
              <a:t> già presenti che la garanzia di poter avere disponibile nel nuovo prodotto lo storico relativo a circa 5 anni di utilizzo.</a:t>
            </a:r>
          </a:p>
          <a:p>
            <a:endParaRPr lang="it-IT" dirty="0" smtClean="0"/>
          </a:p>
          <a:p>
            <a:r>
              <a:rPr lang="it-IT" dirty="0" smtClean="0"/>
              <a:t>	È altresì in corso di definizione un progetto di supporto alle attività per il PNRR e alle progettazioni necessarie al nuovo ospedale da parte della società KPMG, di cui all’accordo quadro “Sanità Digitale 1, lotto 5, attività di supporto”. Anche per questa attività è previsto l’utilizzo del finanziamento PNRR.</a:t>
            </a:r>
          </a:p>
          <a:p>
            <a:endParaRPr lang="it-IT" dirty="0" smtClean="0"/>
          </a:p>
          <a:p>
            <a:r>
              <a:rPr lang="it-IT" dirty="0" smtClean="0"/>
              <a:t>	Infine sono stati acquisiti due preventivi di sistemi di tracciamento di pazienti all’interno dell’attuale Pronto Soccorso adulti. Questa installazione dovrebbe servire per studiare e sperimentare una soluzione più ampia da attivare nel nuovo ospedale, sia per pazienti che per apparecchiature e attrezzature mobili.</a:t>
            </a:r>
          </a:p>
          <a:p>
            <a:pPr marL="144000" algn="just">
              <a:buFontTx/>
              <a:buChar char="-"/>
            </a:pPr>
            <a:endParaRPr lang="it-IT" dirty="0" smtClean="0"/>
          </a:p>
          <a:p>
            <a:pPr algn="just"/>
            <a:endParaRPr lang="it-IT" b="1" i="1" dirty="0" smtClean="0"/>
          </a:p>
          <a:p>
            <a:pPr algn="just"/>
            <a:endParaRPr lang="it-IT" dirty="0" smtClean="0"/>
          </a:p>
          <a:p>
            <a:pPr algn="just"/>
            <a:endParaRPr lang="it-IT" b="1" i="1" dirty="0" smtClean="0"/>
          </a:p>
          <a:p>
            <a:pPr lvl="0" algn="just"/>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2022</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136904" cy="5040436"/>
          </a:xfrm>
          <a:prstGeom prst="rect">
            <a:avLst/>
          </a:prstGeom>
        </p:spPr>
        <p:txBody>
          <a:bodyPr/>
          <a:lstStyle/>
          <a:p>
            <a:pPr indent="355600" algn="just" defTabSz="449170">
              <a:spcBef>
                <a:spcPts val="600"/>
              </a:spcBef>
              <a:defRPr/>
            </a:pPr>
            <a:r>
              <a:rPr lang="it-IT" dirty="0" smtClean="0"/>
              <a:t>Nel Bilancio di esercizio 2022 la rappresentazione dei ricavi confrontati con il Bilancio Preventivo è la seguente:</a:t>
            </a:r>
          </a:p>
        </p:txBody>
      </p:sp>
      <p:pic>
        <p:nvPicPr>
          <p:cNvPr id="46081" name="Picture 1"/>
          <p:cNvPicPr>
            <a:picLocks noChangeAspect="1" noChangeArrowheads="1"/>
          </p:cNvPicPr>
          <p:nvPr/>
        </p:nvPicPr>
        <p:blipFill>
          <a:blip r:embed="rId3" cstate="print"/>
          <a:srcRect/>
          <a:stretch>
            <a:fillRect/>
          </a:stretch>
        </p:blipFill>
        <p:spPr bwMode="auto">
          <a:xfrm>
            <a:off x="683567" y="1772816"/>
            <a:ext cx="7648785" cy="4392488"/>
          </a:xfrm>
          <a:prstGeom prst="rect">
            <a:avLst/>
          </a:prstGeom>
          <a:noFill/>
          <a:ln w="9525">
            <a:noFill/>
            <a:miter lim="800000"/>
            <a:headEnd/>
            <a:tailEnd/>
          </a:ln>
          <a:effec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2022</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052736"/>
            <a:ext cx="8136904" cy="5040436"/>
          </a:xfrm>
          <a:prstGeom prst="rect">
            <a:avLst/>
          </a:prstGeom>
        </p:spPr>
        <p:txBody>
          <a:bodyPr/>
          <a:lstStyle/>
          <a:p>
            <a:pPr indent="355600" algn="just" defTabSz="449170">
              <a:spcBef>
                <a:spcPts val="600"/>
              </a:spcBef>
              <a:defRPr/>
            </a:pPr>
            <a:r>
              <a:rPr lang="it-IT" dirty="0" smtClean="0"/>
              <a:t>Nel Bilancio di esercizio 2022 la rappresentazione dei costi confrontati con il Bilancio Preventivo è la seguente:</a:t>
            </a:r>
          </a:p>
          <a:p>
            <a:pPr indent="355600" algn="just" defTabSz="449170">
              <a:spcBef>
                <a:spcPts val="600"/>
              </a:spcBef>
              <a:defRPr/>
            </a:pPr>
            <a:endParaRPr lang="it-IT" dirty="0" smtClean="0"/>
          </a:p>
        </p:txBody>
      </p:sp>
      <p:pic>
        <p:nvPicPr>
          <p:cNvPr id="44033" name="Picture 1"/>
          <p:cNvPicPr>
            <a:picLocks noChangeAspect="1" noChangeArrowheads="1"/>
          </p:cNvPicPr>
          <p:nvPr/>
        </p:nvPicPr>
        <p:blipFill>
          <a:blip r:embed="rId3" cstate="print"/>
          <a:srcRect/>
          <a:stretch>
            <a:fillRect/>
          </a:stretch>
        </p:blipFill>
        <p:spPr bwMode="auto">
          <a:xfrm>
            <a:off x="611560" y="1700808"/>
            <a:ext cx="7537753" cy="4536504"/>
          </a:xfrm>
          <a:prstGeom prst="rect">
            <a:avLst/>
          </a:prstGeom>
          <a:noFill/>
          <a:ln w="9525">
            <a:noFill/>
            <a:miter lim="800000"/>
            <a:headEnd/>
            <a:tailEnd/>
          </a:ln>
          <a:effec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2022</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124744"/>
            <a:ext cx="8424936" cy="5040560"/>
          </a:xfrm>
          <a:prstGeom prst="rect">
            <a:avLst/>
          </a:prstGeom>
        </p:spPr>
        <p:txBody>
          <a:bodyPr/>
          <a:lstStyle/>
          <a:p>
            <a:pPr indent="355600" algn="just" defTabSz="449170">
              <a:spcBef>
                <a:spcPts val="600"/>
              </a:spcBef>
              <a:defRPr/>
            </a:pPr>
            <a:r>
              <a:rPr lang="it-IT" dirty="0" smtClean="0"/>
              <a:t>Dal confronto si evidenzia:</a:t>
            </a:r>
          </a:p>
          <a:p>
            <a:pPr lvl="0" indent="355600" algn="just" defTabSz="449170">
              <a:spcBef>
                <a:spcPts val="600"/>
              </a:spcBef>
              <a:buFont typeface="Arial" pitchFamily="34" charset="0"/>
              <a:buChar char="•"/>
              <a:defRPr/>
            </a:pPr>
            <a:r>
              <a:rPr lang="it-IT" dirty="0" smtClean="0"/>
              <a:t>un aumento della produzione sanitaria (DRG, ambulatoriale, screening, neuropsichiatria e psichiatria) per € 358.669 dovuto ad una ripresa dell’attività a seguito del periodo di emergenza da Covid-19 che ha caratterizzato i due esercizi precedenti;</a:t>
            </a:r>
          </a:p>
          <a:p>
            <a:pPr lvl="0" indent="355600" algn="just" defTabSz="449170">
              <a:spcBef>
                <a:spcPts val="600"/>
              </a:spcBef>
              <a:buFont typeface="Arial" pitchFamily="34" charset="0"/>
              <a:buChar char="•"/>
              <a:defRPr/>
            </a:pPr>
            <a:r>
              <a:rPr lang="it-IT" dirty="0" smtClean="0"/>
              <a:t>un incremento delle entrate proprie rispetto al BPE 2022 pari a € 1.633.405; si evidenzia che tale aumento è dovuto principalmente ad un forte incremento delle prestazioni ambulatoriali e di ricovero, consulenze, cessione sangue e compartecipazione sanitaria (ticket);</a:t>
            </a:r>
          </a:p>
          <a:p>
            <a:pPr indent="355600" algn="just" defTabSz="449170">
              <a:spcBef>
                <a:spcPts val="600"/>
              </a:spcBef>
              <a:buFont typeface="Arial" pitchFamily="34" charset="0"/>
              <a:buChar char="•"/>
              <a:defRPr/>
            </a:pPr>
            <a:r>
              <a:rPr lang="it-IT" dirty="0" smtClean="0"/>
              <a:t>un incremento  dei ricavi per prestazioni rese in regime di libera professione per € 3.312.093. L’attività risulta infatti in aumento, con la ripresa dei livelli di attività degli esercizi precedenti, (unito alla stipula di nuove convenzioni), anche a causa delle lunghe liste di attesa del sistema sanitario nazionale che comportano un aumento della domanda di assistenza in libera professione;</a:t>
            </a:r>
          </a:p>
          <a:p>
            <a:pPr indent="355600" algn="just" defTabSz="449170">
              <a:spcBef>
                <a:spcPts val="600"/>
              </a:spcBef>
              <a:buFont typeface="Arial" pitchFamily="34" charset="0"/>
              <a:buChar char="•"/>
              <a:defRPr/>
            </a:pPr>
            <a:r>
              <a:rPr lang="it-IT" dirty="0" smtClean="0"/>
              <a:t>l’inserimento dei contributi vincolati e degli utilizzi dei contributi riguardanti gli anni precedenti e la loro ripartizione per natura nelle tabelle dei costi di esercizio;</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2021</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buFont typeface="Arial" pitchFamily="34" charset="0"/>
              <a:buChar char="•"/>
              <a:defRPr/>
            </a:pPr>
            <a:r>
              <a:rPr lang="it-IT" dirty="0" smtClean="0"/>
              <a:t>un incremento del costo del personale, comprensivo di IRAP, di € 11.822.468 a seguito del riconoscimento degli arretrati contrattuali al personale del comparto per la sottoscrizione del nuovo CCNL e dell’assunzione a tempo determinato/indeterminato delle figure per le quali nell’anno 2021 era stata disposta la copertura mediante contratti di somministrazione (in particolare OSS);</a:t>
            </a:r>
          </a:p>
          <a:p>
            <a:pPr indent="355600" algn="just" defTabSz="449170">
              <a:spcBef>
                <a:spcPts val="600"/>
              </a:spcBef>
              <a:defRPr/>
            </a:pPr>
            <a:endParaRPr lang="it-IT" dirty="0" smtClean="0"/>
          </a:p>
          <a:p>
            <a:pPr indent="355600" algn="just" defTabSz="449170">
              <a:spcBef>
                <a:spcPts val="600"/>
              </a:spcBef>
              <a:buFont typeface="Arial" pitchFamily="34" charset="0"/>
              <a:buChar char="•"/>
              <a:defRPr/>
            </a:pPr>
            <a:r>
              <a:rPr lang="it-IT" dirty="0" smtClean="0"/>
              <a:t>un notevole incremento della voce “Beni e Servizi” dovuto principalmente da:</a:t>
            </a:r>
          </a:p>
          <a:p>
            <a:pPr lvl="1" indent="355600" algn="just" defTabSz="449170">
              <a:spcBef>
                <a:spcPts val="600"/>
              </a:spcBef>
              <a:buFont typeface="Wingdings" pitchFamily="2" charset="2"/>
              <a:buChar char="§"/>
              <a:defRPr/>
            </a:pPr>
            <a:r>
              <a:rPr lang="it-IT" dirty="0" smtClean="0"/>
              <a:t>un incremento dei costi per acquisto di farmaci File-F;</a:t>
            </a:r>
          </a:p>
          <a:p>
            <a:pPr lvl="1" indent="355600" algn="just" defTabSz="449170">
              <a:spcBef>
                <a:spcPts val="600"/>
              </a:spcBef>
              <a:buFont typeface="Wingdings" pitchFamily="2" charset="2"/>
              <a:buChar char="§"/>
              <a:defRPr/>
            </a:pPr>
            <a:r>
              <a:rPr lang="it-IT" dirty="0" smtClean="0">
                <a:latin typeface="Calibri" pitchFamily="34" charset="0"/>
                <a:cs typeface="Calibri" pitchFamily="34" charset="0"/>
              </a:rPr>
              <a:t>l’inserimento dei costi derivanti dall’utilizzo dei contributi vincolati dell’anno e a quelli degli anni precedenti;</a:t>
            </a:r>
          </a:p>
          <a:p>
            <a:pPr lvl="1" indent="355600" algn="just" defTabSz="449170">
              <a:spcBef>
                <a:spcPts val="600"/>
              </a:spcBef>
              <a:buFont typeface="Wingdings" pitchFamily="2" charset="2"/>
              <a:buChar char="§"/>
              <a:defRPr/>
            </a:pPr>
            <a:r>
              <a:rPr lang="it-IT" dirty="0" smtClean="0"/>
              <a:t>l’incremento dei costi dei fattori produttivi (dispositivi medici e materiali diagnostici in vitro CND W, dispositivi medici e materiali protesici (</a:t>
            </a:r>
            <a:r>
              <a:rPr lang="it-IT" dirty="0" err="1" smtClean="0"/>
              <a:t>endo-protesi</a:t>
            </a:r>
            <a:r>
              <a:rPr lang="it-IT" dirty="0" smtClean="0"/>
              <a:t> non attive) CND P) direttamente correlati all’aumento dell’attività di neuroradiologia interventistica, di chirurgia robotica e all’attivazione, a partire dal mese di maggio 2022, della S.C. Cardiochirurgia.</a:t>
            </a:r>
            <a:r>
              <a:rPr lang="it-IT" dirty="0" smtClean="0">
                <a:latin typeface="Calibri" pitchFamily="34" charset="0"/>
                <a:cs typeface="Calibri" pitchFamily="34" charset="0"/>
              </a:rPr>
              <a:t> </a:t>
            </a:r>
          </a:p>
          <a:p>
            <a:pPr lvl="1" indent="355600" algn="just" defTabSz="449170">
              <a:spcBef>
                <a:spcPts val="600"/>
              </a:spcBef>
              <a:buFont typeface="Arial" pitchFamily="34" charset="0"/>
              <a:buChar char="•"/>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2022</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buFont typeface="Arial" pitchFamily="34" charset="0"/>
              <a:buChar char="•"/>
              <a:defRPr/>
            </a:pPr>
            <a:r>
              <a:rPr lang="it-IT" dirty="0" smtClean="0"/>
              <a:t>l’inserimento nella voce “Accantonamenti” della quota riferita ai contributi vincolati non utilizzata nell’anno e all’incremento degli accantonamenti vari come meglio specificato nella tabella allegata al bilancio, nonché agli accantonamenti per i rinnovi contrattuali;</a:t>
            </a:r>
          </a:p>
          <a:p>
            <a:pPr indent="355600" algn="just" defTabSz="449170">
              <a:spcBef>
                <a:spcPts val="600"/>
              </a:spcBef>
              <a:defRPr/>
            </a:pPr>
            <a:endParaRPr lang="it-IT" dirty="0" smtClean="0"/>
          </a:p>
          <a:p>
            <a:pPr lvl="0" indent="355600" algn="just" defTabSz="449170">
              <a:spcBef>
                <a:spcPts val="600"/>
              </a:spcBef>
              <a:buFont typeface="Arial" pitchFamily="34" charset="0"/>
              <a:buChar char="•"/>
              <a:defRPr/>
            </a:pPr>
            <a:r>
              <a:rPr lang="it-IT" dirty="0" smtClean="0"/>
              <a:t>l’inserimento degli ammortamenti applicati alle immobilizzazioni aziendali così come rivenienti dal libro cespiti che hanno determinato un decremento pari a € 21.076;</a:t>
            </a:r>
          </a:p>
          <a:p>
            <a:pPr lvl="0" indent="355600" algn="just" defTabSz="449170">
              <a:spcBef>
                <a:spcPts val="600"/>
              </a:spcBef>
              <a:defRPr/>
            </a:pPr>
            <a:endParaRPr lang="it-IT" dirty="0" smtClean="0"/>
          </a:p>
          <a:p>
            <a:pPr lvl="0" indent="355600" algn="just" defTabSz="449170">
              <a:spcBef>
                <a:spcPts val="600"/>
              </a:spcBef>
              <a:buFont typeface="Arial" pitchFamily="34" charset="0"/>
              <a:buChar char="•"/>
              <a:defRPr/>
            </a:pPr>
            <a:r>
              <a:rPr lang="it-IT" dirty="0" smtClean="0"/>
              <a:t>il sostanziale decremento del contributo PSSR a copertura dei costi sostenuti, nonostante l’importante aumento degli stessi, a seguito dell’aumento dei ricavi legati alla ripresa a regime dell’attività assistenziale di ricovero e cura e dall’avvio nel maggio 2022 della SC di Cardiochirurgia e dei contributi regionali.</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704" y="3140968"/>
            <a:ext cx="6534920"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smtClean="0">
                <a:solidFill>
                  <a:schemeClr val="bg1"/>
                </a:solidFill>
                <a:latin typeface="Arial-BoldMT" pitchFamily="32" charset="0"/>
                <a:cs typeface="Arial" pitchFamily="34" charset="0"/>
              </a:rPr>
              <a:t>Milano, 30 giugno 2023</a:t>
            </a:r>
            <a:endParaRPr lang="it-IT" sz="1400" i="1" dirty="0">
              <a:solidFill>
                <a:schemeClr val="bg1"/>
              </a:solidFill>
              <a:latin typeface="Arial-BoldMT" pitchFamily="32" charset="0"/>
              <a:cs typeface="Arial" pitchFamily="34" charset="0"/>
            </a:endParaRP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smtClean="0">
                <a:solidFill>
                  <a:schemeClr val="bg1"/>
                </a:solidFill>
                <a:latin typeface="Cambria" charset="0"/>
                <a:ea typeface="Cambria" charset="0"/>
                <a:cs typeface="Cambria" charset="0"/>
              </a:rPr>
              <a:t>Valutazione Indicatori inseriti nel</a:t>
            </a:r>
            <a:br>
              <a:rPr lang="it-IT" sz="3600" b="0" dirty="0" smtClean="0">
                <a:solidFill>
                  <a:schemeClr val="bg1"/>
                </a:solidFill>
                <a:latin typeface="Cambria" charset="0"/>
                <a:ea typeface="Cambria" charset="0"/>
                <a:cs typeface="Cambria" charset="0"/>
              </a:rPr>
            </a:br>
            <a:r>
              <a:rPr lang="it-IT" sz="3600" b="0" dirty="0" smtClean="0">
                <a:solidFill>
                  <a:schemeClr val="bg1"/>
                </a:solidFill>
                <a:latin typeface="Cambria" charset="0"/>
                <a:ea typeface="Cambria" charset="0"/>
                <a:cs typeface="Cambria" charset="0"/>
              </a:rPr>
              <a:t>Piano della Performance 2022</a:t>
            </a:r>
            <a:endParaRPr sz="2300" b="0" dirty="0">
              <a:solidFill>
                <a:schemeClr val="bg1"/>
              </a:solidFill>
              <a:latin typeface="Arial" charset="0"/>
              <a:ea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332656"/>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332656"/>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piano delle performance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396842" y="982823"/>
            <a:ext cx="6407406"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SODDISFARE LA DOMANDA </a:t>
            </a:r>
            <a:r>
              <a:rPr lang="it-IT" sz="1600" b="1" dirty="0" err="1" smtClean="0">
                <a:solidFill>
                  <a:schemeClr val="bg1"/>
                </a:solidFill>
                <a:latin typeface="Calibri" pitchFamily="34" charset="0"/>
              </a:rPr>
              <a:t>DI</a:t>
            </a:r>
            <a:r>
              <a:rPr lang="it-IT" sz="1600" b="1" dirty="0" smtClean="0">
                <a:solidFill>
                  <a:schemeClr val="bg1"/>
                </a:solidFill>
                <a:latin typeface="Calibri" pitchFamily="34" charset="0"/>
              </a:rPr>
              <a:t> SALUTE ED I BISOGNI DELLA PERSONA IN MODO EFFICACE ED EFFICIENTE</a:t>
            </a:r>
          </a:p>
          <a:p>
            <a:endParaRPr lang="it-IT" sz="1600" dirty="0">
              <a:solidFill>
                <a:srgbClr val="990000"/>
              </a:solidFill>
              <a:latin typeface="Calibri" pitchFamily="34" charset="0"/>
            </a:endParaRPr>
          </a:p>
        </p:txBody>
      </p:sp>
      <p:sp>
        <p:nvSpPr>
          <p:cNvPr id="9" name="CasellaDiTesto 8"/>
          <p:cNvSpPr txBox="1"/>
          <p:nvPr/>
        </p:nvSpPr>
        <p:spPr>
          <a:xfrm>
            <a:off x="7236296" y="982823"/>
            <a:ext cx="1785950"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LA MISSION</a:t>
            </a:r>
          </a:p>
          <a:p>
            <a:pPr algn="ctr"/>
            <a:r>
              <a:rPr lang="it-IT" sz="1600" b="1" dirty="0" smtClean="0">
                <a:solidFill>
                  <a:schemeClr val="bg1"/>
                </a:solidFill>
                <a:latin typeface="Calibri" pitchFamily="34" charset="0"/>
              </a:rPr>
              <a:t>DELLA FONDAZIONE</a:t>
            </a:r>
            <a:endParaRPr lang="it-IT" sz="1600" b="1" dirty="0">
              <a:solidFill>
                <a:schemeClr val="bg1"/>
              </a:solidFill>
              <a:latin typeface="Calibri" pitchFamily="34" charset="0"/>
            </a:endParaRPr>
          </a:p>
        </p:txBody>
      </p:sp>
      <p:sp>
        <p:nvSpPr>
          <p:cNvPr id="10" name="CasellaDiTesto 9"/>
          <p:cNvSpPr txBox="1"/>
          <p:nvPr/>
        </p:nvSpPr>
        <p:spPr>
          <a:xfrm>
            <a:off x="396842" y="2076324"/>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LE</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11" name="Rettangolo 10"/>
          <p:cNvSpPr/>
          <p:nvPr/>
        </p:nvSpPr>
        <p:spPr bwMode="auto">
          <a:xfrm>
            <a:off x="396842" y="2843535"/>
            <a:ext cx="1947349" cy="3890237"/>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200"/>
              </a:spcAft>
              <a:buClr>
                <a:srgbClr val="000000"/>
              </a:buClr>
              <a:buSzPct val="100000"/>
            </a:pPr>
            <a:r>
              <a:rPr lang="it-IT" sz="1600" dirty="0" smtClean="0">
                <a:solidFill>
                  <a:schemeClr val="tx1">
                    <a:lumMod val="85000"/>
                    <a:lumOff val="15000"/>
                  </a:schemeClr>
                </a:solidFill>
              </a:rPr>
              <a:t>R1) equilibrio economico-finanziario della Fondazione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R2) miglioramento delle performance della Fondazione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R3) trasparenza e Prevenzione della Corruzione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R4) semplificazione ed innovazione</a:t>
            </a:r>
          </a:p>
          <a:p>
            <a:pPr marL="342900" indent="-342900" defTabSz="449263" hangingPunct="0">
              <a:lnSpc>
                <a:spcPct val="93000"/>
              </a:lnSpc>
              <a:buClr>
                <a:srgbClr val="000000"/>
              </a:buClr>
              <a:buSzPct val="100000"/>
              <a:buFont typeface="+mj-lt"/>
              <a:buAutoNum type="arabicPeriod"/>
            </a:pPr>
            <a:endParaRPr kumimoji="0" lang="it-IT" sz="1600" i="0" u="none" strike="noStrike" cap="none" normalizeH="0" baseline="0" dirty="0" smtClean="0">
              <a:ln>
                <a:noFill/>
              </a:ln>
              <a:solidFill>
                <a:srgbClr val="990000"/>
              </a:solidFill>
              <a:effectLst/>
              <a:latin typeface="Arial" pitchFamily="34" charset="0"/>
              <a:ea typeface="Arial Unicode MS" pitchFamily="34" charset="-128"/>
              <a:cs typeface="Arial Unicode MS" pitchFamily="34" charset="-128"/>
            </a:endParaRPr>
          </a:p>
        </p:txBody>
      </p:sp>
      <p:sp>
        <p:nvSpPr>
          <p:cNvPr id="12" name="CasellaDiTesto 11"/>
          <p:cNvSpPr txBox="1"/>
          <p:nvPr/>
        </p:nvSpPr>
        <p:spPr>
          <a:xfrm>
            <a:off x="2699222"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endParaRPr lang="it-IT" sz="1600" b="1" dirty="0">
              <a:solidFill>
                <a:schemeClr val="bg1"/>
              </a:solidFill>
              <a:latin typeface="Calibri" pitchFamily="34" charset="0"/>
            </a:endParaRPr>
          </a:p>
        </p:txBody>
      </p:sp>
      <p:sp>
        <p:nvSpPr>
          <p:cNvPr id="13" name="Rettangolo 12"/>
          <p:cNvSpPr/>
          <p:nvPr/>
        </p:nvSpPr>
        <p:spPr bwMode="auto">
          <a:xfrm>
            <a:off x="2699222" y="2843535"/>
            <a:ext cx="1947349" cy="3890237"/>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S1) garantire i livelli di assistenza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S2) appropriatezza delle prestazioni erogate</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S3) governo dei tempi di attesa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S4) sorveglianza igienico sanitaria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S5) mantenimento dello status di </a:t>
            </a:r>
            <a:r>
              <a:rPr lang="it-IT" sz="1600" dirty="0" err="1" smtClean="0">
                <a:solidFill>
                  <a:schemeClr val="tx1">
                    <a:lumMod val="85000"/>
                    <a:lumOff val="15000"/>
                  </a:schemeClr>
                </a:solidFill>
              </a:rPr>
              <a:t>I.R.C.C.S.</a:t>
            </a:r>
            <a:endParaRPr lang="it-IT" sz="1600" dirty="0" smtClean="0">
              <a:solidFill>
                <a:schemeClr val="tx1">
                  <a:lumMod val="85000"/>
                  <a:lumOff val="15000"/>
                </a:schemeClr>
              </a:solidFill>
            </a:endParaRPr>
          </a:p>
        </p:txBody>
      </p:sp>
      <p:sp>
        <p:nvSpPr>
          <p:cNvPr id="14" name="CasellaDiTesto 13"/>
          <p:cNvSpPr txBox="1"/>
          <p:nvPr/>
        </p:nvSpPr>
        <p:spPr>
          <a:xfrm>
            <a:off x="5003478"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I DIRITTI DEI CITTADINI</a:t>
            </a:r>
            <a:endParaRPr lang="it-IT" sz="1600" b="1" dirty="0">
              <a:solidFill>
                <a:schemeClr val="bg1"/>
              </a:solidFill>
              <a:latin typeface="Calibri" pitchFamily="34" charset="0"/>
            </a:endParaRPr>
          </a:p>
        </p:txBody>
      </p:sp>
      <p:sp>
        <p:nvSpPr>
          <p:cNvPr id="15" name="Rettangolo 14"/>
          <p:cNvSpPr/>
          <p:nvPr/>
        </p:nvSpPr>
        <p:spPr bwMode="auto">
          <a:xfrm>
            <a:off x="5003478" y="2834217"/>
            <a:ext cx="1947349" cy="3907151"/>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800"/>
              </a:spcAft>
              <a:buClr>
                <a:srgbClr val="000000"/>
              </a:buClr>
              <a:buSzPct val="100000"/>
            </a:pPr>
            <a:r>
              <a:rPr lang="it-IT" sz="1600" dirty="0" smtClean="0">
                <a:solidFill>
                  <a:schemeClr val="tx1">
                    <a:lumMod val="85000"/>
                    <a:lumOff val="15000"/>
                  </a:schemeClr>
                </a:solidFill>
              </a:rPr>
              <a:t>D1) accessibilità, vivibilità e comfort nelle strutture della Fondazione</a:t>
            </a:r>
          </a:p>
          <a:p>
            <a:pPr marL="355600" indent="-355600" defTabSz="449263" hangingPunct="0">
              <a:lnSpc>
                <a:spcPct val="93000"/>
              </a:lnSpc>
              <a:spcBef>
                <a:spcPts val="0"/>
              </a:spcBef>
              <a:spcAft>
                <a:spcPts val="1800"/>
              </a:spcAft>
              <a:buClr>
                <a:srgbClr val="000000"/>
              </a:buClr>
              <a:buSzPct val="100000"/>
            </a:pPr>
            <a:r>
              <a:rPr lang="it-IT" sz="1600" dirty="0" smtClean="0">
                <a:solidFill>
                  <a:schemeClr val="tx1">
                    <a:lumMod val="85000"/>
                    <a:lumOff val="15000"/>
                  </a:schemeClr>
                </a:solidFill>
              </a:rPr>
              <a:t>D2) cura della relazione e  della comunicazione  fra professionista e  utente/paziente</a:t>
            </a:r>
          </a:p>
        </p:txBody>
      </p:sp>
      <p:sp>
        <p:nvSpPr>
          <p:cNvPr id="16" name="CasellaDiTesto 15"/>
          <p:cNvSpPr txBox="1"/>
          <p:nvPr/>
        </p:nvSpPr>
        <p:spPr>
          <a:xfrm>
            <a:off x="7236296" y="2060848"/>
            <a:ext cx="1785950" cy="584775"/>
          </a:xfrm>
          <a:prstGeom prst="rect">
            <a:avLst/>
          </a:prstGeom>
          <a:solidFill>
            <a:srgbClr val="CA164C"/>
          </a:solidFill>
          <a:ln w="60325">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LE AREE STRATEGICHE</a:t>
            </a:r>
          </a:p>
        </p:txBody>
      </p:sp>
      <p:sp>
        <p:nvSpPr>
          <p:cNvPr id="17" name="CasellaDiTesto 16"/>
          <p:cNvSpPr txBox="1"/>
          <p:nvPr/>
        </p:nvSpPr>
        <p:spPr>
          <a:xfrm>
            <a:off x="7236296" y="2844225"/>
            <a:ext cx="1785950" cy="584775"/>
          </a:xfrm>
          <a:prstGeom prst="rect">
            <a:avLst/>
          </a:prstGeom>
          <a:solidFill>
            <a:schemeClr val="bg2">
              <a:lumMod val="20000"/>
              <a:lumOff val="8000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tx1">
                    <a:lumMod val="85000"/>
                    <a:lumOff val="15000"/>
                  </a:schemeClr>
                </a:solidFill>
                <a:latin typeface="Calibri" pitchFamily="34" charset="0"/>
              </a:rPr>
              <a:t>GLI</a:t>
            </a:r>
          </a:p>
          <a:p>
            <a:pPr algn="ctr"/>
            <a:r>
              <a:rPr lang="it-IT" sz="1600" b="1" dirty="0" smtClean="0">
                <a:solidFill>
                  <a:schemeClr val="tx1">
                    <a:lumMod val="85000"/>
                    <a:lumOff val="15000"/>
                  </a:schemeClr>
                </a:solidFill>
                <a:latin typeface="Calibri" pitchFamily="34" charset="0"/>
              </a:rPr>
              <a:t>OBIETTIVI</a:t>
            </a:r>
          </a:p>
        </p:txBody>
      </p:sp>
      <p:sp>
        <p:nvSpPr>
          <p:cNvPr id="18" name="Ovale 17"/>
          <p:cNvSpPr/>
          <p:nvPr/>
        </p:nvSpPr>
        <p:spPr bwMode="auto">
          <a:xfrm>
            <a:off x="32540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9" name="Ovale 18"/>
          <p:cNvSpPr/>
          <p:nvPr/>
        </p:nvSpPr>
        <p:spPr bwMode="auto">
          <a:xfrm>
            <a:off x="262778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20" name="Ovale 19"/>
          <p:cNvSpPr/>
          <p:nvPr/>
        </p:nvSpPr>
        <p:spPr bwMode="auto">
          <a:xfrm>
            <a:off x="4932040"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196752"/>
            <a:ext cx="8064895" cy="4039488"/>
          </a:xfrm>
          <a:prstGeom prst="rect">
            <a:avLst/>
          </a:prstGeom>
          <a:ln/>
        </p:spPr>
        <p:txBody>
          <a:bodyPr lIns="82945" tIns="41473" rIns="82945" bIns="41473"/>
          <a:lstStyle/>
          <a:p>
            <a:pPr algn="just" defTabSz="449170">
              <a:spcBef>
                <a:spcPts val="600"/>
              </a:spcBef>
              <a:defRPr/>
            </a:pPr>
            <a:r>
              <a:rPr lang="it-IT" dirty="0" smtClean="0"/>
              <a:t>Da queste caratteristiche discende la sua </a:t>
            </a:r>
            <a:r>
              <a:rPr lang="it-IT" dirty="0" err="1" smtClean="0"/>
              <a:t>mission</a:t>
            </a:r>
            <a:r>
              <a:rPr lang="it-IT" dirty="0" smtClean="0"/>
              <a:t>: essere l’ospedale di riferimento della città di Milano e il primo IRCCS pubblico per qualità e produttività scientifica in Italia.</a:t>
            </a:r>
          </a:p>
          <a:p>
            <a:pPr algn="just" defTabSz="449170">
              <a:spcBef>
                <a:spcPts val="600"/>
              </a:spcBef>
              <a:defRPr/>
            </a:pPr>
            <a:r>
              <a:rPr lang="it-IT" dirty="0" smtClean="0"/>
              <a:t>Questa visione si concretizza in alcuni obiettivi più specifici volti a:</a:t>
            </a:r>
          </a:p>
          <a:p>
            <a:pPr algn="just" defTabSz="449170">
              <a:spcBef>
                <a:spcPts val="600"/>
              </a:spcBef>
              <a:defRPr/>
            </a:pPr>
            <a:r>
              <a:rPr lang="it-IT" dirty="0" smtClean="0"/>
              <a:t>•	Rafforzare il ruolo di centro di riferimento all’interno delle reti nazionali e internazionali che ne evidenziano le attività distintive quali l’emergenza/urgenza nell’adulto e nel bambino, i trapianti (che sono anche le aree di riconoscimento ministeriale di IRCCS ), l’assistenza </a:t>
            </a:r>
            <a:r>
              <a:rPr lang="it-IT" dirty="0" err="1" smtClean="0"/>
              <a:t>materno-infantile</a:t>
            </a:r>
            <a:r>
              <a:rPr lang="it-IT" dirty="0" smtClean="0"/>
              <a:t> e la presa in carico dei pazienti con malattie rare.</a:t>
            </a:r>
          </a:p>
          <a:p>
            <a:pPr algn="just" defTabSz="449170">
              <a:spcBef>
                <a:spcPts val="600"/>
              </a:spcBef>
              <a:defRPr/>
            </a:pPr>
            <a:r>
              <a:rPr lang="it-IT" dirty="0" smtClean="0"/>
              <a:t>•	Promuovere la ricerca </a:t>
            </a:r>
            <a:r>
              <a:rPr lang="it-IT" dirty="0" err="1" smtClean="0"/>
              <a:t>traslazionale</a:t>
            </a:r>
            <a:r>
              <a:rPr lang="it-IT" dirty="0" smtClean="0"/>
              <a:t> e tutelare la proprietà dei suoi risultati.</a:t>
            </a:r>
          </a:p>
          <a:p>
            <a:pPr algn="just" defTabSz="449170">
              <a:spcBef>
                <a:spcPts val="600"/>
              </a:spcBef>
              <a:defRPr/>
            </a:pPr>
            <a:r>
              <a:rPr lang="it-IT" dirty="0" smtClean="0"/>
              <a:t>•	Attuare, anche in rapporto con altri enti, programmi di formazione professionale e di educazione sanitaria.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1" name="CasellaDiTesto 10"/>
          <p:cNvSpPr txBox="1"/>
          <p:nvPr/>
        </p:nvSpPr>
        <p:spPr>
          <a:xfrm>
            <a:off x="251520" y="1700808"/>
            <a:ext cx="8643998"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R1 – 	“Equilibrio economico-finanziario della Fondazione “</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descrive il contributo delle </a:t>
            </a:r>
            <a:r>
              <a:rPr lang="it-IT" sz="1400" dirty="0" err="1" smtClean="0">
                <a:solidFill>
                  <a:schemeClr val="tx1">
                    <a:lumMod val="85000"/>
                    <a:lumOff val="15000"/>
                  </a:schemeClr>
                </a:solidFill>
                <a:latin typeface="Calibri" pitchFamily="34" charset="0"/>
              </a:rPr>
              <a:t>UU.OO</a:t>
            </a:r>
            <a:r>
              <a:rPr lang="it-IT" sz="1400" dirty="0" smtClean="0">
                <a:solidFill>
                  <a:schemeClr val="tx1">
                    <a:lumMod val="85000"/>
                    <a:lumOff val="15000"/>
                  </a:schemeClr>
                </a:solidFill>
                <a:latin typeface="Calibri" pitchFamily="34" charset="0"/>
              </a:rPr>
              <a:t>. all'equilibrio economico finanziario della Fondazione attraverso la gestione efficace ed efficiente delle risorse assegnate nell’erogare le prestazioni sanitarie</a:t>
            </a:r>
          </a:p>
        </p:txBody>
      </p:sp>
      <p:pic>
        <p:nvPicPr>
          <p:cNvPr id="23553" name="Picture 1"/>
          <p:cNvPicPr>
            <a:picLocks noChangeAspect="1" noChangeArrowheads="1"/>
          </p:cNvPicPr>
          <p:nvPr/>
        </p:nvPicPr>
        <p:blipFill>
          <a:blip r:embed="rId3" cstate="print"/>
          <a:srcRect/>
          <a:stretch>
            <a:fillRect/>
          </a:stretch>
        </p:blipFill>
        <p:spPr bwMode="auto">
          <a:xfrm>
            <a:off x="179512" y="2852936"/>
            <a:ext cx="8792400" cy="3384376"/>
          </a:xfrm>
          <a:prstGeom prst="rect">
            <a:avLst/>
          </a:prstGeom>
          <a:noFill/>
          <a:ln w="9525">
            <a:noFill/>
            <a:miter lim="800000"/>
            <a:headEnd/>
            <a:tailEnd/>
          </a:ln>
          <a:effec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3" name="CasellaDiTesto 12"/>
          <p:cNvSpPr txBox="1"/>
          <p:nvPr/>
        </p:nvSpPr>
        <p:spPr>
          <a:xfrm>
            <a:off x="251520" y="1700808"/>
            <a:ext cx="8643998"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R2 – 	“Miglioramento delle performance della Fondazione“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questo obiettivo vuole rappresentare l’ottimizzazione dei processi il cui fine ultimo è il raggiungimento di risultati di efficienza migliori. </a:t>
            </a:r>
          </a:p>
        </p:txBody>
      </p:sp>
      <p:pic>
        <p:nvPicPr>
          <p:cNvPr id="4" name="Picture 1"/>
          <p:cNvPicPr>
            <a:picLocks noChangeAspect="1" noChangeArrowheads="1"/>
          </p:cNvPicPr>
          <p:nvPr/>
        </p:nvPicPr>
        <p:blipFill>
          <a:blip r:embed="rId3" cstate="print"/>
          <a:srcRect/>
          <a:stretch>
            <a:fillRect/>
          </a:stretch>
        </p:blipFill>
        <p:spPr bwMode="auto">
          <a:xfrm>
            <a:off x="160975" y="2636912"/>
            <a:ext cx="8803513" cy="3528392"/>
          </a:xfrm>
          <a:prstGeom prst="rect">
            <a:avLst/>
          </a:prstGeom>
          <a:noFill/>
          <a:ln w="9525">
            <a:noFill/>
            <a:miter lim="800000"/>
            <a:headEnd/>
            <a:tailEnd/>
          </a:ln>
          <a:effec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hlinkClick r:id="rId3"/>
          </p:cNvPr>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250143" y="1700808"/>
            <a:ext cx="8643998"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R3 – 	“Trasparenza e Prevenzione della Corruzione“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sono descritti gli obiettivi strategici in materia di prevenzione della corruzione e della trasparenza.</a:t>
            </a:r>
          </a:p>
        </p:txBody>
      </p:sp>
      <p:pic>
        <p:nvPicPr>
          <p:cNvPr id="4" name="Picture 1"/>
          <p:cNvPicPr>
            <a:picLocks noChangeAspect="1" noChangeArrowheads="1"/>
          </p:cNvPicPr>
          <p:nvPr/>
        </p:nvPicPr>
        <p:blipFill>
          <a:blip r:embed="rId4" cstate="print"/>
          <a:srcRect/>
          <a:stretch>
            <a:fillRect/>
          </a:stretch>
        </p:blipFill>
        <p:spPr bwMode="auto">
          <a:xfrm>
            <a:off x="147287" y="2852936"/>
            <a:ext cx="8817201" cy="2714138"/>
          </a:xfrm>
          <a:prstGeom prst="rect">
            <a:avLst/>
          </a:prstGeom>
          <a:noFill/>
          <a:ln w="9525">
            <a:noFill/>
            <a:miter lim="800000"/>
            <a:headEnd/>
            <a:tailEnd/>
          </a:ln>
          <a:effec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1" name="CasellaDiTesto 10"/>
          <p:cNvSpPr txBox="1"/>
          <p:nvPr/>
        </p:nvSpPr>
        <p:spPr>
          <a:xfrm>
            <a:off x="251520" y="1844824"/>
            <a:ext cx="8643998"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R4 – 	“Semplificazione ed innovazione“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racchiude le iniziative di sviluppo tecnologico e semplificazione coerentemente con la programmazione regionale esplicitata nel Piano di Intervento annuale edito da Lombardia Informatica.</a:t>
            </a:r>
          </a:p>
        </p:txBody>
      </p:sp>
      <p:pic>
        <p:nvPicPr>
          <p:cNvPr id="17409" name="Picture 1"/>
          <p:cNvPicPr>
            <a:picLocks noChangeAspect="1" noChangeArrowheads="1"/>
          </p:cNvPicPr>
          <p:nvPr/>
        </p:nvPicPr>
        <p:blipFill>
          <a:blip r:embed="rId3" cstate="print"/>
          <a:srcRect/>
          <a:stretch>
            <a:fillRect/>
          </a:stretch>
        </p:blipFill>
        <p:spPr bwMode="auto">
          <a:xfrm>
            <a:off x="179512" y="3284984"/>
            <a:ext cx="8798907" cy="1830611"/>
          </a:xfrm>
          <a:prstGeom prst="rect">
            <a:avLst/>
          </a:prstGeom>
          <a:noFill/>
          <a:ln w="9525">
            <a:noFill/>
            <a:miter lim="800000"/>
            <a:headEnd/>
            <a:tailEnd/>
          </a:ln>
          <a:effec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4" name="CasellaDiTesto 13"/>
          <p:cNvSpPr txBox="1"/>
          <p:nvPr/>
        </p:nvSpPr>
        <p:spPr>
          <a:xfrm>
            <a:off x="179512" y="1956728"/>
            <a:ext cx="8715436"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S1 – 	“Garantire i livelli di assistenza“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misurare l’efficacia e l’equità delle prestazioni e dei servizi sanitari erogati dalla Fondazione</a:t>
            </a:r>
            <a:r>
              <a:rPr lang="it-IT" sz="1400" dirty="0" smtClean="0">
                <a:latin typeface="Calibri" pitchFamily="34" charset="0"/>
              </a:rPr>
              <a:t>.</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pic>
        <p:nvPicPr>
          <p:cNvPr id="15361" name="Picture 1"/>
          <p:cNvPicPr>
            <a:picLocks noChangeAspect="1" noChangeArrowheads="1"/>
          </p:cNvPicPr>
          <p:nvPr/>
        </p:nvPicPr>
        <p:blipFill>
          <a:blip r:embed="rId3" cstate="print"/>
          <a:srcRect/>
          <a:stretch>
            <a:fillRect/>
          </a:stretch>
        </p:blipFill>
        <p:spPr bwMode="auto">
          <a:xfrm>
            <a:off x="204343" y="2852935"/>
            <a:ext cx="8760146" cy="3312369"/>
          </a:xfrm>
          <a:prstGeom prst="rect">
            <a:avLst/>
          </a:prstGeom>
          <a:noFill/>
          <a:ln w="9525">
            <a:noFill/>
            <a:miter lim="800000"/>
            <a:headEnd/>
            <a:tailEnd/>
          </a:ln>
          <a:effec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179512" y="1834371"/>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S2 – 	“appropriatezza delle prestazioni erogate“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misurare alcuni aspetti della qualità delle prestazioni e dell’utilizzo delle risorse sanitarie, al fine di promuovere il miglioramento della qualità dei servizi e dell’assistenza erogata.</a:t>
            </a:r>
          </a:p>
        </p:txBody>
      </p:sp>
      <p:pic>
        <p:nvPicPr>
          <p:cNvPr id="13313" name="Picture 1"/>
          <p:cNvPicPr>
            <a:picLocks noChangeAspect="1" noChangeArrowheads="1"/>
          </p:cNvPicPr>
          <p:nvPr/>
        </p:nvPicPr>
        <p:blipFill>
          <a:blip r:embed="rId3" cstate="print"/>
          <a:srcRect/>
          <a:stretch>
            <a:fillRect/>
          </a:stretch>
        </p:blipFill>
        <p:spPr bwMode="auto">
          <a:xfrm>
            <a:off x="107504" y="2996952"/>
            <a:ext cx="8856984" cy="3007559"/>
          </a:xfrm>
          <a:prstGeom prst="rect">
            <a:avLst/>
          </a:prstGeom>
          <a:noFill/>
          <a:ln w="9525">
            <a:noFill/>
            <a:miter lim="800000"/>
            <a:headEnd/>
            <a:tailEnd/>
          </a:ln>
          <a:effectLst/>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142269"/>
            <a:ext cx="8715436" cy="1169551"/>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S3 – 	“Governo dei tempi di attesa“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il contenimento dei tempi di attesa con l’obiettivo di attualizzarli rispetto a eventuali nuove priorità e necessità attraverso l’analisi dei tempi medi di attesa per le prestazioni oggetto di monitoraggio da parte di ATS Milano.</a:t>
            </a:r>
          </a:p>
        </p:txBody>
      </p:sp>
      <p:pic>
        <p:nvPicPr>
          <p:cNvPr id="4" name="Picture 1"/>
          <p:cNvPicPr>
            <a:picLocks noChangeAspect="1" noChangeArrowheads="1"/>
          </p:cNvPicPr>
          <p:nvPr/>
        </p:nvPicPr>
        <p:blipFill>
          <a:blip r:embed="rId3" cstate="print"/>
          <a:srcRect/>
          <a:stretch>
            <a:fillRect/>
          </a:stretch>
        </p:blipFill>
        <p:spPr bwMode="auto">
          <a:xfrm>
            <a:off x="107505" y="3717033"/>
            <a:ext cx="8856984" cy="1933072"/>
          </a:xfrm>
          <a:prstGeom prst="rect">
            <a:avLst/>
          </a:prstGeom>
          <a:noFill/>
          <a:ln w="9525">
            <a:noFill/>
            <a:miter lim="800000"/>
            <a:headEnd/>
            <a:tailEnd/>
          </a:ln>
          <a:effectLst/>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214282" y="2126880"/>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S4 – 	“Sorveglianza igienico sanitaria“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l’applicazione dei meccanismi di tutela della salute collettiva attraverso la prevenzione delle malattie, la promozione della salute ed il miglioramento della qualità della vita.</a:t>
            </a:r>
          </a:p>
        </p:txBody>
      </p:sp>
      <p:pic>
        <p:nvPicPr>
          <p:cNvPr id="9218" name="Picture 2"/>
          <p:cNvPicPr>
            <a:picLocks noChangeAspect="1" noChangeArrowheads="1"/>
          </p:cNvPicPr>
          <p:nvPr/>
        </p:nvPicPr>
        <p:blipFill>
          <a:blip r:embed="rId3" cstate="print"/>
          <a:srcRect/>
          <a:stretch>
            <a:fillRect/>
          </a:stretch>
        </p:blipFill>
        <p:spPr bwMode="auto">
          <a:xfrm>
            <a:off x="107504" y="3331642"/>
            <a:ext cx="8856984" cy="2545630"/>
          </a:xfrm>
          <a:prstGeom prst="rect">
            <a:avLst/>
          </a:prstGeom>
          <a:noFill/>
          <a:ln w="9525">
            <a:noFill/>
            <a:miter lim="800000"/>
            <a:headEnd/>
            <a:tailEnd/>
          </a:ln>
          <a:effectLst/>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065325"/>
            <a:ext cx="8715436" cy="1077218"/>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S5 – 	“mantenimento dello status di </a:t>
            </a:r>
            <a:r>
              <a:rPr lang="it-IT" sz="1600" b="1" dirty="0" err="1" smtClean="0">
                <a:solidFill>
                  <a:schemeClr val="tx1">
                    <a:lumMod val="85000"/>
                    <a:lumOff val="15000"/>
                  </a:schemeClr>
                </a:solidFill>
                <a:latin typeface="Calibri" pitchFamily="34" charset="0"/>
              </a:rPr>
              <a:t>I.R.C.C.S.</a:t>
            </a:r>
            <a:r>
              <a:rPr lang="it-IT" sz="1600" b="1" dirty="0" smtClean="0">
                <a:solidFill>
                  <a:schemeClr val="tx1">
                    <a:lumMod val="85000"/>
                    <a:lumOff val="15000"/>
                  </a:schemeClr>
                </a:solidFill>
                <a:latin typeface="Calibri" pitchFamily="34" charset="0"/>
              </a:rPr>
              <a:t>“</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verificare i caratteri di eccellenza del livello dell’attività di ricovero e cura di alta specialità al fine di assicurare una più alta qualità dell’attività assistenziale.</a:t>
            </a:r>
          </a:p>
        </p:txBody>
      </p:sp>
      <p:pic>
        <p:nvPicPr>
          <p:cNvPr id="4" name="Picture 2"/>
          <p:cNvPicPr>
            <a:picLocks noChangeAspect="1" noChangeArrowheads="1"/>
          </p:cNvPicPr>
          <p:nvPr/>
        </p:nvPicPr>
        <p:blipFill>
          <a:blip r:embed="rId3" cstate="print"/>
          <a:srcRect/>
          <a:stretch>
            <a:fillRect/>
          </a:stretch>
        </p:blipFill>
        <p:spPr bwMode="auto">
          <a:xfrm>
            <a:off x="187436" y="3284985"/>
            <a:ext cx="8705044" cy="3012126"/>
          </a:xfrm>
          <a:prstGeom prst="rect">
            <a:avLst/>
          </a:prstGeom>
          <a:noFill/>
          <a:ln w="9525">
            <a:noFill/>
            <a:miter lim="800000"/>
            <a:headEnd/>
            <a:tailEnd/>
          </a:ln>
          <a:effectLst/>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I</a:t>
            </a:r>
          </a:p>
          <a:p>
            <a:pPr algn="ctr"/>
            <a:r>
              <a:rPr lang="it-IT" sz="1600" b="1" dirty="0" smtClean="0">
                <a:solidFill>
                  <a:schemeClr val="bg1"/>
                </a:solidFill>
                <a:latin typeface="Calibri" pitchFamily="34" charset="0"/>
              </a:rPr>
              <a:t>DIRITTI DEI CITTADINI</a:t>
            </a:r>
            <a:endParaRPr lang="it-IT" sz="1600" b="1" dirty="0">
              <a:solidFill>
                <a:schemeClr val="bg1"/>
              </a:solidFill>
              <a:latin typeface="Calibri" pitchFamily="34" charset="0"/>
            </a:endParaRPr>
          </a:p>
        </p:txBody>
      </p:sp>
      <p:sp>
        <p:nvSpPr>
          <p:cNvPr id="18" name="CasellaDiTesto 17"/>
          <p:cNvSpPr txBox="1"/>
          <p:nvPr/>
        </p:nvSpPr>
        <p:spPr>
          <a:xfrm>
            <a:off x="825470" y="125547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9" name="CasellaDiTesto 18"/>
          <p:cNvSpPr txBox="1"/>
          <p:nvPr/>
        </p:nvSpPr>
        <p:spPr>
          <a:xfrm>
            <a:off x="179512" y="1844824"/>
            <a:ext cx="8715436" cy="1169551"/>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D1 – 	“Accessibilità, vivibilità e comfort nelle strutture della Fondazione“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i processi assistenziali ed organizzativi orientati al rispetto e alla specificità della persona, ottenere accessibilità fisica, vivibilità e comfort dei luoghi di cura, accesso all’informazione, cura delle relazioni paziente/medico/struttura ospedaliera/famiglia.</a:t>
            </a:r>
          </a:p>
        </p:txBody>
      </p:sp>
      <p:sp>
        <p:nvSpPr>
          <p:cNvPr id="20" name="Ovale 19"/>
          <p:cNvSpPr/>
          <p:nvPr/>
        </p:nvSpPr>
        <p:spPr bwMode="auto">
          <a:xfrm>
            <a:off x="2611420" y="119618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pic>
        <p:nvPicPr>
          <p:cNvPr id="4" name="Picture 2"/>
          <p:cNvPicPr>
            <a:picLocks noChangeAspect="1" noChangeArrowheads="1"/>
          </p:cNvPicPr>
          <p:nvPr/>
        </p:nvPicPr>
        <p:blipFill>
          <a:blip r:embed="rId3" cstate="print"/>
          <a:srcRect/>
          <a:stretch>
            <a:fillRect/>
          </a:stretch>
        </p:blipFill>
        <p:spPr bwMode="auto">
          <a:xfrm>
            <a:off x="323528" y="3140968"/>
            <a:ext cx="8064896" cy="3212276"/>
          </a:xfrm>
          <a:prstGeom prst="rect">
            <a:avLst/>
          </a:prstGeom>
          <a:noFill/>
          <a:ln w="9525">
            <a:noFill/>
            <a:miter lim="800000"/>
            <a:headEnd/>
            <a:tailEnd/>
          </a:ln>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327520"/>
          </a:xfrm>
          <a:prstGeom prst="rect">
            <a:avLst/>
          </a:prstGeom>
          <a:ln/>
        </p:spPr>
        <p:txBody>
          <a:bodyPr lIns="82945" tIns="41473" rIns="82945" bIns="41473"/>
          <a:lstStyle/>
          <a:p>
            <a:pPr algn="just" defTabSz="449170">
              <a:defRPr/>
            </a:pPr>
            <a:r>
              <a:rPr lang="it-IT" dirty="0" smtClean="0"/>
              <a:t>•	Riqualificare da un punto di vista urbanistico e architettonico tutta l’area ospedaliera, al fine di realizzare un ospedale “a misura d’uomo” in grado di rispondere più adeguatamente alle esigenze determinate dall’allungamento della vita, dall’aumento delle patologie croniche e degenerative e dalla richiesta crescente di assistenza non tradizionale.</a:t>
            </a:r>
          </a:p>
          <a:p>
            <a:pPr algn="just" defTabSz="449170">
              <a:defRPr/>
            </a:pPr>
            <a:endParaRPr lang="it-IT" dirty="0" smtClean="0"/>
          </a:p>
          <a:p>
            <a:pPr algn="just" defTabSz="449170">
              <a:defRPr/>
            </a:pPr>
            <a:r>
              <a:rPr lang="it-IT" dirty="0" smtClean="0"/>
              <a:t>Il Policlinico opera sulla base di criteri di efficacia, efficienza ed economicità ed è tenuto al rispetto del vincolo di bilancio, attraverso l’equilibrio di costi e ricavi. I volumi e le tipologie dell’attività assistenziale sono definiti in specifici accordi contrattuali con l’ATS che anche sulla base delle indicazioni della Regione, definiscono la remunerazione delle prestazioni rese e la valutazione delle performance, tenendo in adeguata considerazione la particolare natura e le caratteristiche del Policlinico e, in particolare, la compresenza di attività di ricerca ed assistenza, l’eccellenza delle sue prestazioni e la risposta ai bisogni dell’utenza proveniente da altre Regioni.</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876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I</a:t>
            </a:r>
          </a:p>
          <a:p>
            <a:pPr algn="ctr"/>
            <a:r>
              <a:rPr lang="it-IT" sz="1600" b="1" dirty="0" smtClean="0">
                <a:solidFill>
                  <a:schemeClr val="bg1"/>
                </a:solidFill>
                <a:latin typeface="Calibri" pitchFamily="34" charset="0"/>
              </a:rPr>
              <a:t>DIRITTI DEI CITTADINI</a:t>
            </a:r>
            <a:endParaRPr lang="it-IT" sz="1600" b="1" dirty="0">
              <a:solidFill>
                <a:schemeClr val="bg1"/>
              </a:solidFill>
              <a:latin typeface="Calibri" pitchFamily="34" charset="0"/>
            </a:endParaRPr>
          </a:p>
        </p:txBody>
      </p:sp>
      <p:sp>
        <p:nvSpPr>
          <p:cNvPr id="18" name="CasellaDiTesto 17"/>
          <p:cNvSpPr txBox="1"/>
          <p:nvPr/>
        </p:nvSpPr>
        <p:spPr>
          <a:xfrm>
            <a:off x="825470" y="126876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20" name="Ovale 19"/>
          <p:cNvSpPr/>
          <p:nvPr/>
        </p:nvSpPr>
        <p:spPr bwMode="auto">
          <a:xfrm>
            <a:off x="2611420" y="119675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1" name="CasellaDiTesto 10"/>
          <p:cNvSpPr txBox="1"/>
          <p:nvPr/>
        </p:nvSpPr>
        <p:spPr>
          <a:xfrm>
            <a:off x="214282" y="2029490"/>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D2 – 	“Cura della relazione e  della comunicazione fra professionista e utente/paziente“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la capacità di comunicare in modo efficace e di stabilire una relazione positiva e emotivamente armonica col paziente e con i familiari.</a:t>
            </a:r>
          </a:p>
        </p:txBody>
      </p:sp>
      <p:pic>
        <p:nvPicPr>
          <p:cNvPr id="4" name="Picture 1"/>
          <p:cNvPicPr>
            <a:picLocks noChangeAspect="1" noChangeArrowheads="1"/>
          </p:cNvPicPr>
          <p:nvPr/>
        </p:nvPicPr>
        <p:blipFill>
          <a:blip r:embed="rId3" cstate="print"/>
          <a:srcRect/>
          <a:stretch>
            <a:fillRect/>
          </a:stretch>
        </p:blipFill>
        <p:spPr bwMode="auto">
          <a:xfrm>
            <a:off x="251520" y="3068960"/>
            <a:ext cx="8640959" cy="3294733"/>
          </a:xfrm>
          <a:prstGeom prst="rect">
            <a:avLst/>
          </a:prstGeom>
          <a:noFill/>
          <a:ln w="9525">
            <a:noFill/>
            <a:miter lim="800000"/>
            <a:headEnd/>
            <a:tailEnd/>
          </a:ln>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Sede ed elementi identificativi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smtClean="0"/>
              <a:t>L’area del Policlinico si estende per circa 137.000 m2 ed è situata a sud-est del Duomo tra le vie F. Sforza, San </a:t>
            </a:r>
            <a:r>
              <a:rPr lang="it-IT" dirty="0" err="1" smtClean="0"/>
              <a:t>Barnaba</a:t>
            </a:r>
            <a:r>
              <a:rPr lang="it-IT" dirty="0" smtClean="0"/>
              <a:t>, Commenda, </a:t>
            </a:r>
            <a:r>
              <a:rPr lang="it-IT" dirty="0" err="1" smtClean="0"/>
              <a:t>Lamarmora</a:t>
            </a:r>
            <a:r>
              <a:rPr lang="it-IT" dirty="0" smtClean="0"/>
              <a:t> e Pace (tra Corso di Porta Romana e Corso di Porta Vittoria).</a:t>
            </a:r>
          </a:p>
          <a:p>
            <a:pPr algn="just" defTabSz="449170">
              <a:defRPr/>
            </a:pPr>
            <a:r>
              <a:rPr lang="it-IT" dirty="0" smtClean="0"/>
              <a:t>L’area si distingue per la sua struttura a padiglioni.</a:t>
            </a:r>
          </a:p>
        </p:txBody>
      </p:sp>
      <p:pic>
        <p:nvPicPr>
          <p:cNvPr id="7" name="Picture 2"/>
          <p:cNvPicPr>
            <a:picLocks noChangeAspect="1" noChangeArrowheads="1"/>
          </p:cNvPicPr>
          <p:nvPr/>
        </p:nvPicPr>
        <p:blipFill>
          <a:blip r:embed="rId3" cstate="print"/>
          <a:srcRect/>
          <a:stretch>
            <a:fillRect/>
          </a:stretch>
        </p:blipFill>
        <p:spPr bwMode="auto">
          <a:xfrm>
            <a:off x="-1" y="2493953"/>
            <a:ext cx="9144001" cy="3815367"/>
          </a:xfrm>
          <a:prstGeom prst="rect">
            <a:avLst/>
          </a:prstGeom>
          <a:noFill/>
          <a:ln w="9525">
            <a:noFill/>
            <a:miter lim="800000"/>
            <a:headEnd/>
            <a:tailEnd/>
          </a:ln>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Sede ed elementi identificativi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smtClean="0"/>
              <a:t>L’area del Policlinico si estende per circa 137.000 m2 ed è situata a sud-est del Duomo tra le vie F. Sforza, San </a:t>
            </a:r>
            <a:r>
              <a:rPr lang="it-IT" dirty="0" err="1" smtClean="0"/>
              <a:t>Barnaba</a:t>
            </a:r>
            <a:r>
              <a:rPr lang="it-IT" dirty="0" smtClean="0"/>
              <a:t>, Commenda, </a:t>
            </a:r>
            <a:r>
              <a:rPr lang="it-IT" dirty="0" err="1" smtClean="0"/>
              <a:t>Lamarmora</a:t>
            </a:r>
            <a:r>
              <a:rPr lang="it-IT" dirty="0" smtClean="0"/>
              <a:t> e Pace (tra Corso di Porta Romana e Corso di Porta Vittoria).</a:t>
            </a:r>
          </a:p>
          <a:p>
            <a:pPr algn="just" defTabSz="449170">
              <a:defRPr/>
            </a:pPr>
            <a:r>
              <a:rPr lang="it-IT" dirty="0" smtClean="0"/>
              <a:t>L’area si distingue per la sua struttura a padiglioni.</a:t>
            </a:r>
          </a:p>
        </p:txBody>
      </p:sp>
      <p:pic>
        <p:nvPicPr>
          <p:cNvPr id="8" name="Picture 2"/>
          <p:cNvPicPr>
            <a:picLocks noChangeAspect="1" noChangeArrowheads="1"/>
          </p:cNvPicPr>
          <p:nvPr/>
        </p:nvPicPr>
        <p:blipFill>
          <a:blip r:embed="rId3" cstate="print"/>
          <a:srcRect/>
          <a:stretch>
            <a:fillRect/>
          </a:stretch>
        </p:blipFill>
        <p:spPr bwMode="auto">
          <a:xfrm>
            <a:off x="1" y="2493953"/>
            <a:ext cx="9143999" cy="3671351"/>
          </a:xfrm>
          <a:prstGeom prst="rect">
            <a:avLst/>
          </a:prstGeom>
          <a:noFill/>
          <a:ln w="9525">
            <a:noFill/>
            <a:miter lim="800000"/>
            <a:headEnd/>
            <a:tailEnd/>
          </a:ln>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544616" cy="432048"/>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Struttura e organizzazione dei servizi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323528" y="1052736"/>
            <a:ext cx="8280920" cy="5184576"/>
          </a:xfrm>
          <a:prstGeom prst="rect">
            <a:avLst/>
          </a:prstGeom>
          <a:ln/>
        </p:spPr>
        <p:txBody>
          <a:bodyPr lIns="82945" tIns="41473" rIns="82945" bIns="41473"/>
          <a:lstStyle/>
          <a:p>
            <a:pPr algn="just" defTabSz="449170">
              <a:defRPr/>
            </a:pPr>
            <a:r>
              <a:rPr lang="it-IT" dirty="0" smtClean="0"/>
              <a:t>La Fondazione si colloca nel centro di Milano, ma in virtù della presenza di attività di rilievo regionale e nazionale, presenta un bacino di utenza che supera i confini lombardi e sempre più potrebbe svilupparsi in questa direzione, anche internazionale, per valorizzare ricerca ed eccellenze cliniche.</a:t>
            </a:r>
          </a:p>
          <a:p>
            <a:pPr algn="just" defTabSz="449170">
              <a:defRPr/>
            </a:pPr>
            <a:r>
              <a:rPr lang="it-IT" dirty="0" smtClean="0"/>
              <a:t>L’attività di Fondazione si caratterizza per essere:</a:t>
            </a:r>
          </a:p>
          <a:p>
            <a:pPr algn="just" defTabSz="449170">
              <a:buFont typeface="Arial" pitchFamily="34" charset="0"/>
              <a:buChar char="•"/>
              <a:defRPr/>
            </a:pPr>
            <a:r>
              <a:rPr lang="it-IT" dirty="0" smtClean="0"/>
              <a:t> un punto di riferimento dei milanesi per la cura e l’assistenza della gestante e della partoriente fisiologica;</a:t>
            </a:r>
          </a:p>
          <a:p>
            <a:pPr algn="just" defTabSz="449170">
              <a:buFont typeface="Arial" pitchFamily="34" charset="0"/>
              <a:buChar char="•"/>
              <a:defRPr/>
            </a:pPr>
            <a:r>
              <a:rPr lang="it-IT" dirty="0" smtClean="0"/>
              <a:t> la Terapia Intensiva Neonatale più grande d’Europa, la cui gestione ha pesanti ripercussioni sull’assistenza infermieristica e sul consumo di materiale sanitario:</a:t>
            </a:r>
          </a:p>
          <a:p>
            <a:pPr algn="just" defTabSz="449170">
              <a:buFont typeface="Arial" pitchFamily="34" charset="0"/>
              <a:buChar char="•"/>
              <a:defRPr/>
            </a:pPr>
            <a:r>
              <a:rPr lang="it-IT" dirty="0" smtClean="0"/>
              <a:t> la Struttura ospedaliera lombarda con il maggior numero di pazienti in carico affetti da malattie rare.</a:t>
            </a:r>
          </a:p>
          <a:p>
            <a:pPr algn="just" defTabSz="449170">
              <a:defRPr/>
            </a:pPr>
            <a:r>
              <a:rPr lang="it-IT" dirty="0" smtClean="0"/>
              <a:t>A seguito dell’importante lavoro di riallocazione delle degenze finalizzato all’abbattimento di 9 padiglioni, per la costruzione del nuovo ospedale, la struttura è articolata su due aree. Nell’area di via Pace, in particolare, hanno sede esclusivamente attività per pazienti esterni. In altre aree cittadine hanno sede, invece, i servizi territoriali di psichiatria e NPIA e i magazzini centralizzati dei servizi di Economato e Farmacia (Peschiera Borromeo). Da segnalare che con l’avvio del Progetto Milano, a partire dal 1° gennaio 2017 al Policlinico sono stati assegnati due consultori.</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08720"/>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544616" cy="432048"/>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Struttura e organizzazione dei servizi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323528" y="1268760"/>
            <a:ext cx="8280920" cy="4536504"/>
          </a:xfrm>
          <a:prstGeom prst="rect">
            <a:avLst/>
          </a:prstGeom>
          <a:ln/>
        </p:spPr>
        <p:txBody>
          <a:bodyPr lIns="82945" tIns="41473" rIns="82945" bIns="41473"/>
          <a:lstStyle/>
          <a:p>
            <a:r>
              <a:rPr lang="it-IT" dirty="0" smtClean="0"/>
              <a:t>Occorre infine evidenziare che con Deliberazione Regionale XI/2988 del 27 /03/2020 è stata attivata la struttura sanitaria temporanea della Fondazione IRCCS Ca’ </a:t>
            </a:r>
            <a:r>
              <a:rPr lang="it-IT" dirty="0" err="1" smtClean="0"/>
              <a:t>Granda</a:t>
            </a:r>
            <a:r>
              <a:rPr lang="it-IT" dirty="0" smtClean="0"/>
              <a:t> (configurata quale articolazione organizzativa) nei Padiglioni messi a disposizione dalla Fondazione Ente Fiera di Milano.</a:t>
            </a:r>
          </a:p>
          <a:p>
            <a:endParaRPr lang="it-IT" dirty="0" smtClean="0"/>
          </a:p>
          <a:p>
            <a:r>
              <a:rPr lang="it-IT" dirty="0" smtClean="0"/>
              <a:t> La struttura del Padiglione Fiera è rimasta attiva fino al 5 giugno 2021 ed è stata precauzionalmente messa in standby fino all’ apertura del 14 gennaio 2022 a causa del notevole aumento dei casi di pazienti che hanno necessitato di ricovero in terapia intensiva.</a:t>
            </a:r>
          </a:p>
          <a:p>
            <a:endParaRPr lang="it-IT" dirty="0" smtClean="0"/>
          </a:p>
          <a:p>
            <a:r>
              <a:rPr lang="it-IT" dirty="0" smtClean="0"/>
              <a:t>La struttura è stata definitivamente messa in standby alla fine del primo trimestre 2022.</a:t>
            </a:r>
          </a:p>
          <a:p>
            <a:pPr lvl="1"/>
            <a:endParaRPr lang="it-IT" dirty="0" smtClean="0"/>
          </a:p>
          <a:p>
            <a:pPr algn="just" defTabSz="449170">
              <a:defRPr/>
            </a:pPr>
            <a:endParaRPr lang="it-IT" dirty="0" smtClean="0"/>
          </a:p>
        </p:txBody>
      </p:sp>
    </p:spTree>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25224</TotalTime>
  <Words>2273</Words>
  <Application>Microsoft Office PowerPoint</Application>
  <PresentationFormat>Presentazione su schermo (4:3)</PresentationFormat>
  <Paragraphs>450</Paragraphs>
  <Slides>50</Slides>
  <Notes>50</Notes>
  <HiddenSlides>0</HiddenSlides>
  <MMClips>0</MMClips>
  <ScaleCrop>false</ScaleCrop>
  <HeadingPairs>
    <vt:vector size="4" baseType="variant">
      <vt:variant>
        <vt:lpstr>Tema</vt:lpstr>
      </vt:variant>
      <vt:variant>
        <vt:i4>2</vt:i4>
      </vt:variant>
      <vt:variant>
        <vt:lpstr>Titoli diapositive</vt:lpstr>
      </vt:variant>
      <vt:variant>
        <vt:i4>50</vt:i4>
      </vt:variant>
    </vt:vector>
  </HeadingPairs>
  <TitlesOfParts>
    <vt:vector size="52" baseType="lpstr">
      <vt:lpstr>Tema di Office</vt:lpstr>
      <vt:lpstr>Custom Design</vt:lpstr>
      <vt:lpstr>Relazione Piano  Performance 2022</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Valutazione Indicatori inseriti nel Piano della Performance 2022</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Company>Fondazione IRCCS Ca'Granda Ospedale Maggiore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con i Neoassunti</dc:title>
  <dc:creator>mariagrazia_cardile</dc:creator>
  <cp:lastModifiedBy>enrico_manca</cp:lastModifiedBy>
  <cp:revision>492</cp:revision>
  <cp:lastPrinted>2018-05-04T11:09:46Z</cp:lastPrinted>
  <dcterms:created xsi:type="dcterms:W3CDTF">2016-11-18T08:50:34Z</dcterms:created>
  <dcterms:modified xsi:type="dcterms:W3CDTF">2023-06-27T12:37:06Z</dcterms:modified>
</cp:coreProperties>
</file>