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9"/>
  </p:notesMasterIdLst>
  <p:handoutMasterIdLst>
    <p:handoutMasterId r:id="rId50"/>
  </p:handoutMasterIdLst>
  <p:sldIdLst>
    <p:sldId id="257" r:id="rId3"/>
    <p:sldId id="281" r:id="rId4"/>
    <p:sldId id="282" r:id="rId5"/>
    <p:sldId id="283" r:id="rId6"/>
    <p:sldId id="284" r:id="rId7"/>
    <p:sldId id="285" r:id="rId8"/>
    <p:sldId id="286" r:id="rId9"/>
    <p:sldId id="339" r:id="rId10"/>
    <p:sldId id="340" r:id="rId11"/>
    <p:sldId id="341" r:id="rId12"/>
    <p:sldId id="294" r:id="rId13"/>
    <p:sldId id="336" r:id="rId14"/>
    <p:sldId id="320" r:id="rId15"/>
    <p:sldId id="321" r:id="rId16"/>
    <p:sldId id="322" r:id="rId17"/>
    <p:sldId id="323" r:id="rId18"/>
    <p:sldId id="342" r:id="rId19"/>
    <p:sldId id="324" r:id="rId20"/>
    <p:sldId id="295" r:id="rId21"/>
    <p:sldId id="325" r:id="rId22"/>
    <p:sldId id="343" r:id="rId23"/>
    <p:sldId id="326" r:id="rId24"/>
    <p:sldId id="344" r:id="rId25"/>
    <p:sldId id="327" r:id="rId26"/>
    <p:sldId id="345" r:id="rId27"/>
    <p:sldId id="328" r:id="rId28"/>
    <p:sldId id="346" r:id="rId29"/>
    <p:sldId id="347" r:id="rId30"/>
    <p:sldId id="296" r:id="rId31"/>
    <p:sldId id="331" r:id="rId32"/>
    <p:sldId id="332" r:id="rId33"/>
    <p:sldId id="333" r:id="rId34"/>
    <p:sldId id="334" r:id="rId35"/>
    <p:sldId id="335" r:id="rId36"/>
    <p:sldId id="304" r:id="rId37"/>
    <p:sldId id="306" r:id="rId38"/>
    <p:sldId id="307" r:id="rId39"/>
    <p:sldId id="308" r:id="rId40"/>
    <p:sldId id="309" r:id="rId41"/>
    <p:sldId id="310" r:id="rId42"/>
    <p:sldId id="311" r:id="rId43"/>
    <p:sldId id="312" r:id="rId44"/>
    <p:sldId id="313" r:id="rId45"/>
    <p:sldId id="314" r:id="rId46"/>
    <p:sldId id="315" r:id="rId47"/>
    <p:sldId id="316"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164C"/>
    <a:srgbClr val="E8454E"/>
    <a:srgbClr val="54626A"/>
    <a:srgbClr val="9D070D"/>
    <a:srgbClr val="F1F2F2"/>
    <a:srgbClr val="C6133F"/>
    <a:srgbClr val="5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75" autoAdjust="0"/>
    <p:restoredTop sz="95107" autoAdjust="0"/>
  </p:normalViewPr>
  <p:slideViewPr>
    <p:cSldViewPr>
      <p:cViewPr varScale="1">
        <p:scale>
          <a:sx n="107" d="100"/>
          <a:sy n="107" d="100"/>
        </p:scale>
        <p:origin x="-1014"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4272" y="1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documentale\amministrazione_finanza_ufficiale\ANNO%202021\CET\QUARTO%20TRIMESTRE\SERVIZI\CONTROLLO%20GESTIONE\Grafico%20per%20relazione_12-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0.14800192710190929"/>
          <c:y val="5.1234193341173302E-2"/>
          <c:w val="0.76159473718065829"/>
          <c:h val="0.88496645633711934"/>
        </c:manualLayout>
      </c:layout>
      <c:barChart>
        <c:barDir val="col"/>
        <c:grouping val="clustered"/>
        <c:ser>
          <c:idx val="1"/>
          <c:order val="0"/>
          <c:tx>
            <c:strRef>
              <c:f>Foglio1!$D$2</c:f>
              <c:strCache>
                <c:ptCount val="1"/>
                <c:pt idx="0">
                  <c:v>anno 2019</c:v>
                </c:pt>
              </c:strCache>
            </c:strRef>
          </c:tx>
          <c:cat>
            <c:strRef>
              <c:f>Foglio1!$B$3:$B$7</c:f>
              <c:strCache>
                <c:ptCount val="5"/>
                <c:pt idx="0">
                  <c:v>ric ord</c:v>
                </c:pt>
                <c:pt idx="1">
                  <c:v>accessi dh</c:v>
                </c:pt>
                <c:pt idx="2">
                  <c:v>mac</c:v>
                </c:pt>
                <c:pt idx="3">
                  <c:v>bic</c:v>
                </c:pt>
                <c:pt idx="4">
                  <c:v>amb(/100)</c:v>
                </c:pt>
              </c:strCache>
            </c:strRef>
          </c:cat>
          <c:val>
            <c:numRef>
              <c:f>Foglio1!$D$3:$D$7</c:f>
              <c:numCache>
                <c:formatCode>_-* #,##0_-;\-* #,##0_-;_-* "-"??_-;_-@_-</c:formatCode>
                <c:ptCount val="5"/>
                <c:pt idx="0">
                  <c:v>34376</c:v>
                </c:pt>
                <c:pt idx="1">
                  <c:v>9528</c:v>
                </c:pt>
                <c:pt idx="2">
                  <c:v>34762</c:v>
                </c:pt>
                <c:pt idx="3">
                  <c:v>2503</c:v>
                </c:pt>
                <c:pt idx="4">
                  <c:v>31658.77</c:v>
                </c:pt>
              </c:numCache>
            </c:numRef>
          </c:val>
        </c:ser>
        <c:ser>
          <c:idx val="2"/>
          <c:order val="1"/>
          <c:tx>
            <c:strRef>
              <c:f>Foglio1!$E$2</c:f>
              <c:strCache>
                <c:ptCount val="1"/>
                <c:pt idx="0">
                  <c:v>anno 2020</c:v>
                </c:pt>
              </c:strCache>
            </c:strRef>
          </c:tx>
          <c:cat>
            <c:strRef>
              <c:f>Foglio1!$B$3:$B$7</c:f>
              <c:strCache>
                <c:ptCount val="5"/>
                <c:pt idx="0">
                  <c:v>ric ord</c:v>
                </c:pt>
                <c:pt idx="1">
                  <c:v>accessi dh</c:v>
                </c:pt>
                <c:pt idx="2">
                  <c:v>mac</c:v>
                </c:pt>
                <c:pt idx="3">
                  <c:v>bic</c:v>
                </c:pt>
                <c:pt idx="4">
                  <c:v>amb(/100)</c:v>
                </c:pt>
              </c:strCache>
            </c:strRef>
          </c:cat>
          <c:val>
            <c:numRef>
              <c:f>Foglio1!$E$3:$E$7</c:f>
              <c:numCache>
                <c:formatCode>_-* #,##0_-;\-* #,##0_-;_-* "-"??_-;_-@_-</c:formatCode>
                <c:ptCount val="5"/>
                <c:pt idx="0">
                  <c:v>27931</c:v>
                </c:pt>
                <c:pt idx="1">
                  <c:v>6590</c:v>
                </c:pt>
                <c:pt idx="2">
                  <c:v>29564</c:v>
                </c:pt>
                <c:pt idx="3">
                  <c:v>1224</c:v>
                </c:pt>
                <c:pt idx="4">
                  <c:v>25634.12</c:v>
                </c:pt>
              </c:numCache>
            </c:numRef>
          </c:val>
        </c:ser>
        <c:ser>
          <c:idx val="0"/>
          <c:order val="2"/>
          <c:tx>
            <c:strRef>
              <c:f>Foglio1!$G$2</c:f>
              <c:strCache>
                <c:ptCount val="1"/>
                <c:pt idx="0">
                  <c:v> anno 2021</c:v>
                </c:pt>
              </c:strCache>
            </c:strRef>
          </c:tx>
          <c:cat>
            <c:strRef>
              <c:f>Foglio1!$B$3:$B$7</c:f>
              <c:strCache>
                <c:ptCount val="5"/>
                <c:pt idx="0">
                  <c:v>ric ord</c:v>
                </c:pt>
                <c:pt idx="1">
                  <c:v>accessi dh</c:v>
                </c:pt>
                <c:pt idx="2">
                  <c:v>mac</c:v>
                </c:pt>
                <c:pt idx="3">
                  <c:v>bic</c:v>
                </c:pt>
                <c:pt idx="4">
                  <c:v>amb(/100)</c:v>
                </c:pt>
              </c:strCache>
            </c:strRef>
          </c:cat>
          <c:val>
            <c:numRef>
              <c:f>Foglio1!$G$3:$G$7</c:f>
              <c:numCache>
                <c:formatCode>_-* #,##0_-;\-* #,##0_-;_-* "-"??_-;_-@_-</c:formatCode>
                <c:ptCount val="5"/>
                <c:pt idx="0">
                  <c:v>30931</c:v>
                </c:pt>
                <c:pt idx="1">
                  <c:v>7640</c:v>
                </c:pt>
                <c:pt idx="2">
                  <c:v>34241</c:v>
                </c:pt>
                <c:pt idx="3">
                  <c:v>1813</c:v>
                </c:pt>
                <c:pt idx="4">
                  <c:v>30717.439999999984</c:v>
                </c:pt>
              </c:numCache>
            </c:numRef>
          </c:val>
        </c:ser>
        <c:axId val="109455616"/>
        <c:axId val="109461504"/>
      </c:barChart>
      <c:catAx>
        <c:axId val="109455616"/>
        <c:scaling>
          <c:orientation val="minMax"/>
        </c:scaling>
        <c:axPos val="b"/>
        <c:tickLblPos val="nextTo"/>
        <c:crossAx val="109461504"/>
        <c:crosses val="autoZero"/>
        <c:auto val="1"/>
        <c:lblAlgn val="ctr"/>
        <c:lblOffset val="100"/>
      </c:catAx>
      <c:valAx>
        <c:axId val="109461504"/>
        <c:scaling>
          <c:orientation val="minMax"/>
        </c:scaling>
        <c:axPos val="l"/>
        <c:majorGridlines/>
        <c:numFmt formatCode="_-* #,##0_-;\-* #,##0_-;_-* &quot;-&quot;??_-;_-@_-" sourceLinked="1"/>
        <c:tickLblPos val="nextTo"/>
        <c:crossAx val="109455616"/>
        <c:crosses val="autoZero"/>
        <c:crossBetween val="between"/>
      </c:valAx>
    </c:plotArea>
    <c:legend>
      <c:legendPos val="r"/>
      <c:layout>
        <c:manualLayout>
          <c:xMode val="edge"/>
          <c:yMode val="edge"/>
          <c:x val="0.89255120157589352"/>
          <c:y val="0.37801355404955012"/>
          <c:w val="0.10575293984429082"/>
          <c:h val="0.21261804243972895"/>
        </c:manualLayout>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09972F-AA65-4644-B3C3-5ABB131F725A}" type="datetimeFigureOut">
              <a:rPr lang="it-IT" smtClean="0"/>
              <a:pPr/>
              <a:t>18/07/2022</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CC971D-F080-4FCF-8FE7-9AC3A088D3D0}" type="slidenum">
              <a:rPr lang="it-IT" smtClean="0"/>
              <a:pPr/>
              <a:t>‹N›</a:t>
            </a:fld>
            <a:endParaRPr lang="it-IT"/>
          </a:p>
        </p:txBody>
      </p:sp>
    </p:spTree>
    <p:extLst>
      <p:ext uri="{BB962C8B-B14F-4D97-AF65-F5344CB8AC3E}">
        <p14:creationId xmlns:p14="http://schemas.microsoft.com/office/powerpoint/2010/main" xmlns="" val="375076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42C79D-B9E0-4DE6-B482-2855657C48FF}" type="datetimeFigureOut">
              <a:rPr lang="it-IT" smtClean="0"/>
              <a:pPr/>
              <a:t>18/07/2022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4C343F-72F3-4D3B-B258-58E1113871D8}" type="slidenum">
              <a:rPr lang="it-IT" smtClean="0"/>
              <a:pPr/>
              <a:t>‹N›</a:t>
            </a:fld>
            <a:endParaRPr lang="it-IT"/>
          </a:p>
        </p:txBody>
      </p:sp>
    </p:spTree>
    <p:extLst>
      <p:ext uri="{BB962C8B-B14F-4D97-AF65-F5344CB8AC3E}">
        <p14:creationId xmlns:p14="http://schemas.microsoft.com/office/powerpoint/2010/main" xmlns="" val="77622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p:spPr>
        <p:txBody>
          <a:bodyPr/>
          <a:lstStyle/>
          <a:p>
            <a:fld id="{0A9FF368-16A1-4066-B931-D4AFA57CEC1B}" type="slidenum">
              <a:rPr lang="it-IT" smtClean="0"/>
              <a:pPr/>
              <a:t>1</a:t>
            </a:fld>
            <a:endParaRPr lang="it-IT" dirty="0"/>
          </a:p>
        </p:txBody>
      </p:sp>
      <p:sp>
        <p:nvSpPr>
          <p:cNvPr id="43011"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43012"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2686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19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29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p:spPr>
        <p:txBody>
          <a:bodyPr/>
          <a:lstStyle/>
          <a:p>
            <a:fld id="{0A9FF368-16A1-4066-B931-D4AFA57CEC1B}" type="slidenum">
              <a:rPr lang="it-IT" smtClean="0"/>
              <a:pPr/>
              <a:t>34</a:t>
            </a:fld>
            <a:endParaRPr lang="it-IT" dirty="0"/>
          </a:p>
        </p:txBody>
      </p:sp>
      <p:sp>
        <p:nvSpPr>
          <p:cNvPr id="43011"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43012"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26867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
        <p:nvSpPr>
          <p:cNvPr id="5" name="Segnaposto note 4"/>
          <p:cNvSpPr>
            <a:spLocks noGrp="1"/>
          </p:cNvSpPr>
          <p:nvPr>
            <p:ph type="body" idx="1"/>
          </p:nvPr>
        </p:nvSpPr>
        <p:spPr/>
        <p:txBody>
          <a:bodyPr>
            <a:normAutofit/>
          </a:bodyP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39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40</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41</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42</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43</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44</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46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5</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6</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7</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8</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p:spPr>
        <p:txBody>
          <a:bodyPr/>
          <a:lstStyle/>
          <a:p>
            <a:fld id="{F62B9318-D797-4F0F-AF6A-72D2A375731C}" type="slidenum">
              <a:rPr lang="it-IT" smtClean="0"/>
              <a:pPr/>
              <a:t>9</a:t>
            </a:fld>
            <a:endParaRPr lang="it-IT" dirty="0"/>
          </a:p>
        </p:txBody>
      </p:sp>
      <p:sp>
        <p:nvSpPr>
          <p:cNvPr id="62467" name="Rectangle 1"/>
          <p:cNvSpPr>
            <a:spLocks noGrp="1" noRot="1" noChangeAspect="1" noChangeArrowheads="1" noTextEdit="1"/>
          </p:cNvSpPr>
          <p:nvPr>
            <p:ph type="sldImg"/>
          </p:nvPr>
        </p:nvSpPr>
        <p:spPr>
          <a:xfrm>
            <a:off x="1139825" y="695325"/>
            <a:ext cx="4575175" cy="3430588"/>
          </a:xfrm>
          <a:solidFill>
            <a:srgbClr val="FFFFFF"/>
          </a:solidFill>
          <a:ln>
            <a:solidFill>
              <a:srgbClr val="000000"/>
            </a:solidFill>
            <a:miter lim="800000"/>
          </a:ln>
        </p:spPr>
      </p:sp>
      <p:sp>
        <p:nvSpPr>
          <p:cNvPr id="62468" name="Text Box 2"/>
          <p:cNvSpPr txBox="1">
            <a:spLocks noChangeArrowheads="1"/>
          </p:cNvSpPr>
          <p:nvPr/>
        </p:nvSpPr>
        <p:spPr bwMode="auto">
          <a:xfrm>
            <a:off x="685474" y="4343511"/>
            <a:ext cx="5485421" cy="4115768"/>
          </a:xfrm>
          <a:prstGeom prst="rect">
            <a:avLst/>
          </a:prstGeom>
          <a:noFill/>
          <a:ln w="9525">
            <a:noFill/>
            <a:round/>
            <a:headEnd/>
            <a:tailEnd/>
          </a:ln>
        </p:spPr>
        <p:txBody>
          <a:bodyPr wrap="none" lIns="93113" tIns="46557" rIns="93113" bIns="46557" anchor="ctr"/>
          <a:lstStyle/>
          <a:p>
            <a:endParaRPr lang="it-IT" dirty="0"/>
          </a:p>
        </p:txBody>
      </p:sp>
    </p:spTree>
    <p:extLst>
      <p:ext uri="{BB962C8B-B14F-4D97-AF65-F5344CB8AC3E}">
        <p14:creationId xmlns:p14="http://schemas.microsoft.com/office/powerpoint/2010/main" xmlns="" val="195069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dirty="0"/>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18/07/2022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18/07/2022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18/07/2022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6" name="Titolo 1"/>
          <p:cNvSpPr>
            <a:spLocks noGrp="1"/>
          </p:cNvSpPr>
          <p:nvPr>
            <p:ph type="title"/>
          </p:nvPr>
        </p:nvSpPr>
        <p:spPr>
          <a:xfrm>
            <a:off x="0" y="3398914"/>
            <a:ext cx="9144000" cy="1140600"/>
          </a:xfrm>
          <a:solidFill>
            <a:schemeClr val="bg1">
              <a:alpha val="90000"/>
            </a:schemeClr>
          </a:solidFill>
          <a:ln w="9525" cap="flat">
            <a:noFill/>
            <a:round/>
            <a:headEnd/>
            <a:tailEnd/>
          </a:ln>
          <a:effectLst/>
        </p:spPr>
        <p:txBody>
          <a:bodyPr lIns="81615" tIns="68882" rIns="81615" bIns="40807"/>
          <a:lstStyle>
            <a:lvl1pPr marL="490895" indent="0" algn="l" defTabSz="407399" rtl="0" fontAlgn="base" hangingPunct="0">
              <a:lnSpc>
                <a:spcPct val="93000"/>
              </a:lnSpc>
              <a:spcBef>
                <a:spcPct val="0"/>
              </a:spcBef>
              <a:spcAft>
                <a:spcPct val="0"/>
              </a:spcAft>
              <a:buClrTx/>
              <a:buSzPct val="100000"/>
              <a:buFontTx/>
              <a:buNone/>
              <a:tabLst>
                <a:tab pos="0" algn="l"/>
                <a:tab pos="405960" algn="l"/>
                <a:tab pos="813359" algn="l"/>
                <a:tab pos="1220757" algn="l"/>
                <a:tab pos="1628157" algn="l"/>
                <a:tab pos="2035557" algn="l"/>
                <a:tab pos="2442955" algn="l"/>
                <a:tab pos="2850356" algn="l"/>
                <a:tab pos="3257755" algn="l"/>
                <a:tab pos="3665154" algn="l"/>
                <a:tab pos="4072555" algn="l"/>
                <a:tab pos="4479953" algn="l"/>
                <a:tab pos="4887352" algn="l"/>
                <a:tab pos="5294751" algn="l"/>
                <a:tab pos="5702152" algn="l"/>
                <a:tab pos="6109549" algn="l"/>
                <a:tab pos="6516949" algn="l"/>
                <a:tab pos="6924348" algn="l"/>
                <a:tab pos="7331748" algn="l"/>
                <a:tab pos="7739147" algn="l"/>
                <a:tab pos="8146547" algn="l"/>
              </a:tabLst>
              <a:defRPr lang="it-IT" sz="2200" b="1" kern="1200" dirty="0">
                <a:solidFill>
                  <a:srgbClr val="9D070D"/>
                </a:solidFill>
                <a:latin typeface="Arial-BoldMT" pitchFamily="32" charset="0"/>
                <a:ea typeface="Arial Unicode MS" pitchFamily="34" charset="-128"/>
                <a:cs typeface="Arial" pitchFamily="34" charset="0"/>
              </a:defRPr>
            </a:lvl1pPr>
          </a:lstStyle>
          <a:p>
            <a:r>
              <a:rPr lang="it-IT" dirty="0"/>
              <a:t>Fare clic per modificare lo stile del titolo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E1576D-E689-A747-88DE-B1F5A1D8A5C7}"/>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xmlns="" id="{DD468619-7DD4-BD4E-B798-6E0FF2F2AB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xmlns="" id="{9C0FEF64-43F4-234F-B791-E941C6D1D22B}"/>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18/07/2022</a:t>
            </a:fld>
            <a:endParaRPr lang="it-IT"/>
          </a:p>
        </p:txBody>
      </p:sp>
      <p:sp>
        <p:nvSpPr>
          <p:cNvPr id="5" name="Footer Placeholder 4">
            <a:extLst>
              <a:ext uri="{FF2B5EF4-FFF2-40B4-BE49-F238E27FC236}">
                <a16:creationId xmlns:a16="http://schemas.microsoft.com/office/drawing/2014/main" xmlns="" id="{6B46A342-C938-7C4D-A611-7F3C85A01148}"/>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CF64DE85-28AA-4C46-8759-8A2CEDEA8BD3}"/>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1235481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330208-6F79-1F4E-8FF0-0283ABD86EB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xmlns="" id="{5309243C-7AE6-A246-A931-C428579859EE}"/>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xmlns="" id="{640BF8DC-B4DC-BF4F-B585-E05C9DA8F6EC}"/>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18/07/2022</a:t>
            </a:fld>
            <a:endParaRPr lang="it-IT"/>
          </a:p>
        </p:txBody>
      </p:sp>
      <p:sp>
        <p:nvSpPr>
          <p:cNvPr id="5" name="Footer Placeholder 4">
            <a:extLst>
              <a:ext uri="{FF2B5EF4-FFF2-40B4-BE49-F238E27FC236}">
                <a16:creationId xmlns:a16="http://schemas.microsoft.com/office/drawing/2014/main" xmlns="" id="{9A32771C-E51E-E749-94B7-EE0FED5B32D1}"/>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0F18ADDA-89C9-7D4D-AF48-AC680A23B7A7}"/>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126273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6A114-3148-D640-AA7B-D20DDFEB262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xmlns="" id="{D82C07C2-2976-C745-AD32-8F8F9819CA5D}"/>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71EBE3A-0F76-094A-85E3-3C1EF6D6C1FD}"/>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18/07/2022</a:t>
            </a:fld>
            <a:endParaRPr lang="it-IT"/>
          </a:p>
        </p:txBody>
      </p:sp>
      <p:sp>
        <p:nvSpPr>
          <p:cNvPr id="5" name="Footer Placeholder 4">
            <a:extLst>
              <a:ext uri="{FF2B5EF4-FFF2-40B4-BE49-F238E27FC236}">
                <a16:creationId xmlns:a16="http://schemas.microsoft.com/office/drawing/2014/main" xmlns="" id="{30ACAD75-3D5E-2146-90D5-693A64A3F0E2}"/>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F09918B1-B764-294A-B109-C335CC574AEC}"/>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3516526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CE0B8-EE02-864A-A2C7-40D5C9AF247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xmlns="" id="{DC9BD7B6-ACDC-584C-8E8D-74F6BAC1FA97}"/>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xmlns="" id="{6DBD727B-5C27-2F4C-A385-053A0A7F4BCC}"/>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xmlns="" id="{4E92469D-5A74-2C46-B613-089787C2BA27}"/>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18/07/2022</a:t>
            </a:fld>
            <a:endParaRPr lang="it-IT"/>
          </a:p>
        </p:txBody>
      </p:sp>
      <p:sp>
        <p:nvSpPr>
          <p:cNvPr id="6" name="Footer Placeholder 5">
            <a:extLst>
              <a:ext uri="{FF2B5EF4-FFF2-40B4-BE49-F238E27FC236}">
                <a16:creationId xmlns:a16="http://schemas.microsoft.com/office/drawing/2014/main" xmlns="" id="{5C9FE30E-B923-EC4B-96F3-3FCD8A4FC02F}"/>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xmlns="" id="{9735B223-D058-3C46-B910-C59340F20F80}"/>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397314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5333C9-AEE2-5C42-BFDC-941EADF4AB78}"/>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xmlns="" id="{5077466A-4E9A-414C-BDC3-B961733FC620}"/>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5A542EB-9E5F-9449-8B35-1799F400A149}"/>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xmlns="" id="{08B2868C-0F30-0348-A69D-F4A1F70A085D}"/>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1D4FDE0-77C8-064C-98E2-A4593102962B}"/>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xmlns="" id="{F20E640E-6796-7446-AD7D-F5F73D51E377}"/>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18/07/2022</a:t>
            </a:fld>
            <a:endParaRPr lang="it-IT"/>
          </a:p>
        </p:txBody>
      </p:sp>
      <p:sp>
        <p:nvSpPr>
          <p:cNvPr id="8" name="Footer Placeholder 7">
            <a:extLst>
              <a:ext uri="{FF2B5EF4-FFF2-40B4-BE49-F238E27FC236}">
                <a16:creationId xmlns:a16="http://schemas.microsoft.com/office/drawing/2014/main" xmlns="" id="{326980D3-8CE7-1F46-9196-B8C2707AC78D}"/>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9" name="Slide Number Placeholder 8">
            <a:extLst>
              <a:ext uri="{FF2B5EF4-FFF2-40B4-BE49-F238E27FC236}">
                <a16:creationId xmlns:a16="http://schemas.microsoft.com/office/drawing/2014/main" xmlns="" id="{78981450-4FDF-6843-9445-A1D11423AE04}"/>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3115215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350705-8721-4241-85DF-76043111D192}"/>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xmlns="" id="{2FFBD10F-E9C9-4D43-9542-631DFC836990}"/>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18/07/2022</a:t>
            </a:fld>
            <a:endParaRPr lang="it-IT"/>
          </a:p>
        </p:txBody>
      </p:sp>
      <p:sp>
        <p:nvSpPr>
          <p:cNvPr id="4" name="Footer Placeholder 3">
            <a:extLst>
              <a:ext uri="{FF2B5EF4-FFF2-40B4-BE49-F238E27FC236}">
                <a16:creationId xmlns:a16="http://schemas.microsoft.com/office/drawing/2014/main" xmlns="" id="{979156DC-6889-5F46-A30A-C4ADF7107F4B}"/>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5" name="Slide Number Placeholder 4">
            <a:extLst>
              <a:ext uri="{FF2B5EF4-FFF2-40B4-BE49-F238E27FC236}">
                <a16:creationId xmlns:a16="http://schemas.microsoft.com/office/drawing/2014/main" xmlns="" id="{872CA8FF-A71E-B246-B82D-9915218088B4}"/>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4217444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864C25F-DCA4-C940-B3D4-F004F156684C}"/>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18/07/2022</a:t>
            </a:fld>
            <a:endParaRPr lang="it-IT"/>
          </a:p>
        </p:txBody>
      </p:sp>
      <p:sp>
        <p:nvSpPr>
          <p:cNvPr id="3" name="Footer Placeholder 2">
            <a:extLst>
              <a:ext uri="{FF2B5EF4-FFF2-40B4-BE49-F238E27FC236}">
                <a16:creationId xmlns:a16="http://schemas.microsoft.com/office/drawing/2014/main" xmlns="" id="{6B5F24C6-E526-FF4B-9889-E12E70F3DA03}"/>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4" name="Slide Number Placeholder 3">
            <a:extLst>
              <a:ext uri="{FF2B5EF4-FFF2-40B4-BE49-F238E27FC236}">
                <a16:creationId xmlns:a16="http://schemas.microsoft.com/office/drawing/2014/main" xmlns="" id="{979A3C3D-3214-224B-9AA2-3B51A5D3A17E}"/>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174987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18/07/2022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F063F5-EA49-6048-B7FF-D3A3FA3EAA3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xmlns="" id="{7210907D-2543-F441-AE5F-EC6F8EF1EA6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xmlns="" id="{F43812EB-46A9-6B46-B275-A38547F4ACA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0A9739F-19A9-7F4F-AAAD-34D0641073D6}"/>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18/07/2022</a:t>
            </a:fld>
            <a:endParaRPr lang="it-IT"/>
          </a:p>
        </p:txBody>
      </p:sp>
      <p:sp>
        <p:nvSpPr>
          <p:cNvPr id="6" name="Footer Placeholder 5">
            <a:extLst>
              <a:ext uri="{FF2B5EF4-FFF2-40B4-BE49-F238E27FC236}">
                <a16:creationId xmlns:a16="http://schemas.microsoft.com/office/drawing/2014/main" xmlns="" id="{0623AAEB-F272-F343-AA26-768C20317F4E}"/>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xmlns="" id="{DDDBB780-0F6B-4B47-94A5-D2D8ABCAAC31}"/>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3619147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14FCCD-DB10-0645-8984-227BEA4A3DB6}"/>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xmlns="" id="{1109EF4B-E26A-6B48-B003-2DF95F2BC506}"/>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xmlns="" id="{A287707F-7B91-EE44-B288-A5DC027D52DD}"/>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687A429-914F-6C4E-B085-3FEADF3A152F}"/>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18/07/2022</a:t>
            </a:fld>
            <a:endParaRPr lang="it-IT"/>
          </a:p>
        </p:txBody>
      </p:sp>
      <p:sp>
        <p:nvSpPr>
          <p:cNvPr id="6" name="Footer Placeholder 5">
            <a:extLst>
              <a:ext uri="{FF2B5EF4-FFF2-40B4-BE49-F238E27FC236}">
                <a16:creationId xmlns:a16="http://schemas.microsoft.com/office/drawing/2014/main" xmlns="" id="{ACC38EF5-66FB-4743-AE5E-7AB14202390C}"/>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7" name="Slide Number Placeholder 6">
            <a:extLst>
              <a:ext uri="{FF2B5EF4-FFF2-40B4-BE49-F238E27FC236}">
                <a16:creationId xmlns:a16="http://schemas.microsoft.com/office/drawing/2014/main" xmlns="" id="{328C6A17-EEBF-F246-8E3E-079137D85AB6}"/>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757929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4E2E6-9B88-1B4D-A7F1-D0FF489384F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xmlns="" id="{DBEA6E21-DE7A-924C-96CB-8453E25728F5}"/>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xmlns="" id="{5097767B-7616-414F-8FDF-2B705FE4CAD0}"/>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18/07/2022</a:t>
            </a:fld>
            <a:endParaRPr lang="it-IT"/>
          </a:p>
        </p:txBody>
      </p:sp>
      <p:sp>
        <p:nvSpPr>
          <p:cNvPr id="5" name="Footer Placeholder 4">
            <a:extLst>
              <a:ext uri="{FF2B5EF4-FFF2-40B4-BE49-F238E27FC236}">
                <a16:creationId xmlns:a16="http://schemas.microsoft.com/office/drawing/2014/main" xmlns="" id="{BB133623-B6A1-B347-A223-4CB5834160AB}"/>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1DD29950-7C48-3B44-98D4-AB5C3F411871}"/>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1708363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DE0F74-8459-1249-AE01-92A597E354B7}"/>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xmlns="" id="{57CF5ECB-AB24-6144-A79A-DF23184991A3}"/>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xmlns="" id="{DA6EF3AE-344A-B544-AAD5-F2A2E08E3ED6}"/>
              </a:ext>
            </a:extLst>
          </p:cNvPr>
          <p:cNvSpPr>
            <a:spLocks noGrp="1"/>
          </p:cNvSpPr>
          <p:nvPr>
            <p:ph type="dt" sz="half" idx="10"/>
          </p:nvPr>
        </p:nvSpPr>
        <p:spPr>
          <a:xfrm>
            <a:off x="628650" y="6356350"/>
            <a:ext cx="2057400" cy="365125"/>
          </a:xfrm>
          <a:prstGeom prst="rect">
            <a:avLst/>
          </a:prstGeom>
        </p:spPr>
        <p:txBody>
          <a:bodyPr/>
          <a:lstStyle/>
          <a:p>
            <a:fld id="{71369948-1824-8B4C-80BC-B75B6FF0FD6A}" type="datetimeFigureOut">
              <a:rPr lang="it-IT" smtClean="0"/>
              <a:pPr/>
              <a:t>18/07/2022</a:t>
            </a:fld>
            <a:endParaRPr lang="it-IT"/>
          </a:p>
        </p:txBody>
      </p:sp>
      <p:sp>
        <p:nvSpPr>
          <p:cNvPr id="5" name="Footer Placeholder 4">
            <a:extLst>
              <a:ext uri="{FF2B5EF4-FFF2-40B4-BE49-F238E27FC236}">
                <a16:creationId xmlns:a16="http://schemas.microsoft.com/office/drawing/2014/main" xmlns="" id="{545C3E9C-424B-5649-8C9C-52C6EE76060C}"/>
              </a:ext>
            </a:extLst>
          </p:cNvPr>
          <p:cNvSpPr>
            <a:spLocks noGrp="1"/>
          </p:cNvSpPr>
          <p:nvPr>
            <p:ph type="ftr" sz="quarter" idx="11"/>
          </p:nvPr>
        </p:nvSpPr>
        <p:spPr>
          <a:xfrm>
            <a:off x="3028950" y="6356350"/>
            <a:ext cx="3086100" cy="365125"/>
          </a:xfrm>
          <a:prstGeom prst="rect">
            <a:avLst/>
          </a:prstGeom>
        </p:spPr>
        <p:txBody>
          <a:bodyPr/>
          <a:lstStyle/>
          <a:p>
            <a:endParaRPr lang="it-IT"/>
          </a:p>
        </p:txBody>
      </p:sp>
      <p:sp>
        <p:nvSpPr>
          <p:cNvPr id="6" name="Slide Number Placeholder 5">
            <a:extLst>
              <a:ext uri="{FF2B5EF4-FFF2-40B4-BE49-F238E27FC236}">
                <a16:creationId xmlns:a16="http://schemas.microsoft.com/office/drawing/2014/main" xmlns="" id="{F639C2C1-C332-974E-BA04-0B2E90DDD88A}"/>
              </a:ext>
            </a:extLst>
          </p:cNvPr>
          <p:cNvSpPr>
            <a:spLocks noGrp="1"/>
          </p:cNvSpPr>
          <p:nvPr>
            <p:ph type="sldNum" sz="quarter" idx="12"/>
          </p:nvPr>
        </p:nvSpPr>
        <p:spPr>
          <a:xfrm>
            <a:off x="6457950" y="6356350"/>
            <a:ext cx="2057400" cy="365125"/>
          </a:xfrm>
          <a:prstGeom prst="rect">
            <a:avLst/>
          </a:prstGeom>
        </p:spPr>
        <p:txBody>
          <a:bodyPr/>
          <a:lstStyle/>
          <a:p>
            <a:fld id="{951F90AD-EC76-D541-8991-E8859F7243F5}" type="slidenum">
              <a:rPr lang="it-IT" smtClean="0"/>
              <a:pPr/>
              <a:t>‹N›</a:t>
            </a:fld>
            <a:endParaRPr lang="it-IT"/>
          </a:p>
        </p:txBody>
      </p:sp>
    </p:spTree>
    <p:extLst>
      <p:ext uri="{BB962C8B-B14F-4D97-AF65-F5344CB8AC3E}">
        <p14:creationId xmlns:p14="http://schemas.microsoft.com/office/powerpoint/2010/main" xmlns="" val="24384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18/07/2022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18/07/2022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18/07/2022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18/07/2022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18/07/2022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fld id="{6A195F25-9C36-4FF6-9346-BC16EFBA86AC}" type="datetimeFigureOut">
              <a:rPr lang="it-IT" smtClean="0"/>
              <a:pPr/>
              <a:t>18/07/2022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C132145-A722-4218-9775-8CFF85765AF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51520" y="260648"/>
            <a:ext cx="8496944" cy="648072"/>
          </a:xfrm>
          <a:prstGeom prst="rect">
            <a:avLst/>
          </a:prstGeom>
        </p:spPr>
        <p:txBody>
          <a:bodyPr vert="horz" lIns="91440" tIns="45720" rIns="91440" bIns="45720" rtlCol="0" anchor="ctr">
            <a:normAutofit/>
          </a:bodyPr>
          <a:lstStyle/>
          <a:p>
            <a:r>
              <a:rPr lang="it-IT" dirty="0"/>
              <a:t>Fare clic per modificare lo stile del titolo</a:t>
            </a:r>
          </a:p>
        </p:txBody>
      </p:sp>
      <p:sp>
        <p:nvSpPr>
          <p:cNvPr id="3" name="Segnaposto testo 2"/>
          <p:cNvSpPr>
            <a:spLocks noGrp="1"/>
          </p:cNvSpPr>
          <p:nvPr>
            <p:ph type="body" idx="1"/>
          </p:nvPr>
        </p:nvSpPr>
        <p:spPr>
          <a:xfrm>
            <a:off x="251520" y="1052736"/>
            <a:ext cx="8496944" cy="5073427"/>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32145-A722-4218-9775-8CFF85765AFC}" type="slidenum">
              <a:rPr lang="it-IT" smtClean="0"/>
              <a:pPr/>
              <a:t>‹N›</a:t>
            </a:fld>
            <a:endParaRPr lang="it-IT"/>
          </a:p>
        </p:txBody>
      </p:sp>
      <p:pic>
        <p:nvPicPr>
          <p:cNvPr id="9" name="Picture 13"/>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tretch>
            <a:fillRect/>
          </a:stretch>
        </p:blipFill>
        <p:spPr bwMode="auto">
          <a:xfrm>
            <a:off x="515193" y="6319711"/>
            <a:ext cx="2760663" cy="47650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3200" b="1" kern="1200">
          <a:solidFill>
            <a:srgbClr val="9D070D"/>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5F5F5F"/>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5F5F5F"/>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5F5F5F"/>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5F5F5F"/>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711156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sintesi_obiettivi_RISULTATI_2020_in%20prog.xlsx"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467544" y="4694348"/>
            <a:ext cx="6120680" cy="966900"/>
          </a:xfrm>
          <a:prstGeom prst="rect">
            <a:avLst/>
          </a:prstGeom>
          <a:solidFill>
            <a:srgbClr val="546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Rettangolo 2"/>
          <p:cNvSpPr/>
          <p:nvPr/>
        </p:nvSpPr>
        <p:spPr>
          <a:xfrm>
            <a:off x="-18703" y="3140968"/>
            <a:ext cx="6102872" cy="1811105"/>
          </a:xfrm>
          <a:prstGeom prst="rect">
            <a:avLst/>
          </a:prstGeom>
          <a:solidFill>
            <a:srgbClr val="CA1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9"/>
          <p:cNvSpPr txBox="1">
            <a:spLocks/>
          </p:cNvSpPr>
          <p:nvPr/>
        </p:nvSpPr>
        <p:spPr bwMode="auto">
          <a:xfrm>
            <a:off x="3923928" y="3268169"/>
            <a:ext cx="2304256" cy="270504"/>
          </a:xfrm>
          <a:prstGeom prst="rect">
            <a:avLst/>
          </a:prstGeom>
          <a:noFill/>
          <a:ln w="9525" cap="flat">
            <a:noFill/>
            <a:round/>
            <a:headEnd/>
            <a:tailEnd/>
          </a:ln>
          <a:effectLst/>
        </p:spPr>
        <p:txBody>
          <a:bodyPr lIns="81615" tIns="68882" rIns="81615" bIns="40807" anchor="ctr"/>
          <a:lstStyle/>
          <a:p>
            <a:pPr defTabSz="407399" eaLnBrk="0">
              <a:spcAft>
                <a:spcPts val="2100"/>
              </a:spcAft>
              <a:tabLst>
                <a:tab pos="0" algn="l"/>
                <a:tab pos="812547" algn="l"/>
                <a:tab pos="1220410" algn="l"/>
                <a:tab pos="1626682" algn="l"/>
                <a:tab pos="2034542" algn="l"/>
                <a:tab pos="2442404" algn="l"/>
                <a:tab pos="2850263" algn="l"/>
                <a:tab pos="3256537" algn="l"/>
                <a:tab pos="3664398" algn="l"/>
                <a:tab pos="4072258" algn="l"/>
                <a:tab pos="4478531" algn="l"/>
                <a:tab pos="4886393" algn="l"/>
                <a:tab pos="5294253" algn="l"/>
                <a:tab pos="5702114" algn="l"/>
                <a:tab pos="6108388" algn="l"/>
                <a:tab pos="6516248" algn="l"/>
                <a:tab pos="6924109" algn="l"/>
                <a:tab pos="7330382" algn="l"/>
                <a:tab pos="7738242" algn="l"/>
                <a:tab pos="8146105" algn="l"/>
              </a:tabLst>
              <a:defRPr/>
            </a:pPr>
            <a:r>
              <a:rPr lang="it-IT" sz="1400" i="1" dirty="0" smtClean="0">
                <a:solidFill>
                  <a:schemeClr val="bg1"/>
                </a:solidFill>
                <a:latin typeface="Arial-BoldMT" pitchFamily="32" charset="0"/>
                <a:cs typeface="Arial" pitchFamily="34" charset="0"/>
              </a:rPr>
              <a:t>Milano, 30 giugno 2022</a:t>
            </a:r>
            <a:endParaRPr lang="it-IT" sz="1400" i="1" dirty="0">
              <a:solidFill>
                <a:schemeClr val="bg1"/>
              </a:solidFill>
              <a:latin typeface="Arial-BoldMT" pitchFamily="32" charset="0"/>
              <a:cs typeface="Arial" pitchFamily="34" charset="0"/>
            </a:endParaRPr>
          </a:p>
        </p:txBody>
      </p:sp>
      <p:sp>
        <p:nvSpPr>
          <p:cNvPr id="7" name="Titolo 9"/>
          <p:cNvSpPr>
            <a:spLocks noGrp="1"/>
          </p:cNvSpPr>
          <p:nvPr>
            <p:ph type="title"/>
          </p:nvPr>
        </p:nvSpPr>
        <p:spPr>
          <a:xfrm>
            <a:off x="-107504" y="3763946"/>
            <a:ext cx="9144000" cy="817182"/>
          </a:xfrm>
          <a:noFill/>
        </p:spPr>
        <p:txBody>
          <a:bodyPr anchor="ctr">
            <a:normAutofit fontScale="90000"/>
          </a:bodyPr>
          <a:lstStyle/>
          <a:p>
            <a:pPr marL="570248">
              <a:lnSpc>
                <a:spcPct val="100000"/>
              </a:lnSpc>
              <a:spcBef>
                <a:spcPts val="2177"/>
              </a:spcBef>
              <a:spcAft>
                <a:spcPts val="2177"/>
              </a:spcAft>
              <a:defRPr/>
            </a:pPr>
            <a:r>
              <a:rPr lang="it-IT" sz="3600" b="0" dirty="0" smtClean="0">
                <a:solidFill>
                  <a:schemeClr val="bg1"/>
                </a:solidFill>
                <a:latin typeface="Cambria" charset="0"/>
                <a:ea typeface="Cambria" charset="0"/>
                <a:cs typeface="Cambria" charset="0"/>
              </a:rPr>
              <a:t>Relazione Piano </a:t>
            </a:r>
            <a:br>
              <a:rPr lang="it-IT" sz="3600" b="0" dirty="0" smtClean="0">
                <a:solidFill>
                  <a:schemeClr val="bg1"/>
                </a:solidFill>
                <a:latin typeface="Cambria" charset="0"/>
                <a:ea typeface="Cambria" charset="0"/>
                <a:cs typeface="Cambria" charset="0"/>
              </a:rPr>
            </a:br>
            <a:r>
              <a:rPr lang="it-IT" sz="3600" b="0" dirty="0" smtClean="0">
                <a:solidFill>
                  <a:schemeClr val="bg1"/>
                </a:solidFill>
                <a:latin typeface="Cambria" charset="0"/>
                <a:ea typeface="Cambria" charset="0"/>
                <a:cs typeface="Cambria" charset="0"/>
              </a:rPr>
              <a:t>Performance 2021</a:t>
            </a:r>
            <a:endParaRPr sz="2300" b="0" dirty="0">
              <a:solidFill>
                <a:schemeClr val="bg1"/>
              </a:solidFill>
              <a:latin typeface="Arial" charset="0"/>
              <a:ea typeface="Arial" charset="0"/>
              <a:cs typeface="Arial" charset="0"/>
            </a:endParaRPr>
          </a:p>
        </p:txBody>
      </p:sp>
      <p:sp>
        <p:nvSpPr>
          <p:cNvPr id="6" name="Rettangolo 5"/>
          <p:cNvSpPr/>
          <p:nvPr/>
        </p:nvSpPr>
        <p:spPr>
          <a:xfrm>
            <a:off x="872491" y="4990392"/>
            <a:ext cx="5544616" cy="707886"/>
          </a:xfrm>
          <a:prstGeom prst="rect">
            <a:avLst/>
          </a:prstGeom>
        </p:spPr>
        <p:txBody>
          <a:bodyPr wrap="square">
            <a:spAutoFit/>
          </a:bodyPr>
          <a:lstStyle/>
          <a:p>
            <a:r>
              <a:rPr lang="it-IT" sz="2000" dirty="0" smtClean="0">
                <a:solidFill>
                  <a:schemeClr val="bg1"/>
                </a:solidFill>
                <a:latin typeface="Calibri" charset="0"/>
                <a:ea typeface="Calibri" charset="0"/>
                <a:cs typeface="Calibri" charset="0"/>
              </a:rPr>
              <a:t>Fondazione IRCCS Ca’ </a:t>
            </a:r>
            <a:r>
              <a:rPr lang="it-IT" sz="2000" dirty="0" err="1" smtClean="0">
                <a:solidFill>
                  <a:schemeClr val="bg1"/>
                </a:solidFill>
                <a:latin typeface="Calibri" charset="0"/>
                <a:ea typeface="Calibri" charset="0"/>
                <a:cs typeface="Calibri" charset="0"/>
              </a:rPr>
              <a:t>Granda</a:t>
            </a:r>
            <a:r>
              <a:rPr lang="it-IT" sz="2000" dirty="0" smtClean="0">
                <a:solidFill>
                  <a:schemeClr val="bg1"/>
                </a:solidFill>
                <a:latin typeface="Calibri" charset="0"/>
                <a:ea typeface="Calibri" charset="0"/>
                <a:cs typeface="Calibri" charset="0"/>
              </a:rPr>
              <a:t> Ospedale Maggiore Policlinico</a:t>
            </a:r>
            <a:endParaRPr lang="it-IT" sz="2000" dirty="0">
              <a:latin typeface="Calibri" charset="0"/>
              <a:ea typeface="Calibri" charset="0"/>
              <a:cs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544616" cy="432048"/>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Struttura e organizzazione dei servizi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323528" y="1700808"/>
            <a:ext cx="8136904" cy="3384376"/>
          </a:xfrm>
          <a:prstGeom prst="rect">
            <a:avLst/>
          </a:prstGeom>
          <a:ln/>
        </p:spPr>
        <p:txBody>
          <a:bodyPr lIns="82945" tIns="41473" rIns="82945" bIns="41473"/>
          <a:lstStyle/>
          <a:p>
            <a:r>
              <a:rPr lang="it-IT" dirty="0" smtClean="0"/>
              <a:t>     Nel mese di  ottobre 2020 si è dovuto rendere nuovamente operativo il Padiglione Fiera conseguentemente al ritorno dell’emergenza sanitaria (struttura suddivisa in moduli con la disponibilità di 104 posti letto) che ha determinato un forte riflesso sui dati di chiusura dell’esercizio 2020 e che ha influenzato anche i costi relativi all’esercizio 2021.</a:t>
            </a:r>
          </a:p>
          <a:p>
            <a:r>
              <a:rPr lang="it-IT" dirty="0" smtClean="0"/>
              <a:t>     La struttura del Padiglione Fiera è rimasta attiva fino al 5 giugno 2021 ed è stata precauzionalmente messa in standby fino all’ apertura del 14 gennaio 2022 a causa del notevole aumento dei casi di pazienti che hanno necessitato di ricovero in terapia intensiva. La struttura è stata nuovamente messa in standby alla fine del mese di febbraio 2022.</a:t>
            </a:r>
          </a:p>
          <a:p>
            <a:endParaRPr lang="it-IT" dirty="0" smtClean="0"/>
          </a:p>
          <a:p>
            <a:pPr lvl="1"/>
            <a:endParaRPr lang="it-IT" dirty="0" smtClean="0"/>
          </a:p>
          <a:p>
            <a:pPr algn="just" defTabSz="449170">
              <a:defRPr/>
            </a:pPr>
            <a:endParaRPr lang="it-IT" dirty="0" smtClean="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Assistenza ospedaliera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L'azienda opera mediante un unico presidio suddiviso in molteplici Padiglioni. I posti letto accreditati sono pari a 920 unità per l’attività di ricovero ordinaria e a 95 unità per l’attività di </a:t>
            </a:r>
            <a:r>
              <a:rPr lang="it-IT" dirty="0" err="1" smtClean="0"/>
              <a:t>day</a:t>
            </a:r>
            <a:r>
              <a:rPr lang="it-IT" dirty="0" smtClean="0"/>
              <a:t> hospital/</a:t>
            </a:r>
            <a:r>
              <a:rPr lang="it-IT" dirty="0" err="1" smtClean="0"/>
              <a:t>day</a:t>
            </a:r>
            <a:r>
              <a:rPr lang="it-IT" dirty="0" smtClean="0"/>
              <a:t> </a:t>
            </a:r>
            <a:r>
              <a:rPr lang="it-IT" dirty="0" err="1" smtClean="0"/>
              <a:t>surgery</a:t>
            </a:r>
            <a:r>
              <a:rPr lang="it-IT" dirty="0" smtClean="0"/>
              <a:t>. </a:t>
            </a:r>
          </a:p>
          <a:p>
            <a:pPr indent="355600" algn="just" defTabSz="449170">
              <a:spcBef>
                <a:spcPts val="600"/>
              </a:spcBef>
              <a:defRPr/>
            </a:pPr>
            <a:r>
              <a:rPr lang="it-IT" dirty="0" smtClean="0"/>
              <a:t>Nella tabella seguente sono riportati i dati strutturali inerenti l’attività di diagnosi e cura, relativi all’anno 2021.</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r>
              <a:rPr lang="it-IT" sz="1400" dirty="0" smtClean="0"/>
              <a:t>(*) posti letto chiusi a giugno 2021. Riattivati n.32 posti letto a gennaio 2022</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pic>
        <p:nvPicPr>
          <p:cNvPr id="1026" name="Picture 2"/>
          <p:cNvPicPr>
            <a:picLocks noChangeAspect="1" noChangeArrowheads="1"/>
          </p:cNvPicPr>
          <p:nvPr/>
        </p:nvPicPr>
        <p:blipFill>
          <a:blip r:embed="rId3" cstate="print"/>
          <a:srcRect/>
          <a:stretch>
            <a:fillRect/>
          </a:stretch>
        </p:blipFill>
        <p:spPr bwMode="auto">
          <a:xfrm>
            <a:off x="683567" y="2924944"/>
            <a:ext cx="6867721" cy="2592288"/>
          </a:xfrm>
          <a:prstGeom prst="rect">
            <a:avLst/>
          </a:prstGeom>
          <a:noFill/>
          <a:ln w="9525">
            <a:noFill/>
            <a:miter lim="800000"/>
            <a:headEnd/>
            <a:tailEnd/>
          </a:ln>
          <a:effectLst/>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Assistenza ospedaliera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968552"/>
          </a:xfrm>
          <a:prstGeom prst="rect">
            <a:avLst/>
          </a:prstGeom>
        </p:spPr>
        <p:txBody>
          <a:bodyPr/>
          <a:lstStyle/>
          <a:p>
            <a:pPr indent="355600" algn="just" defTabSz="449170">
              <a:spcBef>
                <a:spcPts val="600"/>
              </a:spcBef>
              <a:defRPr/>
            </a:pPr>
            <a:r>
              <a:rPr lang="it-IT" dirty="0" smtClean="0"/>
              <a:t>La disponibilità dei posti letto medi e l’occupazione risentono ovviamente della riorganizzazione dei posti letto in funzione della pandemia di Covid-19, delle attività di riallocazione delle degenze a seguito dei lavori di abbattimento / ristrutturazione dei padiglioni e avvio lavori del nuovo ospedale e dei posti letto dedicati all’emergenza sovraffollamento dei PS.</a:t>
            </a:r>
          </a:p>
          <a:p>
            <a:pPr indent="355600" algn="just" defTabSz="449170">
              <a:spcBef>
                <a:spcPts val="600"/>
              </a:spcBef>
              <a:defRPr/>
            </a:pPr>
            <a:r>
              <a:rPr lang="it-IT" dirty="0" smtClean="0"/>
              <a:t>L’attività della Fondazione, relativa all’emergenza-urgenza, è molto importante nell’area metropolitana di Milano per la quale è l’Ospedale che offre il maggior numero di prestazioni. Il </a:t>
            </a:r>
            <a:r>
              <a:rPr lang="it-IT" dirty="0" smtClean="0"/>
              <a:t>Pronto </a:t>
            </a:r>
            <a:r>
              <a:rPr lang="it-IT" dirty="0" smtClean="0"/>
              <a:t>S</a:t>
            </a:r>
            <a:r>
              <a:rPr lang="it-IT" dirty="0" smtClean="0"/>
              <a:t>occorso </a:t>
            </a:r>
            <a:r>
              <a:rPr lang="it-IT" dirty="0" smtClean="0"/>
              <a:t>viene erogato in tre sedi diverse: Ginecologia in Clinica </a:t>
            </a:r>
            <a:r>
              <a:rPr lang="it-IT" dirty="0" err="1" smtClean="0"/>
              <a:t>Mangiagalli</a:t>
            </a:r>
            <a:r>
              <a:rPr lang="it-IT" dirty="0" smtClean="0"/>
              <a:t>, Pediatria in Clinica De Marchi e Generale in Padiglione </a:t>
            </a:r>
            <a:r>
              <a:rPr lang="it-IT" dirty="0" err="1" smtClean="0"/>
              <a:t>Guardia-via</a:t>
            </a:r>
            <a:r>
              <a:rPr lang="it-IT" dirty="0" smtClean="0"/>
              <a:t> Sforza. I tre Pronto </a:t>
            </a:r>
            <a:r>
              <a:rPr lang="it-IT" dirty="0" smtClean="0"/>
              <a:t>Soccorso </a:t>
            </a:r>
            <a:r>
              <a:rPr lang="it-IT" dirty="0" smtClean="0"/>
              <a:t>garantiscono prestazioni in tutte le branche ad eccezione della Cardiochirurgia (accreditata a partire dal mese di maggio 2022). Anche i Pronto Soccorso risentono in maniera molto evidente del’impatto della situazione epidemiologica emergenziale.</a:t>
            </a:r>
          </a:p>
          <a:p>
            <a:pPr indent="355600" algn="just" defTabSz="449170">
              <a:spcBef>
                <a:spcPts val="600"/>
              </a:spcBef>
              <a:defRPr/>
            </a:pPr>
            <a:r>
              <a:rPr lang="it-IT" dirty="0" smtClean="0"/>
              <a:t>La Fondazione è punto di riferimento per pazienti polmonari che necessitano di </a:t>
            </a:r>
            <a:r>
              <a:rPr lang="it-IT" dirty="0" err="1" smtClean="0"/>
              <a:t>Ecmo</a:t>
            </a:r>
            <a:r>
              <a:rPr lang="it-IT" dirty="0" smtClean="0"/>
              <a:t>.</a:t>
            </a:r>
          </a:p>
          <a:p>
            <a:pPr indent="355600" algn="just" defTabSz="449170">
              <a:spcBef>
                <a:spcPts val="600"/>
              </a:spcBef>
              <a:defRPr/>
            </a:pPr>
            <a:r>
              <a:rPr lang="it-IT" dirty="0" smtClean="0"/>
              <a:t>La Fondazione è anche punto di riferimento sulle 24 ore per tutti gli ospedali del Nord Italia per quanto riguarda la gestione organi da trapiantare (NIT).</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Assistenza ospedaliera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Nel grafico successivo sono illustrati alcuni indicatori sintetici delle attività di Fondazione </a:t>
            </a:r>
            <a:r>
              <a:rPr lang="it-IT" dirty="0" smtClean="0"/>
              <a:t>nel triennio 2019-2021 </a:t>
            </a:r>
            <a:r>
              <a:rPr lang="it-IT" dirty="0" smtClean="0"/>
              <a:t>da cui si evidenzia una ripresa seppur parziale di tutte le attività.</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graphicFrame>
        <p:nvGraphicFramePr>
          <p:cNvPr id="11" name="Grafico 10"/>
          <p:cNvGraphicFramePr/>
          <p:nvPr/>
        </p:nvGraphicFramePr>
        <p:xfrm>
          <a:off x="395536" y="2420888"/>
          <a:ext cx="7704856" cy="32403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23528" y="1628800"/>
            <a:ext cx="8064896" cy="3816424"/>
          </a:xfrm>
          <a:prstGeom prst="rect">
            <a:avLst/>
          </a:prstGeom>
        </p:spPr>
        <p:txBody>
          <a:bodyPr/>
          <a:lstStyle/>
          <a:p>
            <a:pPr algn="just"/>
            <a:r>
              <a:rPr lang="it-IT" dirty="0" smtClean="0"/>
              <a:t>È terminata la raccolta e la rendicontazione scientifica dell’attività pubblicistica della Fondazione per </a:t>
            </a:r>
            <a:r>
              <a:rPr lang="it-IT" dirty="0" smtClean="0"/>
              <a:t>l’anno 2021. I </a:t>
            </a:r>
            <a:r>
              <a:rPr lang="it-IT" dirty="0" smtClean="0"/>
              <a:t>dati indicano un deciso incremento dei risultati ottenuti, per un numero di pubblicazioni pari a 1.746 documenti tra articoli originali, </a:t>
            </a:r>
            <a:r>
              <a:rPr lang="it-IT" dirty="0" err="1" smtClean="0"/>
              <a:t>reviews</a:t>
            </a:r>
            <a:r>
              <a:rPr lang="it-IT" dirty="0" smtClean="0"/>
              <a:t>, lettere con dati sperimentali / case report, tutti su riviste con I.F</a:t>
            </a:r>
            <a:r>
              <a:rPr lang="it-IT" dirty="0" smtClean="0"/>
              <a:t>.</a:t>
            </a:r>
          </a:p>
          <a:p>
            <a:pPr algn="just"/>
            <a:r>
              <a:rPr lang="it-IT" dirty="0" smtClean="0"/>
              <a:t>Queste </a:t>
            </a:r>
            <a:r>
              <a:rPr lang="it-IT" dirty="0" smtClean="0"/>
              <a:t>prestazioni sono state raggiunte in parte grazie a pubblicazioni nate dall’impegno di ricerca di base, </a:t>
            </a:r>
            <a:r>
              <a:rPr lang="it-IT" dirty="0" err="1" smtClean="0"/>
              <a:t>traslazionale</a:t>
            </a:r>
            <a:r>
              <a:rPr lang="it-IT" dirty="0" smtClean="0"/>
              <a:t> e clinica che ha accompagnato lo sforzo assistenziale legato all’emergenza COVID-19. A questa si è poi aggiunta la valorizzazione di casistiche cliniche precedenti che hanno dato modo ai ricercatori di continuare a produrre anche in un periodo così difficile. </a:t>
            </a:r>
            <a:endParaRPr lang="it-IT" dirty="0" smtClean="0"/>
          </a:p>
          <a:p>
            <a:pPr algn="just"/>
            <a:r>
              <a:rPr lang="it-IT" dirty="0" smtClean="0"/>
              <a:t>Riguardo </a:t>
            </a:r>
            <a:r>
              <a:rPr lang="it-IT" dirty="0" smtClean="0"/>
              <a:t>la qualità delle pubblicazioni, l’Impact </a:t>
            </a:r>
            <a:r>
              <a:rPr lang="it-IT" dirty="0" err="1" smtClean="0"/>
              <a:t>Factor</a:t>
            </a:r>
            <a:r>
              <a:rPr lang="it-IT" dirty="0" smtClean="0"/>
              <a:t> normalizzato secondo le regole del Ministero della Salute, ammonta a circa </a:t>
            </a:r>
            <a:r>
              <a:rPr lang="it-IT" b="1" dirty="0" smtClean="0"/>
              <a:t>7.920</a:t>
            </a:r>
            <a:r>
              <a:rPr lang="it-IT" dirty="0" smtClean="0"/>
              <a:t> punti.</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i="1" dirty="0" smtClean="0"/>
              <a:t>Impact </a:t>
            </a:r>
            <a:r>
              <a:rPr lang="it-IT" i="1" dirty="0" err="1" smtClean="0"/>
              <a:t>Factor</a:t>
            </a:r>
            <a:r>
              <a:rPr lang="it-IT" i="1" dirty="0" smtClean="0"/>
              <a:t> normalizzato 2017 –2021 </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r>
              <a:rPr lang="it-IT" sz="1100" b="1" dirty="0" smtClean="0"/>
              <a:t>*</a:t>
            </a:r>
            <a:r>
              <a:rPr lang="it-IT" sz="1100" dirty="0" smtClean="0"/>
              <a:t> i criteri di valutazione del Ministero della Salute, sui quali si basano questi valori, sono stati in parte modificati per la Produttività    	2019 - in particolare, la valutazione di alcune tipologie di documenti (</a:t>
            </a:r>
            <a:r>
              <a:rPr lang="it-IT" sz="1100" dirty="0" err="1" smtClean="0"/>
              <a:t>review</a:t>
            </a:r>
            <a:r>
              <a:rPr lang="it-IT" sz="1100" dirty="0" smtClean="0"/>
              <a:t> su riviste minori, case report) è stata penalizzata</a:t>
            </a:r>
          </a:p>
          <a:p>
            <a:pPr indent="355600" algn="just" defTabSz="449170">
              <a:spcBef>
                <a:spcPts val="600"/>
              </a:spcBef>
              <a:defRPr/>
            </a:pPr>
            <a:endParaRPr lang="it-IT" dirty="0" smtClean="0"/>
          </a:p>
        </p:txBody>
      </p:sp>
      <p:pic>
        <p:nvPicPr>
          <p:cNvPr id="9" name="Immagine 8"/>
          <p:cNvPicPr/>
          <p:nvPr/>
        </p:nvPicPr>
        <p:blipFill>
          <a:blip r:embed="rId3" cstate="print"/>
          <a:srcRect/>
          <a:stretch>
            <a:fillRect/>
          </a:stretch>
        </p:blipFill>
        <p:spPr bwMode="auto">
          <a:xfrm>
            <a:off x="755576" y="1700808"/>
            <a:ext cx="7488832" cy="3816424"/>
          </a:xfrm>
          <a:prstGeom prst="rect">
            <a:avLst/>
          </a:prstGeom>
          <a:noFill/>
          <a:ln w="9525">
            <a:noFill/>
            <a:miter lim="800000"/>
            <a:headEnd/>
            <a:tailEnd/>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algn="just"/>
            <a:r>
              <a:rPr lang="it-IT" dirty="0" smtClean="0"/>
              <a:t>La tabella sotto riportata, mostra come la somma totale di pubblicazioni scientifiche dell’anno 2021 </a:t>
            </a:r>
            <a:r>
              <a:rPr lang="it-IT" b="1" dirty="0" smtClean="0"/>
              <a:t>(n.1.746)</a:t>
            </a:r>
            <a:r>
              <a:rPr lang="it-IT" dirty="0" smtClean="0"/>
              <a:t> sia aumentata di oltre il 24,5% rispetto al 2020 che già aveva segnato un +23% in confronto all’anno precedente, segno della costante crescita della ricerca della nostra Fondazione.</a:t>
            </a:r>
          </a:p>
          <a:p>
            <a:pPr indent="355600" algn="just" defTabSz="449170">
              <a:spcBef>
                <a:spcPts val="600"/>
              </a:spcBef>
              <a:defRPr/>
            </a:pPr>
            <a:r>
              <a:rPr lang="it-IT" dirty="0" smtClean="0"/>
              <a:t>	</a:t>
            </a:r>
            <a:r>
              <a:rPr lang="it-IT" i="1" dirty="0" smtClean="0"/>
              <a:t>Pubblicazioni Scientifiche 2017-2021</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pic>
        <p:nvPicPr>
          <p:cNvPr id="8" name="Immagine 7"/>
          <p:cNvPicPr/>
          <p:nvPr/>
        </p:nvPicPr>
        <p:blipFill>
          <a:blip r:embed="rId3" cstate="print"/>
          <a:srcRect/>
          <a:stretch>
            <a:fillRect/>
          </a:stretch>
        </p:blipFill>
        <p:spPr bwMode="auto">
          <a:xfrm>
            <a:off x="611560" y="2852936"/>
            <a:ext cx="7560840" cy="3240360"/>
          </a:xfrm>
          <a:prstGeom prst="rect">
            <a:avLst/>
          </a:prstGeom>
          <a:noFill/>
          <a:ln w="9525">
            <a:noFill/>
            <a:miter lim="800000"/>
            <a:headEnd/>
            <a:tailEnd/>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algn="just"/>
            <a:r>
              <a:rPr lang="it-IT" dirty="0" smtClean="0"/>
              <a:t>La tabella sotto riportata, mostra come la somma totale di pubblicazioni scientifiche </a:t>
            </a:r>
            <a:r>
              <a:rPr lang="it-IT" i="1" dirty="0" smtClean="0"/>
              <a:t>in </a:t>
            </a:r>
            <a:r>
              <a:rPr lang="it-IT" i="1" dirty="0" err="1" smtClean="0"/>
              <a:t>extenso</a:t>
            </a:r>
            <a:r>
              <a:rPr lang="it-IT" dirty="0" smtClean="0"/>
              <a:t> dell’anno 2021 </a:t>
            </a:r>
            <a:r>
              <a:rPr lang="it-IT" b="1" dirty="0" smtClean="0"/>
              <a:t>(n. 1526)</a:t>
            </a:r>
            <a:r>
              <a:rPr lang="it-IT" dirty="0" smtClean="0"/>
              <a:t> sia aumentata di circa il 26% rispetto al 2020, segno della vitalità della ricerca della nostra Fondazione anche in periodo di emergenza pandemica.</a:t>
            </a:r>
          </a:p>
          <a:p>
            <a:pPr indent="355600" algn="just" defTabSz="449170">
              <a:spcBef>
                <a:spcPts val="600"/>
              </a:spcBef>
              <a:defRPr/>
            </a:pPr>
            <a:r>
              <a:rPr lang="it-IT" dirty="0" smtClean="0"/>
              <a:t>	</a:t>
            </a:r>
            <a:r>
              <a:rPr lang="it-IT" i="1" dirty="0" smtClean="0"/>
              <a:t>Articoli in </a:t>
            </a:r>
            <a:r>
              <a:rPr lang="it-IT" i="1" dirty="0" err="1" smtClean="0"/>
              <a:t>extenso</a:t>
            </a:r>
            <a:r>
              <a:rPr lang="it-IT" i="1" dirty="0" smtClean="0"/>
              <a:t> 2017-2021</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pic>
        <p:nvPicPr>
          <p:cNvPr id="9" name="Immagine 8"/>
          <p:cNvPicPr/>
          <p:nvPr/>
        </p:nvPicPr>
        <p:blipFill>
          <a:blip r:embed="rId3" cstate="print"/>
          <a:srcRect/>
          <a:stretch>
            <a:fillRect/>
          </a:stretch>
        </p:blipFill>
        <p:spPr bwMode="auto">
          <a:xfrm>
            <a:off x="467544" y="2780928"/>
            <a:ext cx="7776864" cy="3240360"/>
          </a:xfrm>
          <a:prstGeom prst="rect">
            <a:avLst/>
          </a:prstGeom>
          <a:noFill/>
          <a:ln w="9525">
            <a:noFill/>
            <a:miter lim="800000"/>
            <a:headEnd/>
            <a:tailEnd/>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La Ricerca</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algn="just"/>
            <a:endParaRPr lang="it-IT" dirty="0" smtClean="0"/>
          </a:p>
          <a:p>
            <a:pPr algn="just"/>
            <a:r>
              <a:rPr lang="it-IT" dirty="0" smtClean="0"/>
              <a:t>Non è possibile </a:t>
            </a:r>
            <a:r>
              <a:rPr lang="it-IT" dirty="0" smtClean="0"/>
              <a:t>suddividere, all'interno </a:t>
            </a:r>
            <a:r>
              <a:rPr lang="it-IT" dirty="0" smtClean="0"/>
              <a:t>della Fondazione, le strutture dedicate esclusivamente alla ricerca e quelle in cui assistenza e ricerca si fondono, poiché la </a:t>
            </a:r>
            <a:r>
              <a:rPr lang="it-IT" i="1" dirty="0" err="1" smtClean="0"/>
              <a:t>mission</a:t>
            </a:r>
            <a:r>
              <a:rPr lang="it-IT" dirty="0" smtClean="0"/>
              <a:t> di un Istituto di Ricovero e Cura a </a:t>
            </a:r>
            <a:r>
              <a:rPr lang="it-IT" dirty="0" smtClean="0"/>
              <a:t>Carattere </a:t>
            </a:r>
            <a:r>
              <a:rPr lang="it-IT" dirty="0" smtClean="0"/>
              <a:t>S</a:t>
            </a:r>
            <a:r>
              <a:rPr lang="it-IT" dirty="0" smtClean="0"/>
              <a:t>cientifico </a:t>
            </a:r>
            <a:r>
              <a:rPr lang="it-IT" dirty="0" smtClean="0"/>
              <a:t>consiste nel condurre ricerche </a:t>
            </a:r>
            <a:r>
              <a:rPr lang="it-IT" dirty="0" err="1" smtClean="0"/>
              <a:t>traslazionali</a:t>
            </a:r>
            <a:r>
              <a:rPr lang="it-IT" dirty="0" smtClean="0"/>
              <a:t> - quali ad esempio le sperimentazioni cliniche - che sappiano attingere dall'esperienza clinica e ad essa ritornino i risultati. </a:t>
            </a:r>
          </a:p>
          <a:p>
            <a:pPr algn="just"/>
            <a:r>
              <a:rPr lang="it-IT" dirty="0" smtClean="0"/>
              <a:t>Si può dunque affermare che tutte le UU.OO. cliniche, a prescindere dalla conduzione universitaria o ospedaliera, coniugano l'assistenza con la ricerca; gli stessi ricercatori o titolari di borse di studio, finanziate da fondi di ricerca, concorrono infatti a progetti e studi di cui beneficia anche l'assistenza.</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Il 2021 è il terzo anno di insediamento della Direzione Strategica. Nel corso dell’anno sono proseguiti i progetti già validati dal Consiglio di Amministrazione e sono stati avviate nuove iniziative di miglioramento dei processi. </a:t>
            </a:r>
          </a:p>
          <a:p>
            <a:pPr indent="355600" algn="just" defTabSz="449170">
              <a:spcBef>
                <a:spcPts val="600"/>
              </a:spcBef>
              <a:defRPr/>
            </a:pPr>
            <a:r>
              <a:rPr lang="it-IT" dirty="0" smtClean="0"/>
              <a:t>Per quanto attiene agli investimenti, nel 2021, sono proseguiti i programmi di ristrutturazione già in corso nell’annualità precedente, alcuni nella loro fase conclusiva:</a:t>
            </a:r>
          </a:p>
          <a:p>
            <a:pPr indent="355600" algn="just" defTabSz="449170">
              <a:spcBef>
                <a:spcPts val="600"/>
              </a:spcBef>
              <a:defRPr/>
            </a:pPr>
            <a:r>
              <a:rPr lang="it-IT" dirty="0" smtClean="0"/>
              <a:t>•	Riqualificazione dell’area Ospedale Maggiore Policlinico, </a:t>
            </a:r>
            <a:r>
              <a:rPr lang="it-IT" dirty="0" err="1" smtClean="0"/>
              <a:t>Mangiagalli</a:t>
            </a:r>
            <a:r>
              <a:rPr lang="it-IT" dirty="0" smtClean="0"/>
              <a:t> e Regina Elena di Milano, forme molteplici dei luoghi della salute: realizzazione del Nuovo Ospedale. Alla data di redazione del </a:t>
            </a:r>
            <a:r>
              <a:rPr lang="it-IT" dirty="0" smtClean="0"/>
              <a:t>presente documento, si </a:t>
            </a:r>
            <a:r>
              <a:rPr lang="it-IT" dirty="0" smtClean="0"/>
              <a:t>stanno realizzando le strutture di fondazione dell’edificio, dei corpi laterali e della piastra centrale;</a:t>
            </a:r>
          </a:p>
          <a:p>
            <a:pPr indent="355600" algn="just" defTabSz="449170">
              <a:spcBef>
                <a:spcPts val="600"/>
              </a:spcBef>
              <a:defRPr/>
            </a:pPr>
            <a:r>
              <a:rPr lang="it-IT" dirty="0" smtClean="0"/>
              <a:t>•	Ampliamento del nuovo Dipartimento di Emergenza attraverso la ristrutturazione e l’ampliamento del padiglione Guardia Accettazione: lavori di realizzazione CUP, centro prelievi, endoscopie e atrio </a:t>
            </a:r>
            <a:r>
              <a:rPr lang="it-IT" dirty="0" smtClean="0"/>
              <a:t>attesa. A </a:t>
            </a:r>
            <a:r>
              <a:rPr lang="it-IT" dirty="0" smtClean="0"/>
              <a:t>seguito dell’emergenza </a:t>
            </a:r>
            <a:r>
              <a:rPr lang="it-IT" dirty="0" err="1" smtClean="0"/>
              <a:t>Covid</a:t>
            </a:r>
            <a:r>
              <a:rPr lang="it-IT" dirty="0" smtClean="0"/>
              <a:t>, </a:t>
            </a:r>
            <a:r>
              <a:rPr lang="it-IT" dirty="0" smtClean="0"/>
              <a:t>al I piano del medesimo padiglione </a:t>
            </a:r>
            <a:r>
              <a:rPr lang="it-IT" dirty="0" smtClean="0"/>
              <a:t>è stata </a:t>
            </a:r>
            <a:r>
              <a:rPr lang="it-IT" dirty="0" smtClean="0"/>
              <a:t>realizzata  una </a:t>
            </a:r>
            <a:r>
              <a:rPr lang="it-IT" dirty="0" smtClean="0"/>
              <a:t>Terapia Intensiva </a:t>
            </a:r>
            <a:r>
              <a:rPr lang="it-IT" dirty="0" smtClean="0"/>
              <a:t>con 14 posti letto. </a:t>
            </a:r>
            <a:r>
              <a:rPr lang="it-IT" dirty="0" smtClean="0"/>
              <a:t>Tale intervento è </a:t>
            </a:r>
            <a:r>
              <a:rPr lang="it-IT" dirty="0" smtClean="0"/>
              <a:t>stato completato.</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Contenuti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039488"/>
          </a:xfrm>
          <a:prstGeom prst="rect">
            <a:avLst/>
          </a:prstGeom>
          <a:ln/>
        </p:spPr>
        <p:txBody>
          <a:bodyPr lIns="82945" tIns="41473" rIns="82945" bIns="41473"/>
          <a:lstStyle/>
          <a:p>
            <a:pPr defTabSz="449170">
              <a:spcBef>
                <a:spcPts val="600"/>
              </a:spcBef>
              <a:defRPr/>
            </a:pPr>
            <a:r>
              <a:rPr lang="it-IT" sz="2000" dirty="0" smtClean="0"/>
              <a:t>LA FONDAZIONE IRCCS CA’ GRANDA OSPEDALE MAGGIORE POLICLINICO</a:t>
            </a:r>
          </a:p>
          <a:p>
            <a:pPr defTabSz="449170">
              <a:spcBef>
                <a:spcPts val="600"/>
              </a:spcBef>
              <a:defRPr/>
            </a:pPr>
            <a:endParaRPr lang="it-IT" sz="2000" dirty="0" smtClean="0"/>
          </a:p>
          <a:p>
            <a:pPr indent="355600" defTabSz="449170">
              <a:lnSpc>
                <a:spcPts val="1500"/>
              </a:lnSpc>
              <a:spcBef>
                <a:spcPts val="600"/>
              </a:spcBef>
              <a:buFont typeface="Arial" pitchFamily="34" charset="0"/>
              <a:buChar char="•"/>
              <a:defRPr/>
            </a:pPr>
            <a:r>
              <a:rPr lang="it-IT" sz="2400" dirty="0" smtClean="0">
                <a:latin typeface="Calibri" pitchFamily="34" charset="0"/>
              </a:rPr>
              <a:t>Chi siamo</a:t>
            </a:r>
          </a:p>
          <a:p>
            <a:pPr marL="719138" lvl="2" indent="-358775" defTabSz="449170">
              <a:lnSpc>
                <a:spcPct val="150000"/>
              </a:lnSpc>
              <a:buFont typeface="Arial" pitchFamily="34" charset="0"/>
              <a:buChar char="•"/>
              <a:defRPr/>
            </a:pPr>
            <a:r>
              <a:rPr lang="it-IT" sz="2200" dirty="0" smtClean="0">
                <a:latin typeface="Calibri" pitchFamily="34" charset="0"/>
              </a:rPr>
              <a:t>L‘organizzazione dell’azienda</a:t>
            </a:r>
          </a:p>
          <a:p>
            <a:pPr marL="719138" lvl="2" indent="-358775" defTabSz="449170">
              <a:lnSpc>
                <a:spcPct val="150000"/>
              </a:lnSpc>
              <a:buFont typeface="Arial" pitchFamily="34" charset="0"/>
              <a:buChar char="•"/>
              <a:defRPr/>
            </a:pPr>
            <a:r>
              <a:rPr lang="it-IT" sz="2200" dirty="0" smtClean="0">
                <a:latin typeface="Calibri" pitchFamily="34" charset="0"/>
              </a:rPr>
              <a:t>Struttura e organizzazione dei servizi</a:t>
            </a:r>
          </a:p>
          <a:p>
            <a:pPr marL="719138" lvl="2" indent="-358775" defTabSz="449170">
              <a:lnSpc>
                <a:spcPct val="150000"/>
              </a:lnSpc>
              <a:buFont typeface="Arial" pitchFamily="34" charset="0"/>
              <a:buChar char="•"/>
              <a:defRPr/>
            </a:pPr>
            <a:r>
              <a:rPr lang="it-IT" sz="2200" dirty="0" smtClean="0">
                <a:latin typeface="Calibri" pitchFamily="34" charset="0"/>
              </a:rPr>
              <a:t>Assistenza ospedaliera</a:t>
            </a:r>
          </a:p>
          <a:p>
            <a:pPr marL="719138" lvl="2" indent="-358775" defTabSz="449170">
              <a:lnSpc>
                <a:spcPct val="150000"/>
              </a:lnSpc>
              <a:buFont typeface="Arial" pitchFamily="34" charset="0"/>
              <a:buChar char="•"/>
              <a:defRPr/>
            </a:pPr>
            <a:r>
              <a:rPr lang="it-IT" sz="2200" dirty="0" smtClean="0">
                <a:latin typeface="Calibri" pitchFamily="34" charset="0"/>
              </a:rPr>
              <a:t> Ricerca</a:t>
            </a:r>
          </a:p>
          <a:p>
            <a:pPr marL="719138" lvl="2" indent="-358775" defTabSz="449170">
              <a:lnSpc>
                <a:spcPct val="150000"/>
              </a:lnSpc>
              <a:buFont typeface="Arial" pitchFamily="34" charset="0"/>
              <a:buChar char="•"/>
              <a:defRPr/>
            </a:pPr>
            <a:r>
              <a:rPr lang="it-IT" sz="2200" dirty="0" smtClean="0">
                <a:latin typeface="Calibri" pitchFamily="34" charset="0"/>
              </a:rPr>
              <a:t>Gestione organizzativa e strategica dell’esercizio</a:t>
            </a:r>
          </a:p>
          <a:p>
            <a:pPr marL="719138" lvl="2" indent="-358775" defTabSz="449170">
              <a:lnSpc>
                <a:spcPct val="150000"/>
              </a:lnSpc>
              <a:buFont typeface="Arial" pitchFamily="34" charset="0"/>
              <a:buChar char="•"/>
              <a:defRPr/>
            </a:pPr>
            <a:r>
              <a:rPr lang="it-IT" sz="2200" dirty="0" smtClean="0">
                <a:latin typeface="Calibri" pitchFamily="34" charset="0"/>
              </a:rPr>
              <a:t>Il bilancio d’Esercizio dell’anno 2021</a:t>
            </a:r>
          </a:p>
          <a:p>
            <a:pPr marL="719138" lvl="2" indent="-358775" defTabSz="449170">
              <a:lnSpc>
                <a:spcPct val="150000"/>
              </a:lnSpc>
              <a:buFont typeface="Arial" pitchFamily="34" charset="0"/>
              <a:buChar char="•"/>
              <a:defRPr/>
            </a:pPr>
            <a:r>
              <a:rPr lang="it-IT" sz="2200" dirty="0" smtClean="0">
                <a:latin typeface="Calibri" pitchFamily="34" charset="0"/>
              </a:rPr>
              <a:t>Valutazione Indicatori inseriti nel Piano della Performance 2021</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	Adeguamento dei piani rialzato e primo e di altre aree del padiglione “Bruno Granelli”. Il reparto è stato consegnato ed è utilizzato, in attesa di collaudo tecnico amministrativo;</a:t>
            </a:r>
          </a:p>
          <a:p>
            <a:pPr indent="355600" algn="just" defTabSz="449170">
              <a:spcBef>
                <a:spcPts val="600"/>
              </a:spcBef>
              <a:defRPr/>
            </a:pPr>
            <a:r>
              <a:rPr lang="it-IT" dirty="0" smtClean="0"/>
              <a:t>•	Adeguamento locali per trasferimento DH Fibrosi </a:t>
            </a:r>
            <a:r>
              <a:rPr lang="it-IT" dirty="0" smtClean="0"/>
              <a:t>Cistica, </a:t>
            </a:r>
            <a:r>
              <a:rPr lang="it-IT" dirty="0" smtClean="0"/>
              <a:t>umanizzazione degenze reparto </a:t>
            </a:r>
            <a:r>
              <a:rPr lang="it-IT" dirty="0" err="1" smtClean="0"/>
              <a:t>Broncopneumologia</a:t>
            </a:r>
            <a:r>
              <a:rPr lang="it-IT" dirty="0" smtClean="0"/>
              <a:t> nei padiglioni Devoto e Alfieri . All’interno di tale intervento è compresa la realizzazione di 15 pl di </a:t>
            </a:r>
            <a:r>
              <a:rPr lang="it-IT" dirty="0" smtClean="0"/>
              <a:t>Terapia </a:t>
            </a:r>
            <a:r>
              <a:rPr lang="it-IT" dirty="0" smtClean="0"/>
              <a:t>I</a:t>
            </a:r>
            <a:r>
              <a:rPr lang="it-IT" dirty="0" smtClean="0"/>
              <a:t>ntensiva </a:t>
            </a:r>
            <a:r>
              <a:rPr lang="it-IT" dirty="0" smtClean="0"/>
              <a:t>presso il pad. Devoto 2° piano. </a:t>
            </a:r>
            <a:r>
              <a:rPr lang="en-US" dirty="0" smtClean="0"/>
              <a:t>I </a:t>
            </a:r>
            <a:r>
              <a:rPr lang="en-US" dirty="0" err="1" smtClean="0"/>
              <a:t>lavori</a:t>
            </a:r>
            <a:r>
              <a:rPr lang="en-US" dirty="0" smtClean="0"/>
              <a:t> </a:t>
            </a:r>
            <a:r>
              <a:rPr lang="en-US" dirty="0" err="1" smtClean="0"/>
              <a:t>sono</a:t>
            </a:r>
            <a:r>
              <a:rPr lang="en-US" dirty="0" smtClean="0"/>
              <a:t> </a:t>
            </a:r>
            <a:r>
              <a:rPr lang="en-US" dirty="0" err="1" smtClean="0"/>
              <a:t>stati</a:t>
            </a:r>
            <a:r>
              <a:rPr lang="en-US" dirty="0" smtClean="0"/>
              <a:t> </a:t>
            </a:r>
            <a:r>
              <a:rPr lang="en-US" dirty="0" err="1" smtClean="0"/>
              <a:t>completati</a:t>
            </a:r>
            <a:r>
              <a:rPr lang="en-US" dirty="0" smtClean="0"/>
              <a:t> per le </a:t>
            </a:r>
            <a:r>
              <a:rPr lang="en-US" dirty="0" err="1" smtClean="0"/>
              <a:t>aree</a:t>
            </a:r>
            <a:r>
              <a:rPr lang="en-US" dirty="0" smtClean="0"/>
              <a:t> </a:t>
            </a:r>
            <a:r>
              <a:rPr lang="en-US" dirty="0" err="1" smtClean="0"/>
              <a:t>disponibili</a:t>
            </a:r>
            <a:r>
              <a:rPr lang="en-US" dirty="0" smtClean="0"/>
              <a:t> </a:t>
            </a:r>
            <a:r>
              <a:rPr lang="en-US" dirty="0" err="1" smtClean="0"/>
              <a:t>sino</a:t>
            </a:r>
            <a:r>
              <a:rPr lang="en-US" dirty="0" smtClean="0"/>
              <a:t> a 2 </a:t>
            </a:r>
            <a:r>
              <a:rPr lang="en-US" dirty="0" err="1" smtClean="0"/>
              <a:t>mesi</a:t>
            </a:r>
            <a:r>
              <a:rPr lang="en-US" dirty="0" smtClean="0"/>
              <a:t> </a:t>
            </a:r>
            <a:r>
              <a:rPr lang="en-US" dirty="0" err="1" smtClean="0"/>
              <a:t>fa</a:t>
            </a:r>
            <a:r>
              <a:rPr lang="it-IT" dirty="0" smtClean="0"/>
              <a:t>;</a:t>
            </a:r>
          </a:p>
          <a:p>
            <a:pPr indent="355600" algn="just" defTabSz="449170">
              <a:spcBef>
                <a:spcPts val="600"/>
              </a:spcBef>
              <a:defRPr/>
            </a:pPr>
            <a:r>
              <a:rPr lang="it-IT" dirty="0" smtClean="0"/>
              <a:t>•	 Realizzazione di  5 scale antincendio per vari padiglioni, si è recentemente proceduto alla risoluzione contrattuale con il precedente aggiudicatario ed è in corso la stipula del contratto con l’impresa cui è stato aggiudicato l’appalto mediante lo scorrimento della graduatoria esistente;</a:t>
            </a:r>
          </a:p>
          <a:p>
            <a:pPr lvl="0" indent="355600" algn="just" defTabSz="449170">
              <a:spcBef>
                <a:spcPts val="600"/>
              </a:spcBef>
              <a:defRPr/>
            </a:pPr>
            <a:r>
              <a:rPr lang="it-IT" dirty="0" smtClean="0"/>
              <a:t>•   Opere di realizzazione di diversi impianti EVAC in 14 padiglioni della Fondazione, le lavorazioni sono state quasi concluse, è in corso una sospensione dei lavori dato che le zone da ultimare sono occupate da un altro cantiere in corso e in via di ultimazione;  </a:t>
            </a:r>
          </a:p>
          <a:p>
            <a:pPr indent="355600" algn="just" defTabSz="449170">
              <a:spcBef>
                <a:spcPts val="600"/>
              </a:spcBef>
              <a:defRPr/>
            </a:pPr>
            <a:endParaRPr lang="it-IT" dirty="0" smtClean="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lvl="0" indent="355600" algn="just" defTabSz="449170">
              <a:spcBef>
                <a:spcPts val="600"/>
              </a:spcBef>
              <a:defRPr/>
            </a:pPr>
            <a:r>
              <a:rPr lang="it-IT" dirty="0" smtClean="0"/>
              <a:t>•	 Opere di adeguamento di diversi impianti rilevazione fumi in alcuni padiglioni della Fondazione: gli interventi previsti contrattualmente sono stati completati;</a:t>
            </a:r>
          </a:p>
          <a:p>
            <a:pPr indent="355600" algn="just" defTabSz="449170">
              <a:spcBef>
                <a:spcPts val="600"/>
              </a:spcBef>
              <a:defRPr/>
            </a:pPr>
            <a:r>
              <a:rPr lang="it-IT" dirty="0" smtClean="0"/>
              <a:t> •	 Inizio dei lavori relativi sia al PS </a:t>
            </a:r>
            <a:r>
              <a:rPr lang="it-IT" dirty="0" smtClean="0"/>
              <a:t>Ostetrico-Ginecologico </a:t>
            </a:r>
            <a:r>
              <a:rPr lang="it-IT" dirty="0" smtClean="0"/>
              <a:t>della clinica </a:t>
            </a:r>
            <a:r>
              <a:rPr lang="it-IT" dirty="0" err="1" smtClean="0"/>
              <a:t>Mangiagalli</a:t>
            </a:r>
            <a:r>
              <a:rPr lang="it-IT" dirty="0" smtClean="0"/>
              <a:t> sia al PS </a:t>
            </a:r>
            <a:r>
              <a:rPr lang="it-IT" dirty="0" smtClean="0"/>
              <a:t>Pediatrico </a:t>
            </a:r>
            <a:r>
              <a:rPr lang="it-IT" dirty="0" smtClean="0"/>
              <a:t>De Marchi, finalizzata alla separazione dei percorsi positivi/negativi </a:t>
            </a:r>
            <a:r>
              <a:rPr lang="it-IT" dirty="0" err="1" smtClean="0"/>
              <a:t>Covid</a:t>
            </a:r>
            <a:r>
              <a:rPr lang="it-IT" dirty="0" smtClean="0"/>
              <a:t>; </a:t>
            </a:r>
          </a:p>
          <a:p>
            <a:pPr lvl="0" indent="355600" algn="just" defTabSz="449170">
              <a:spcBef>
                <a:spcPts val="600"/>
              </a:spcBef>
              <a:defRPr/>
            </a:pPr>
            <a:r>
              <a:rPr lang="it-IT" dirty="0" smtClean="0"/>
              <a:t>•	 Riqualificazione puerperio 2° piano </a:t>
            </a:r>
            <a:r>
              <a:rPr lang="it-IT" dirty="0" err="1" smtClean="0"/>
              <a:t>Mangiagalli</a:t>
            </a:r>
            <a:r>
              <a:rPr lang="it-IT" dirty="0" smtClean="0"/>
              <a:t>: l’aggiudicazione è avvenuta nel mese di dicembre 2020 e i lavori sono iniziati il 1° marzo 2021. La prima fase è stata completata e una prima area ristrutturata è già in funzione. È iniziata la seconda fase dei lavori.</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Occorre evidenziare che a seguito dell’emergenza sanitaria, si dovuto intervenire sull’assetto organizzativo delle varie unità operative sanitarie riconvertendo alcune strutture di degenza in degenza </a:t>
            </a:r>
            <a:r>
              <a:rPr lang="it-IT" dirty="0" err="1" smtClean="0"/>
              <a:t>Covid</a:t>
            </a:r>
            <a:r>
              <a:rPr lang="it-IT" dirty="0" smtClean="0"/>
              <a:t> e aumentando i posti letto di Terapia Intensiva e Rianimazione;</a:t>
            </a:r>
          </a:p>
          <a:p>
            <a:pPr indent="355600" algn="just" defTabSz="449170">
              <a:spcBef>
                <a:spcPts val="600"/>
              </a:spcBef>
              <a:defRPr/>
            </a:pPr>
            <a:r>
              <a:rPr lang="it-IT" dirty="0" smtClean="0"/>
              <a:t>La Direzione ha messo in atto alcune azioni volte a perseguire l’accentramento e la digitalizzazione dei processi amministrativi, che supportano indirettamente l’attività del nostro ospedale, in particolare è stata posta attenzione alla revisione di alcuni processi come:</a:t>
            </a:r>
          </a:p>
          <a:p>
            <a:pPr indent="355600" algn="just" defTabSz="449170">
              <a:spcBef>
                <a:spcPts val="600"/>
              </a:spcBef>
              <a:defRPr/>
            </a:pPr>
            <a:r>
              <a:rPr lang="it-IT" dirty="0" smtClean="0"/>
              <a:t>•	 valutazione dei fabbisogni di personale;</a:t>
            </a:r>
          </a:p>
          <a:p>
            <a:pPr indent="355600" algn="just" defTabSz="449170">
              <a:spcBef>
                <a:spcPts val="600"/>
              </a:spcBef>
              <a:defRPr/>
            </a:pPr>
            <a:r>
              <a:rPr lang="it-IT" dirty="0" smtClean="0"/>
              <a:t>•	 approvvigionamento dei dispositivi medici; </a:t>
            </a:r>
          </a:p>
          <a:p>
            <a:pPr indent="355600" algn="just" defTabSz="449170">
              <a:spcBef>
                <a:spcPts val="600"/>
              </a:spcBef>
              <a:defRPr/>
            </a:pPr>
            <a:r>
              <a:rPr lang="it-IT" dirty="0" smtClean="0"/>
              <a:t>•	</a:t>
            </a:r>
            <a:r>
              <a:rPr lang="it-IT" dirty="0" smtClean="0"/>
              <a:t> gestione </a:t>
            </a:r>
            <a:r>
              <a:rPr lang="it-IT" dirty="0" smtClean="0"/>
              <a:t>dei magazzini di secondo livello;</a:t>
            </a:r>
          </a:p>
          <a:p>
            <a:pPr indent="355600" algn="just" defTabSz="449170">
              <a:spcBef>
                <a:spcPts val="600"/>
              </a:spcBef>
              <a:defRPr/>
            </a:pPr>
            <a:r>
              <a:rPr lang="it-IT" dirty="0" smtClean="0"/>
              <a:t>•	</a:t>
            </a:r>
            <a:r>
              <a:rPr lang="it-IT" dirty="0" smtClean="0"/>
              <a:t> revisione </a:t>
            </a:r>
            <a:r>
              <a:rPr lang="it-IT" dirty="0" smtClean="0"/>
              <a:t>delle procedure di acquisizione beni in conto visione e in conto 		</a:t>
            </a:r>
            <a:r>
              <a:rPr lang="it-IT" dirty="0" smtClean="0"/>
              <a:t> deposito</a:t>
            </a:r>
            <a:r>
              <a:rPr lang="it-IT" dirty="0" smtClean="0"/>
              <a:t>;</a:t>
            </a:r>
          </a:p>
          <a:p>
            <a:pPr indent="355600" algn="just" defTabSz="449170">
              <a:spcBef>
                <a:spcPts val="600"/>
              </a:spcBef>
              <a:defRPr/>
            </a:pPr>
            <a:r>
              <a:rPr lang="it-IT" dirty="0" smtClean="0"/>
              <a:t>•	</a:t>
            </a:r>
            <a:r>
              <a:rPr lang="it-IT" dirty="0" smtClean="0"/>
              <a:t> adozione </a:t>
            </a:r>
            <a:r>
              <a:rPr lang="it-IT" dirty="0" smtClean="0"/>
              <a:t>degli atti di gestione della Direzione e dei Dirigenti;</a:t>
            </a:r>
          </a:p>
          <a:p>
            <a:pPr indent="355600" algn="just" defTabSz="449170">
              <a:spcBef>
                <a:spcPts val="600"/>
              </a:spcBef>
              <a:defRPr/>
            </a:pPr>
            <a:r>
              <a:rPr lang="it-IT" dirty="0" smtClean="0"/>
              <a:t>•	 gestione del flusso documentale. </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5040560"/>
          </a:xfrm>
          <a:prstGeom prst="rect">
            <a:avLst/>
          </a:prstGeom>
        </p:spPr>
        <p:txBody>
          <a:bodyPr/>
          <a:lstStyle/>
          <a:p>
            <a:pPr indent="355600" algn="just" defTabSz="449170">
              <a:spcBef>
                <a:spcPts val="600"/>
              </a:spcBef>
              <a:defRPr/>
            </a:pPr>
            <a:r>
              <a:rPr lang="it-IT" dirty="0" smtClean="0"/>
              <a:t>La messa a regime di alcuni processi ha subito un rallentamento a seguito della situazione di emergenza sanitaria in atto, e proseguirà nel corso del 2022.</a:t>
            </a:r>
          </a:p>
          <a:p>
            <a:pPr indent="355600" algn="just" defTabSz="449170">
              <a:spcBef>
                <a:spcPts val="600"/>
              </a:spcBef>
              <a:defRPr/>
            </a:pPr>
            <a:r>
              <a:rPr lang="it-IT" dirty="0" smtClean="0"/>
              <a:t> La richiesta di personale da parte delle Unità Operative sia cliniche che amministrative è stata incanalata in una procedura che prevede un’istanza formale e strutturata, che giustifichi la necessità espressa;  tale richiesta viene poi vagliata dalla Direzione stessa.</a:t>
            </a:r>
          </a:p>
          <a:p>
            <a:pPr indent="355600" algn="just" defTabSz="449170">
              <a:spcBef>
                <a:spcPts val="600"/>
              </a:spcBef>
              <a:defRPr/>
            </a:pPr>
            <a:r>
              <a:rPr lang="it-IT" dirty="0" smtClean="0"/>
              <a:t>L’approvvigionamento dei dispositivi medici, prevede maggior attenzione alla dimostrazione di infungibilità/esclusività nel caso di scelta di prodotti non a gara Arca.</a:t>
            </a:r>
          </a:p>
          <a:p>
            <a:pPr indent="355600" algn="just" defTabSz="449170">
              <a:spcBef>
                <a:spcPts val="600"/>
              </a:spcBef>
              <a:defRPr/>
            </a:pPr>
            <a:r>
              <a:rPr lang="it-IT" dirty="0" smtClean="0"/>
              <a:t>Prosegue il percorso per </a:t>
            </a:r>
            <a:r>
              <a:rPr lang="it-IT" dirty="0" err="1" smtClean="0"/>
              <a:t>proceduralizzare</a:t>
            </a:r>
            <a:r>
              <a:rPr lang="it-IT" dirty="0" smtClean="0"/>
              <a:t> l’intero processo riguardante la logistica e la gestione dei magazzini di </a:t>
            </a:r>
            <a:r>
              <a:rPr lang="it-IT" dirty="0" smtClean="0"/>
              <a:t>II </a:t>
            </a:r>
            <a:r>
              <a:rPr lang="it-IT" dirty="0" smtClean="0"/>
              <a:t>livello sia per la parte medicinale che per la parte relativa ai dispositivi medici e per mettere a punto meccanismi di controllo più efficaci per l’acquisizione di beni in conto visione e conto deposito.</a:t>
            </a:r>
          </a:p>
          <a:p>
            <a:pPr indent="355600" algn="just" defTabSz="449170">
              <a:spcBef>
                <a:spcPts val="600"/>
              </a:spcBef>
              <a:defRPr/>
            </a:pPr>
            <a:r>
              <a:rPr lang="it-IT" dirty="0" smtClean="0"/>
              <a:t>L’iter di approvazione degli atti di gestione è stato revisionato con la volontà di digitalizzare progressivamente l’intero percorso.</a:t>
            </a:r>
          </a:p>
          <a:p>
            <a:pPr indent="355600" algn="just" defTabSz="449170">
              <a:spcBef>
                <a:spcPts val="600"/>
              </a:spcBef>
              <a:defRPr/>
            </a:pPr>
            <a:r>
              <a:rPr lang="it-IT" dirty="0" smtClean="0"/>
              <a:t>È in corso inoltre la riorganizzazione del processo di gestione dei documenti e delle informazioni, in una logica di accentramento del processo in capo alla Direzione.</a:t>
            </a:r>
          </a:p>
          <a:p>
            <a:pPr indent="355600" algn="just" defTabSz="449170">
              <a:spcBef>
                <a:spcPts val="600"/>
              </a:spcBef>
              <a:defRPr/>
            </a:pPr>
            <a:r>
              <a:rPr lang="it-IT" dirty="0" smtClean="0"/>
              <a:t> </a:t>
            </a:r>
          </a:p>
          <a:p>
            <a:pPr indent="355600" algn="just" defTabSz="449170">
              <a:spcBef>
                <a:spcPts val="600"/>
              </a:spcBef>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23528" y="1052736"/>
            <a:ext cx="8280920" cy="5256584"/>
          </a:xfrm>
          <a:prstGeom prst="rect">
            <a:avLst/>
          </a:prstGeom>
        </p:spPr>
        <p:txBody>
          <a:bodyPr/>
          <a:lstStyle/>
          <a:p>
            <a:pPr indent="355600" algn="just" defTabSz="449170">
              <a:spcBef>
                <a:spcPts val="600"/>
              </a:spcBef>
              <a:defRPr/>
            </a:pPr>
            <a:r>
              <a:rPr lang="it-IT" dirty="0" smtClean="0"/>
              <a:t>Sul fronte gestionale, la volontà è quella di capitalizzare alcune progettualità emerse con l’emergenza </a:t>
            </a:r>
            <a:r>
              <a:rPr lang="it-IT" dirty="0" err="1" smtClean="0"/>
              <a:t>Covid</a:t>
            </a:r>
            <a:r>
              <a:rPr lang="it-IT" dirty="0" smtClean="0"/>
              <a:t> mentre l’attività dei Centri Vaccinali comporta un notevole assorbimento di risorse ed </a:t>
            </a:r>
            <a:r>
              <a:rPr lang="it-IT" dirty="0" err="1" smtClean="0"/>
              <a:t>effort</a:t>
            </a:r>
            <a:r>
              <a:rPr lang="it-IT" dirty="0" smtClean="0"/>
              <a:t> :</a:t>
            </a:r>
          </a:p>
          <a:p>
            <a:pPr marL="534988" indent="-534988" algn="just" defTabSz="449170">
              <a:spcBef>
                <a:spcPts val="600"/>
              </a:spcBef>
              <a:buFont typeface="Arial" pitchFamily="34" charset="0"/>
              <a:buChar char="•"/>
              <a:defRPr/>
            </a:pPr>
            <a:r>
              <a:rPr lang="it-IT" u="sng" dirty="0" smtClean="0"/>
              <a:t>L’attività ambulatoriale </a:t>
            </a:r>
            <a:r>
              <a:rPr lang="it-IT" dirty="0" smtClean="0"/>
              <a:t>ha continuato a potenziare i canali di prenotazione non in presenza, in particolare on-line e attraverso il </a:t>
            </a:r>
            <a:r>
              <a:rPr lang="it-IT" dirty="0" err="1" smtClean="0"/>
              <a:t>Call</a:t>
            </a:r>
            <a:r>
              <a:rPr lang="it-IT" dirty="0" smtClean="0"/>
              <a:t> Center Regionale. Si sono mantenute le modalità innovative di  fruizione di alcune prestazioni con la produzione di contenuti multimediali (</a:t>
            </a:r>
            <a:r>
              <a:rPr lang="it-IT" dirty="0" smtClean="0"/>
              <a:t>es. corsi </a:t>
            </a:r>
            <a:r>
              <a:rPr lang="it-IT" dirty="0" err="1" smtClean="0"/>
              <a:t>pre-parto</a:t>
            </a:r>
            <a:r>
              <a:rPr lang="it-IT" dirty="0" smtClean="0"/>
              <a:t> </a:t>
            </a:r>
            <a:r>
              <a:rPr lang="it-IT" dirty="0" smtClean="0"/>
              <a:t>on-line). Sono stati consolidati i percorsi di Telemedicina per il follow-up dei pazienti in cura.</a:t>
            </a:r>
          </a:p>
          <a:p>
            <a:pPr marL="534988" indent="-534988" algn="just" defTabSz="449170">
              <a:spcBef>
                <a:spcPts val="600"/>
              </a:spcBef>
              <a:defRPr/>
            </a:pPr>
            <a:r>
              <a:rPr lang="it-IT" dirty="0" smtClean="0"/>
              <a:t>	Da luglio 2021 non sono più in essere sospensioni di attività e si è attuato, a seguito di negoziazione con le Unità Operative l’obiettivo regionale di:</a:t>
            </a:r>
          </a:p>
          <a:p>
            <a:pPr marL="534988" indent="-534988" algn="just" defTabSz="449170">
              <a:spcBef>
                <a:spcPts val="600"/>
              </a:spcBef>
              <a:defRPr/>
            </a:pPr>
            <a:r>
              <a:rPr lang="it-IT" dirty="0" smtClean="0"/>
              <a:t>	-  raggiungimento nell’ultimo quadrimestre 2021 del 90% della produzione isorisorse del 2019 (escluso PS, </a:t>
            </a:r>
            <a:r>
              <a:rPr lang="it-IT" dirty="0" err="1" smtClean="0"/>
              <a:t>Mac</a:t>
            </a:r>
            <a:r>
              <a:rPr lang="it-IT" dirty="0" smtClean="0"/>
              <a:t>, NPIA e Laboratori);</a:t>
            </a:r>
          </a:p>
          <a:p>
            <a:pPr marL="534988" indent="-534988" algn="just" defTabSz="449170">
              <a:spcBef>
                <a:spcPts val="600"/>
              </a:spcBef>
              <a:defRPr/>
            </a:pPr>
            <a:r>
              <a:rPr lang="it-IT" dirty="0" smtClean="0"/>
              <a:t>	-  erogazione  di c.d. “prestazioni aggiuntive” tramite l’attività incentivata per l’abbattimento delle liste di attesa. </a:t>
            </a:r>
          </a:p>
          <a:p>
            <a:pPr marL="534988" indent="-534988" algn="just" defTabSz="449170">
              <a:spcBef>
                <a:spcPts val="600"/>
              </a:spcBef>
              <a:defRPr/>
            </a:pPr>
            <a:r>
              <a:rPr lang="it-IT" dirty="0" smtClean="0"/>
              <a:t>	 Si continua inoltre la gestione dei pazienti cronici sia in qualità di gestore, sia garantendo un percorso preferenziale alle cooperative MMG con le quali si è sottoscritto un contratto di </a:t>
            </a:r>
            <a:r>
              <a:rPr lang="it-IT" dirty="0" err="1" smtClean="0"/>
              <a:t>avvalimento</a:t>
            </a:r>
            <a:r>
              <a:rPr lang="it-IT" dirty="0" smtClean="0"/>
              <a:t> (Milano Persona, CMMC-GST).</a:t>
            </a:r>
          </a:p>
          <a:p>
            <a:pPr marL="534988" indent="-534988" algn="just" defTabSz="449170">
              <a:spcBef>
                <a:spcPts val="600"/>
              </a:spcBef>
              <a:defRPr/>
            </a:pPr>
            <a:endParaRPr lang="it-IT" dirty="0" smtClean="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1052736"/>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23528" y="1196752"/>
            <a:ext cx="8208912" cy="5040560"/>
          </a:xfrm>
          <a:prstGeom prst="rect">
            <a:avLst/>
          </a:prstGeom>
        </p:spPr>
        <p:txBody>
          <a:bodyPr/>
          <a:lstStyle/>
          <a:p>
            <a:pPr marL="534988" indent="-534988" algn="just" defTabSz="449170">
              <a:spcBef>
                <a:spcPts val="600"/>
              </a:spcBef>
              <a:buFont typeface="Arial" pitchFamily="34" charset="0"/>
              <a:buChar char="•"/>
              <a:defRPr/>
            </a:pPr>
            <a:r>
              <a:rPr lang="it-IT" u="sng" dirty="0" smtClean="0"/>
              <a:t>Il Centro Tamponi </a:t>
            </a:r>
            <a:r>
              <a:rPr lang="it-IT" dirty="0" smtClean="0"/>
              <a:t> centralizzato in via Pace ha </a:t>
            </a:r>
            <a:r>
              <a:rPr lang="it-IT" dirty="0" smtClean="0"/>
              <a:t>eseguito</a:t>
            </a:r>
            <a:r>
              <a:rPr lang="it-IT" dirty="0" smtClean="0"/>
              <a:t>, nel corso del 2021:</a:t>
            </a:r>
          </a:p>
          <a:p>
            <a:pPr marL="534988" indent="-534988" algn="just" defTabSz="449170">
              <a:spcBef>
                <a:spcPts val="600"/>
              </a:spcBef>
              <a:defRPr/>
            </a:pPr>
            <a:r>
              <a:rPr lang="it-IT" dirty="0" smtClean="0"/>
              <a:t>	- 	screening tramite TNF </a:t>
            </a:r>
            <a:r>
              <a:rPr lang="it-IT" dirty="0" err="1" smtClean="0"/>
              <a:t>pre-accesso</a:t>
            </a:r>
            <a:r>
              <a:rPr lang="it-IT" dirty="0" smtClean="0"/>
              <a:t> struttura (es. ricovero ,</a:t>
            </a:r>
            <a:r>
              <a:rPr lang="it-IT" dirty="0" smtClean="0"/>
              <a:t>DH, </a:t>
            </a:r>
            <a:r>
              <a:rPr lang="it-IT" dirty="0" err="1" smtClean="0"/>
              <a:t>Mac</a:t>
            </a:r>
            <a:r>
              <a:rPr lang="it-IT" dirty="0" smtClean="0"/>
              <a:t>, e altro);</a:t>
            </a:r>
          </a:p>
          <a:p>
            <a:pPr marL="534988" indent="-534988" algn="just" defTabSz="449170">
              <a:spcBef>
                <a:spcPts val="600"/>
              </a:spcBef>
              <a:defRPr/>
            </a:pPr>
            <a:r>
              <a:rPr lang="it-IT" dirty="0" smtClean="0"/>
              <a:t>	- 	tamponi inviati da ATS per cittadini in sorveglianza sanitaria;</a:t>
            </a:r>
          </a:p>
          <a:p>
            <a:pPr marL="534988" indent="-534988" algn="just" defTabSz="449170">
              <a:spcBef>
                <a:spcPts val="600"/>
              </a:spcBef>
              <a:defRPr/>
            </a:pPr>
            <a:r>
              <a:rPr lang="it-IT" dirty="0" smtClean="0"/>
              <a:t>	-	screening coorti previste da Regione/ATS;</a:t>
            </a:r>
          </a:p>
          <a:p>
            <a:pPr marL="534988" indent="-534988" algn="just" defTabSz="449170">
              <a:spcBef>
                <a:spcPts val="600"/>
              </a:spcBef>
              <a:defRPr/>
            </a:pPr>
            <a:r>
              <a:rPr lang="it-IT" dirty="0" smtClean="0"/>
              <a:t>	-	tamponi ad accesso diretto previsti dalla normativa.</a:t>
            </a:r>
          </a:p>
          <a:p>
            <a:pPr marL="534988" indent="-534988" algn="just" defTabSz="449170">
              <a:spcBef>
                <a:spcPts val="600"/>
              </a:spcBef>
              <a:defRPr/>
            </a:pPr>
            <a:r>
              <a:rPr lang="it-IT" dirty="0" smtClean="0"/>
              <a:t>	La logistica del Centro Tamponi è stata rivista e ridimensionata a luglio 2021.</a:t>
            </a:r>
          </a:p>
          <a:p>
            <a:pPr marL="534988" indent="-534988" algn="just" defTabSz="449170">
              <a:spcBef>
                <a:spcPts val="600"/>
              </a:spcBef>
              <a:buFont typeface="Arial" pitchFamily="34" charset="0"/>
              <a:buChar char="•"/>
              <a:defRPr/>
            </a:pPr>
            <a:r>
              <a:rPr lang="it-IT" u="sng" dirty="0" smtClean="0"/>
              <a:t>Vaccinazioni anti Covid19</a:t>
            </a:r>
            <a:r>
              <a:rPr lang="it-IT" dirty="0" smtClean="0"/>
              <a:t>  nell’ultima settimana del 2020 è stata avviata la campagna vaccinale anti Covid19 nei centri gestiti dal Policlinico:</a:t>
            </a:r>
          </a:p>
          <a:p>
            <a:pPr marL="534988" indent="-534988" algn="just" defTabSz="449170">
              <a:spcBef>
                <a:spcPts val="600"/>
              </a:spcBef>
              <a:defRPr/>
            </a:pPr>
            <a:r>
              <a:rPr lang="it-IT" dirty="0" smtClean="0"/>
              <a:t>	-	CV  pad Ponti, dove sono state effettuate le prime fasi della campagna  per operatori sanitari, fase 1 bis e pazienti fragili;</a:t>
            </a:r>
          </a:p>
          <a:p>
            <a:pPr marL="534988" indent="-534988" algn="just" defTabSz="449170">
              <a:spcBef>
                <a:spcPts val="600"/>
              </a:spcBef>
              <a:defRPr/>
            </a:pPr>
            <a:r>
              <a:rPr lang="it-IT" dirty="0" smtClean="0"/>
              <a:t>	-	CV Fiera Milano City dedicato alle vaccinazioni dei bimbi di 5-11 anni;</a:t>
            </a:r>
          </a:p>
          <a:p>
            <a:pPr marL="534988" indent="-534988" algn="just" defTabSz="449170">
              <a:spcBef>
                <a:spcPts val="600"/>
              </a:spcBef>
              <a:defRPr/>
            </a:pPr>
            <a:r>
              <a:rPr lang="it-IT" dirty="0" smtClean="0"/>
              <a:t>	-	CV Palazzo delle Scintille attivato per la vaccinazione di massa (fino a 12.000 vaccinazioni al giorno).</a:t>
            </a:r>
          </a:p>
          <a:p>
            <a:pPr marL="534988" indent="-534988" algn="just" defTabSz="449170">
              <a:spcBef>
                <a:spcPts val="600"/>
              </a:spcBef>
              <a:defRPr/>
            </a:pPr>
            <a:r>
              <a:rPr lang="it-IT" dirty="0" smtClean="0"/>
              <a:t>	L’organizzazione di tale attività ha impattato fortemente su tutti i servizi che hanno dovuto dispiegare importanti risorse.</a:t>
            </a:r>
          </a:p>
          <a:p>
            <a:pPr marL="534988" indent="-534988" algn="just" defTabSz="449170">
              <a:spcBef>
                <a:spcPts val="600"/>
              </a:spcBef>
              <a:defRPr/>
            </a:pPr>
            <a:endParaRPr lang="it-IT" dirty="0" smtClean="0"/>
          </a:p>
          <a:p>
            <a:pPr marL="534988" indent="-534988" algn="just" defTabSz="449170">
              <a:spcBef>
                <a:spcPts val="600"/>
              </a:spcBef>
              <a:defRPr/>
            </a:pPr>
            <a:endParaRPr lang="it-IT" dirty="0" smtClean="0"/>
          </a:p>
          <a:p>
            <a:pPr marL="534988" indent="-534988" algn="just" defTabSz="449170">
              <a:spcBef>
                <a:spcPts val="600"/>
              </a:spcBef>
              <a:defRPr/>
            </a:pPr>
            <a:endParaRPr lang="it-IT" dirty="0" smtClean="0"/>
          </a:p>
          <a:p>
            <a:pPr marL="534988" indent="-534988" algn="just" defTabSz="449170">
              <a:spcBef>
                <a:spcPts val="600"/>
              </a:spcBef>
              <a:defRPr/>
            </a:pPr>
            <a:endParaRPr lang="it-IT" dirty="0" smtClean="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323528" y="126876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buFont typeface="Arial" pitchFamily="34" charset="0"/>
              <a:buChar char="•"/>
              <a:defRPr/>
            </a:pPr>
            <a:r>
              <a:rPr lang="it-IT" dirty="0" smtClean="0"/>
              <a:t>  </a:t>
            </a:r>
            <a:r>
              <a:rPr lang="it-IT" u="sng" dirty="0" smtClean="0"/>
              <a:t>Per l’attività di gestione accoglienza e back-office </a:t>
            </a:r>
            <a:r>
              <a:rPr lang="it-IT" dirty="0" smtClean="0"/>
              <a:t>è stato accelerato il percorso di 	esternalizzazione del personale di </a:t>
            </a:r>
            <a:r>
              <a:rPr lang="it-IT" dirty="0" err="1" smtClean="0"/>
              <a:t>front-office</a:t>
            </a:r>
            <a:r>
              <a:rPr lang="it-IT" dirty="0" smtClean="0"/>
              <a:t> incrementando le casse e i servizi 	affidati al personale esterno. Tale percorso nel 2021 è proseguito con :</a:t>
            </a:r>
          </a:p>
          <a:p>
            <a:pPr indent="355600" algn="just" defTabSz="449170">
              <a:spcBef>
                <a:spcPts val="600"/>
              </a:spcBef>
              <a:defRPr/>
            </a:pPr>
            <a:r>
              <a:rPr lang="it-IT" dirty="0" smtClean="0"/>
              <a:t>  -	forte impegno di risorse servizio esterno fornito da MLG Servizi per Centro 		Tamponi e </a:t>
            </a:r>
            <a:r>
              <a:rPr lang="it-IT" dirty="0" err="1" smtClean="0"/>
              <a:t>CV</a:t>
            </a:r>
            <a:r>
              <a:rPr lang="it-IT" dirty="0" smtClean="0"/>
              <a:t> ospedaliero pad. Ponti fino a giugno 2021;</a:t>
            </a:r>
          </a:p>
          <a:p>
            <a:pPr lvl="1" indent="355600" algn="just" defTabSz="449170">
              <a:spcBef>
                <a:spcPts val="600"/>
              </a:spcBef>
              <a:buFontTx/>
              <a:buChar char="-"/>
              <a:defRPr/>
            </a:pPr>
            <a:r>
              <a:rPr lang="it-IT" dirty="0" smtClean="0"/>
              <a:t>  reclutamento massivo di personale amministrativo interinale </a:t>
            </a:r>
            <a:r>
              <a:rPr lang="it-IT" dirty="0" err="1" smtClean="0"/>
              <a:t>Tempor</a:t>
            </a:r>
            <a:r>
              <a:rPr lang="it-IT" dirty="0" smtClean="0"/>
              <a:t> per i 	centri vaccinali Fiera e Scintille.</a:t>
            </a:r>
          </a:p>
          <a:p>
            <a:pPr indent="355600" algn="just" defTabSz="449170">
              <a:spcBef>
                <a:spcPts val="600"/>
              </a:spcBef>
              <a:buFont typeface="Arial" pitchFamily="34" charset="0"/>
              <a:buChar char="•"/>
              <a:defRPr/>
            </a:pPr>
            <a:r>
              <a:rPr lang="it-IT" dirty="0" smtClean="0"/>
              <a:t>  </a:t>
            </a:r>
            <a:r>
              <a:rPr lang="it-IT" u="sng" dirty="0" smtClean="0"/>
              <a:t>Sistemi: </a:t>
            </a:r>
            <a:r>
              <a:rPr lang="it-IT" dirty="0" smtClean="0"/>
              <a:t>per la gestione delle prenotazioni delle vaccinazioni  affidate 	direttamente al Policlinico è stato attivato il servizio “</a:t>
            </a:r>
            <a:r>
              <a:rPr lang="it-IT" dirty="0" err="1" smtClean="0"/>
              <a:t>Zerocoda</a:t>
            </a:r>
            <a:r>
              <a:rPr lang="it-IT" dirty="0" smtClean="0"/>
              <a:t>” fondamentale 	per poter permettere la prenotazione da parte degli utenti in maniera veloce e 	</a:t>
            </a:r>
            <a:r>
              <a:rPr lang="it-IT" dirty="0" smtClean="0"/>
              <a:t>intuitiva, secondo </a:t>
            </a:r>
            <a:r>
              <a:rPr lang="it-IT" dirty="0" smtClean="0"/>
              <a:t>calendari e criteri di accesso ben definiti.</a:t>
            </a:r>
          </a:p>
          <a:p>
            <a:pPr indent="355600" algn="just" defTabSz="449170">
              <a:spcBef>
                <a:spcPts val="600"/>
              </a:spcBef>
              <a:buFont typeface="Arial" pitchFamily="34" charset="0"/>
              <a:buChar char="•"/>
              <a:defRPr/>
            </a:pPr>
            <a:r>
              <a:rPr lang="it-IT" dirty="0" smtClean="0"/>
              <a:t> </a:t>
            </a:r>
            <a:r>
              <a:rPr lang="it-IT" u="sng" dirty="0" smtClean="0"/>
              <a:t>Ammodernamento delle tecnologie.</a:t>
            </a:r>
            <a:r>
              <a:rPr lang="it-IT" dirty="0" smtClean="0"/>
              <a:t> Il piano investimenti aziendale è focalizzato 	sulla sostituzione delle tecnologie obsolete, in particolare per quelle afferenti ad 	attività chirurgiche o ambulatoriali per le quali è in atto una ripresa delle attività 	sanitarie rispetto all’anno precedente.</a:t>
            </a:r>
          </a:p>
          <a:p>
            <a:pPr indent="355600" algn="just" defTabSz="449170">
              <a:spcBef>
                <a:spcPts val="600"/>
              </a:spcBef>
              <a:buFont typeface="Arial" pitchFamily="34" charset="0"/>
              <a:buChar char="•"/>
              <a:defRPr/>
            </a:pPr>
            <a:endParaRPr lang="it-IT" u="sng" dirty="0" smtClean="0"/>
          </a:p>
          <a:p>
            <a:pPr indent="355600" algn="just" defTabSz="449170">
              <a:spcBef>
                <a:spcPts val="600"/>
              </a:spcBef>
              <a:buFontTx/>
              <a:buChar char="-"/>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323528" y="126876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	In tema di </a:t>
            </a:r>
            <a:r>
              <a:rPr lang="it-IT" dirty="0" smtClean="0"/>
              <a:t>alte </a:t>
            </a:r>
            <a:r>
              <a:rPr lang="it-IT" dirty="0" smtClean="0"/>
              <a:t>t</a:t>
            </a:r>
            <a:r>
              <a:rPr lang="it-IT" dirty="0" smtClean="0"/>
              <a:t>ecnologie </a:t>
            </a:r>
            <a:r>
              <a:rPr lang="it-IT" dirty="0" smtClean="0"/>
              <a:t>è stato  autorizzato e finanziato la sostituzione di un 	</a:t>
            </a:r>
            <a:r>
              <a:rPr lang="it-IT" dirty="0" err="1" smtClean="0"/>
              <a:t>a</a:t>
            </a:r>
            <a:r>
              <a:rPr lang="it-IT" dirty="0" err="1" smtClean="0"/>
              <a:t>ngiografo</a:t>
            </a:r>
            <a:r>
              <a:rPr lang="it-IT" dirty="0" smtClean="0"/>
              <a:t> </a:t>
            </a:r>
            <a:r>
              <a:rPr lang="it-IT" dirty="0" smtClean="0"/>
              <a:t>per l’Emodinamica, e un secondo </a:t>
            </a:r>
            <a:r>
              <a:rPr lang="it-IT" dirty="0" err="1" smtClean="0"/>
              <a:t>angiografo</a:t>
            </a:r>
            <a:r>
              <a:rPr lang="it-IT" dirty="0" smtClean="0"/>
              <a:t> per la Cardiologia, </a:t>
            </a:r>
            <a:r>
              <a:rPr lang="it-IT" dirty="0" smtClean="0"/>
              <a:t>in 	particolare da dedicare </a:t>
            </a:r>
            <a:r>
              <a:rPr lang="it-IT" dirty="0" smtClean="0"/>
              <a:t>all’Elettrofisiologia.</a:t>
            </a:r>
          </a:p>
          <a:p>
            <a:pPr algn="just"/>
            <a:r>
              <a:rPr lang="it-IT" dirty="0" smtClean="0"/>
              <a:t>         Sono stati completati entro i tempi previsti tutti gli interventi previsti tra cui:</a:t>
            </a:r>
          </a:p>
          <a:p>
            <a:pPr lvl="0" algn="just"/>
            <a:r>
              <a:rPr lang="it-IT" dirty="0" smtClean="0"/>
              <a:t>         -	la realizzazione di una </a:t>
            </a:r>
            <a:r>
              <a:rPr lang="it-IT" dirty="0" smtClean="0"/>
              <a:t>Sala </a:t>
            </a:r>
            <a:r>
              <a:rPr lang="it-IT" dirty="0" smtClean="0"/>
              <a:t>I</a:t>
            </a:r>
            <a:r>
              <a:rPr lang="it-IT" dirty="0" smtClean="0"/>
              <a:t>brida </a:t>
            </a:r>
            <a:r>
              <a:rPr lang="it-IT" dirty="0" smtClean="0"/>
              <a:t>presso il padiglione Guardia di Emergenza 	Urgenza;</a:t>
            </a:r>
          </a:p>
          <a:p>
            <a:pPr algn="just"/>
            <a:r>
              <a:rPr lang="it-IT" dirty="0" smtClean="0"/>
              <a:t>         -	l’acquisizione di un tomografo PET/CT con </a:t>
            </a:r>
            <a:r>
              <a:rPr lang="it-IT" dirty="0" err="1" smtClean="0"/>
              <a:t>detettore</a:t>
            </a:r>
            <a:r>
              <a:rPr lang="it-IT" dirty="0" smtClean="0"/>
              <a:t> SIPM;</a:t>
            </a:r>
          </a:p>
          <a:p>
            <a:pPr algn="just"/>
            <a:r>
              <a:rPr lang="it-IT" dirty="0" smtClean="0"/>
              <a:t>         -	l’acquisizione di </a:t>
            </a:r>
            <a:r>
              <a:rPr lang="it-IT" dirty="0" err="1" smtClean="0"/>
              <a:t>angiografo</a:t>
            </a:r>
            <a:r>
              <a:rPr lang="it-IT" dirty="0" smtClean="0"/>
              <a:t> digitale portatile con </a:t>
            </a:r>
            <a:r>
              <a:rPr lang="it-IT" dirty="0" err="1" smtClean="0"/>
              <a:t>flat</a:t>
            </a:r>
            <a:r>
              <a:rPr lang="it-IT" dirty="0" smtClean="0"/>
              <a:t> </a:t>
            </a:r>
            <a:r>
              <a:rPr lang="it-IT" dirty="0" err="1" smtClean="0"/>
              <a:t>panel</a:t>
            </a:r>
            <a:r>
              <a:rPr lang="it-IT" dirty="0" smtClean="0"/>
              <a:t> 3D per 	Neurochirurgia</a:t>
            </a:r>
          </a:p>
          <a:p>
            <a:pPr lvl="0" algn="just"/>
            <a:r>
              <a:rPr lang="it-IT" dirty="0" smtClean="0"/>
              <a:t>         -	un nuovo laser a olmio per Urologia;</a:t>
            </a:r>
          </a:p>
          <a:p>
            <a:pPr algn="just"/>
            <a:r>
              <a:rPr lang="it-IT" dirty="0" smtClean="0"/>
              <a:t>         È stata inoltre avviata l’attività della nuova TAC per Radiologia Pediatrica.</a:t>
            </a:r>
          </a:p>
          <a:p>
            <a:pPr lvl="1" algn="just"/>
            <a:r>
              <a:rPr lang="it-IT" dirty="0" smtClean="0"/>
              <a:t>È stato dato riscontro alle richieste regionali di individuazione delle alte tecnologie di </a:t>
            </a:r>
            <a:r>
              <a:rPr lang="it-IT" dirty="0" err="1" smtClean="0"/>
              <a:t>imaging</a:t>
            </a:r>
            <a:r>
              <a:rPr lang="it-IT" dirty="0" smtClean="0"/>
              <a:t> radiologico da acquisire in sostituzione di quelle più obsolete, secondo le due categorie individuate nei censimenti avviati a livello nazionale (età maggiore di 10 anni ed età compresa tra 5 e 10 anni).</a:t>
            </a:r>
          </a:p>
          <a:p>
            <a:pPr lvl="1" algn="just"/>
            <a:r>
              <a:rPr lang="it-IT" dirty="0" smtClean="0"/>
              <a:t>Infine è stata avviato un gruppo di lavoro aziendale per l’individuazione delle tecnologie necessarie ad allestire il nuovo ospedale.</a:t>
            </a:r>
          </a:p>
          <a:p>
            <a:pPr algn="just"/>
            <a:r>
              <a:rPr lang="it-IT" dirty="0" smtClean="0"/>
              <a:t>	               </a:t>
            </a:r>
          </a:p>
          <a:p>
            <a:pPr lvl="0"/>
            <a:r>
              <a:rPr lang="it-IT" dirty="0" smtClean="0"/>
              <a:t>	</a:t>
            </a:r>
          </a:p>
          <a:p>
            <a:pPr indent="355600" algn="just" defTabSz="449170">
              <a:spcBef>
                <a:spcPts val="600"/>
              </a:spcBef>
              <a:defRPr/>
            </a:pPr>
            <a:endParaRPr lang="it-IT" dirty="0" smtClean="0"/>
          </a:p>
          <a:p>
            <a:pPr indent="355600" algn="just" defTabSz="449170">
              <a:spcBef>
                <a:spcPts val="600"/>
              </a:spcBef>
              <a:defRPr/>
            </a:pPr>
            <a:endParaRPr lang="it-IT" u="sng" dirty="0" smtClean="0"/>
          </a:p>
          <a:p>
            <a:pPr indent="355600" algn="just" defTabSz="449170">
              <a:spcBef>
                <a:spcPts val="600"/>
              </a:spcBef>
              <a:buFontTx/>
              <a:buChar char="-"/>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Gestione  dell’esercizio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323528" y="126876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23528" y="1124744"/>
            <a:ext cx="8136904" cy="5184576"/>
          </a:xfrm>
          <a:prstGeom prst="rect">
            <a:avLst/>
          </a:prstGeom>
        </p:spPr>
        <p:txBody>
          <a:bodyPr/>
          <a:lstStyle/>
          <a:p>
            <a:pPr indent="355600" algn="just" defTabSz="449170">
              <a:spcBef>
                <a:spcPts val="600"/>
              </a:spcBef>
              <a:buFont typeface="Arial" pitchFamily="34" charset="0"/>
              <a:buChar char="•"/>
              <a:defRPr/>
            </a:pPr>
            <a:r>
              <a:rPr lang="it-IT" dirty="0" smtClean="0"/>
              <a:t>  </a:t>
            </a:r>
            <a:r>
              <a:rPr lang="it-IT" u="sng" dirty="0" smtClean="0"/>
              <a:t>Sistema informativo aziendale</a:t>
            </a:r>
            <a:r>
              <a:rPr lang="it-IT" dirty="0" smtClean="0"/>
              <a:t>. Nel 2021 sono proseguite, e in alcuni casi 	terminate, diverse attività legate a progetti particolarmente impegnativi e 	strategici per la Fondazione.</a:t>
            </a:r>
          </a:p>
          <a:p>
            <a:pPr indent="355600" algn="just" defTabSz="449170">
              <a:spcBef>
                <a:spcPts val="600"/>
              </a:spcBef>
              <a:defRPr/>
            </a:pPr>
            <a:r>
              <a:rPr lang="it-IT" dirty="0" smtClean="0"/>
              <a:t>	Riguardo l’evoluzione del sistema </a:t>
            </a:r>
            <a:r>
              <a:rPr lang="it-IT" dirty="0" err="1" smtClean="0"/>
              <a:t>Ris-PACS</a:t>
            </a:r>
            <a:r>
              <a:rPr lang="it-IT" dirty="0" smtClean="0"/>
              <a:t>, la cui versione aggiornata è stata 	installata nel mese di agosto, sono stati installati tutti i dispositivi previsti per i 	nuovi locali di Endoscopia presso il pad. Guardia.</a:t>
            </a:r>
          </a:p>
          <a:p>
            <a:pPr indent="355600" algn="just" defTabSz="449170">
              <a:spcBef>
                <a:spcPts val="600"/>
              </a:spcBef>
              <a:defRPr/>
            </a:pPr>
            <a:r>
              <a:rPr lang="it-IT" dirty="0" smtClean="0"/>
              <a:t> 	Sono proseguite le attività per la sostituzione dei telefoni con nuovi modelli </a:t>
            </a:r>
            <a:r>
              <a:rPr lang="it-IT" dirty="0" err="1" smtClean="0"/>
              <a:t>voip</a:t>
            </a:r>
            <a:r>
              <a:rPr lang="it-IT" dirty="0" smtClean="0"/>
              <a:t>.</a:t>
            </a:r>
          </a:p>
          <a:p>
            <a:pPr indent="355600" algn="just" defTabSz="449170">
              <a:spcBef>
                <a:spcPts val="600"/>
              </a:spcBef>
              <a:buFont typeface="Arial" pitchFamily="34" charset="0"/>
              <a:buChar char="•"/>
              <a:defRPr/>
            </a:pPr>
            <a:r>
              <a:rPr lang="it-IT" dirty="0" smtClean="0"/>
              <a:t> </a:t>
            </a:r>
            <a:r>
              <a:rPr lang="it-IT" u="sng" dirty="0" smtClean="0"/>
              <a:t>Emergenza </a:t>
            </a:r>
            <a:r>
              <a:rPr lang="it-IT" u="sng" dirty="0" err="1" smtClean="0"/>
              <a:t>Covid</a:t>
            </a:r>
            <a:r>
              <a:rPr lang="it-IT" dirty="0" smtClean="0"/>
              <a:t>. Le attività legate alla gestione dell’emergenza Covid19, in 	particolare alle strutture di Fiera e Palazzo Scintille, hanno avuto un impatto 	principalmente sul contratto relativo al servizio informativo regionale condiviso 	della Regione per la gestione delle postazioni di lavoro informatizzate,  	comportando un aumento di spesa del 13,5% su quanto previsto per il 2021. 	Questi servizi hanno fornito il supporto tecnologico che ha permesso di superare 	per Palazzo Scintille le oltre 1.200.000 vaccinazioni da aprile 2021 a fine anno.</a:t>
            </a:r>
          </a:p>
          <a:p>
            <a:pPr indent="355600" algn="just" defTabSz="449170">
              <a:spcBef>
                <a:spcPts val="600"/>
              </a:spcBef>
              <a:defRPr/>
            </a:pPr>
            <a:r>
              <a:rPr lang="it-IT" dirty="0" smtClean="0"/>
              <a:t>  A questa attività si aggiunge il supporto tecnologico assicurato dalla UOC Sistemi 	Informativi per la registrazione  di oltre 3.100 utenze  quali operatori del portale 	Poste sia per il personale del Policlinico sia per le altre strutture coinvolte.</a:t>
            </a:r>
          </a:p>
          <a:p>
            <a:pPr indent="355600" algn="just" defTabSz="449170">
              <a:spcBef>
                <a:spcPts val="600"/>
              </a:spcBef>
              <a:buFontTx/>
              <a:buChar char="-"/>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2021</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Nel Bilancio di esercizio 2021 la rappresentazione dei ricavi confrontati con il Bilancio Preventivo è la seguente:</a:t>
            </a:r>
          </a:p>
          <a:p>
            <a:pPr indent="355600" algn="just" defTabSz="449170">
              <a:spcBef>
                <a:spcPts val="600"/>
              </a:spcBef>
              <a:defRPr/>
            </a:pPr>
            <a:endParaRPr lang="it-IT" dirty="0" smtClean="0"/>
          </a:p>
        </p:txBody>
      </p:sp>
      <p:pic>
        <p:nvPicPr>
          <p:cNvPr id="38913" name="Picture 1"/>
          <p:cNvPicPr>
            <a:picLocks noChangeAspect="1" noChangeArrowheads="1"/>
          </p:cNvPicPr>
          <p:nvPr/>
        </p:nvPicPr>
        <p:blipFill>
          <a:blip r:embed="rId3" cstate="print"/>
          <a:srcRect/>
          <a:stretch>
            <a:fillRect/>
          </a:stretch>
        </p:blipFill>
        <p:spPr bwMode="auto">
          <a:xfrm>
            <a:off x="632858" y="1916833"/>
            <a:ext cx="7539542" cy="4248472"/>
          </a:xfrm>
          <a:prstGeom prst="rect">
            <a:avLst/>
          </a:prstGeom>
          <a:noFill/>
          <a:ln w="9525">
            <a:noFill/>
            <a:miter lim="800000"/>
            <a:headEnd/>
            <a:tailEnd/>
          </a:ln>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L’organizzazione dell’Azienda </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039488"/>
          </a:xfrm>
          <a:prstGeom prst="rect">
            <a:avLst/>
          </a:prstGeom>
          <a:ln/>
        </p:spPr>
        <p:txBody>
          <a:bodyPr lIns="82945" tIns="41473" rIns="82945" bIns="41473"/>
          <a:lstStyle/>
          <a:p>
            <a:pPr algn="just" defTabSz="449170">
              <a:spcBef>
                <a:spcPts val="600"/>
              </a:spcBef>
              <a:defRPr/>
            </a:pPr>
            <a:r>
              <a:rPr lang="it-IT" dirty="0" smtClean="0"/>
              <a:t>La Fondazione IRCCS Ca’ </a:t>
            </a:r>
            <a:r>
              <a:rPr lang="it-IT" dirty="0" err="1" smtClean="0"/>
              <a:t>Granda</a:t>
            </a:r>
            <a:r>
              <a:rPr lang="it-IT" dirty="0" smtClean="0"/>
              <a:t> Ospedale Maggiore Policlinico (in seguito, Policlinico) si è costituita il 1° febbraio 2005, a seguito dell’Accordo di programma sottoscritto in data 25 settembre 2000 ed approvato con Decreto del Presidente della Giunta Regionale e con successivi Accordi integrativi del 2004 e del 2009. </a:t>
            </a:r>
          </a:p>
          <a:p>
            <a:pPr algn="just" defTabSz="449170">
              <a:spcBef>
                <a:spcPts val="600"/>
              </a:spcBef>
              <a:defRPr/>
            </a:pPr>
            <a:r>
              <a:rPr lang="it-IT" dirty="0" smtClean="0"/>
              <a:t>Il Policlinico si caratterizza per l’integrazione tra assistenza, ricerca (riconoscimento IRCCS) e formazione (in forza della Convenzione con l’Università degli Studi di Milano) e si distingue per caratteristiche che raramente convivono all’interno di una stessa realtà, e che qui si combinano in modo virtuoso per creare un ambiente unico:</a:t>
            </a:r>
          </a:p>
          <a:p>
            <a:pPr marL="4763" lvl="1" indent="530225" algn="just" defTabSz="449170">
              <a:spcBef>
                <a:spcPts val="600"/>
              </a:spcBef>
              <a:buFont typeface="Arial" pitchFamily="34" charset="0"/>
              <a:buChar char="•"/>
              <a:defRPr/>
            </a:pPr>
            <a:r>
              <a:rPr lang="it-IT" dirty="0" smtClean="0"/>
              <a:t>È un ospedale con sei secoli di storia, ma la sua forza è una costante spinta all’innovazione.</a:t>
            </a:r>
          </a:p>
          <a:p>
            <a:pPr marL="4763" lvl="1" indent="530225" algn="just" defTabSz="449170">
              <a:spcBef>
                <a:spcPts val="600"/>
              </a:spcBef>
              <a:buFont typeface="Arial" pitchFamily="34" charset="0"/>
              <a:buChar char="•"/>
              <a:defRPr/>
            </a:pPr>
            <a:r>
              <a:rPr lang="it-IT" dirty="0" smtClean="0"/>
              <a:t>È nel cuore di Milano, ma è punto di riferimento per pazienti provenienti anche da altre regioni e si colloca tra i principali centri europei per clinica e ricerca.</a:t>
            </a:r>
          </a:p>
          <a:p>
            <a:pPr marL="4763" lvl="1" indent="530225" algn="just" defTabSz="449170">
              <a:spcBef>
                <a:spcPts val="600"/>
              </a:spcBef>
              <a:buFont typeface="Arial" pitchFamily="34" charset="0"/>
              <a:buChar char="•"/>
              <a:defRPr/>
            </a:pPr>
            <a:r>
              <a:rPr lang="it-IT" dirty="0" smtClean="0"/>
              <a:t>Coniuga una profonda specializzazione in diversi ambiti di cura con una forte interdisciplinarietà, senza mai perdere di vista i pazienti nella loro interezza.</a:t>
            </a:r>
            <a:endParaRPr lang="it-IT" sz="2000" dirty="0" smtClean="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2021</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defRPr/>
            </a:pPr>
            <a:r>
              <a:rPr lang="it-IT" dirty="0" smtClean="0"/>
              <a:t>Nel Bilancio di esercizio </a:t>
            </a:r>
            <a:r>
              <a:rPr lang="it-IT" dirty="0" smtClean="0"/>
              <a:t>2021 </a:t>
            </a:r>
            <a:r>
              <a:rPr lang="it-IT" dirty="0" smtClean="0"/>
              <a:t>la rappresentazione dei costi confrontati con il Bilancio Preventivo </a:t>
            </a:r>
            <a:r>
              <a:rPr lang="it-IT" dirty="0" smtClean="0"/>
              <a:t>è </a:t>
            </a:r>
            <a:r>
              <a:rPr lang="it-IT" dirty="0" smtClean="0"/>
              <a:t>la seguente:</a:t>
            </a:r>
          </a:p>
          <a:p>
            <a:pPr indent="355600" algn="just" defTabSz="449170">
              <a:spcBef>
                <a:spcPts val="600"/>
              </a:spcBef>
              <a:defRPr/>
            </a:pPr>
            <a:endParaRPr lang="it-IT" dirty="0" smtClean="0"/>
          </a:p>
        </p:txBody>
      </p:sp>
      <p:pic>
        <p:nvPicPr>
          <p:cNvPr id="36865" name="Picture 1"/>
          <p:cNvPicPr>
            <a:picLocks noChangeAspect="1" noChangeArrowheads="1"/>
          </p:cNvPicPr>
          <p:nvPr/>
        </p:nvPicPr>
        <p:blipFill>
          <a:blip r:embed="rId3" cstate="print"/>
          <a:srcRect/>
          <a:stretch>
            <a:fillRect/>
          </a:stretch>
        </p:blipFill>
        <p:spPr bwMode="auto">
          <a:xfrm>
            <a:off x="755576" y="1933291"/>
            <a:ext cx="7128792" cy="4232013"/>
          </a:xfrm>
          <a:prstGeom prst="rect">
            <a:avLst/>
          </a:prstGeom>
          <a:noFill/>
          <a:ln w="9525">
            <a:noFill/>
            <a:miter lim="800000"/>
            <a:headEnd/>
            <a:tailEnd/>
          </a:ln>
          <a:effec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2021</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23528" y="1124744"/>
            <a:ext cx="8424936" cy="5040560"/>
          </a:xfrm>
          <a:prstGeom prst="rect">
            <a:avLst/>
          </a:prstGeom>
        </p:spPr>
        <p:txBody>
          <a:bodyPr/>
          <a:lstStyle/>
          <a:p>
            <a:pPr indent="355600" algn="just" defTabSz="449170">
              <a:spcBef>
                <a:spcPts val="600"/>
              </a:spcBef>
              <a:defRPr/>
            </a:pPr>
            <a:r>
              <a:rPr lang="it-IT" dirty="0" smtClean="0"/>
              <a:t>Dal confronto si evidenzia:</a:t>
            </a:r>
          </a:p>
          <a:p>
            <a:pPr lvl="0" indent="355600" algn="just" defTabSz="449170">
              <a:spcBef>
                <a:spcPts val="600"/>
              </a:spcBef>
              <a:buFont typeface="Arial" pitchFamily="34" charset="0"/>
              <a:buChar char="•"/>
              <a:defRPr/>
            </a:pPr>
            <a:r>
              <a:rPr lang="it-IT" dirty="0" smtClean="0"/>
              <a:t>un sostanziale aumento della produzione sanitaria (DRG, ambulatoriale, screening, neuropsichiatria e psichiatria) per € 9.522.200 dovuto solo in parte ad una ripresa dell’attività, mentre è fortemente influenzato dalla variazione di assetto organizzativo con la valorizzazione dell’attività del Presidio Ospedaliero Fiera Milano;</a:t>
            </a:r>
          </a:p>
          <a:p>
            <a:pPr indent="355600" algn="just" defTabSz="449170">
              <a:spcBef>
                <a:spcPts val="600"/>
              </a:spcBef>
              <a:buFont typeface="Arial" pitchFamily="34" charset="0"/>
              <a:buChar char="•"/>
              <a:defRPr/>
            </a:pPr>
            <a:r>
              <a:rPr lang="it-IT" dirty="0" smtClean="0"/>
              <a:t>una diminuzione delle entrate proprie (rispetto al BPE 2021 pari a € 3.160.830; si evidenzia che tale diminuzione è dovuta principalmente alle voci relative alla compartecipazione alla spesa sanitaria e ai ricavi rivenienti da prestazioni in convenzione i cui importi assegnati risultano sovrastimati in quanto riferiti ai livelli di attività dell’anno 2019 e non adeguati alla diminuzione di attività che ha comportato l’emergenza sanitaria;</a:t>
            </a:r>
          </a:p>
          <a:p>
            <a:pPr indent="355600" algn="just" defTabSz="449170">
              <a:spcBef>
                <a:spcPts val="600"/>
              </a:spcBef>
              <a:buFont typeface="Arial" pitchFamily="34" charset="0"/>
              <a:buChar char="•"/>
              <a:defRPr/>
            </a:pPr>
            <a:r>
              <a:rPr lang="it-IT" dirty="0" smtClean="0"/>
              <a:t>un incremento dei ricavi per prestazioni rese in regime di libera professione per € 8.145.676. L’attività risulta, infatti, in aumento con la ripresa graduale dei livelli di attività precedenti all’anno 2020 unito alla stipula di nuove convenzioni. In merito ai ricoveri interni, l’emergenza ha determinato la riduzione dell’attività elettiva chirurgica; è stata garantita l’attività ostetrica (parti), in quanto attività indifferibile, la cui domanda di assistenza in libera professione è risultata in aumento;</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2021</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buFont typeface="Arial" pitchFamily="34" charset="0"/>
              <a:buChar char="•"/>
              <a:defRPr/>
            </a:pPr>
            <a:r>
              <a:rPr lang="it-IT" dirty="0" smtClean="0"/>
              <a:t>l’inserimento dei contributi vincolati e degli utilizzi dei contributi riguardanti gli anni precedenti e alla loro ripartizione per natura nelle tabelle dei costi di esercizio;</a:t>
            </a:r>
          </a:p>
          <a:p>
            <a:pPr indent="355600" algn="just" defTabSz="449170">
              <a:spcBef>
                <a:spcPts val="600"/>
              </a:spcBef>
              <a:buFont typeface="Arial" pitchFamily="34" charset="0"/>
              <a:buChar char="•"/>
              <a:defRPr/>
            </a:pPr>
            <a:r>
              <a:rPr lang="it-IT" dirty="0" smtClean="0"/>
              <a:t>un  lieve decremento del costo del personale, a seguito delle nuove assegnazioni per € 517.596 (IRAP compresa);</a:t>
            </a:r>
          </a:p>
          <a:p>
            <a:pPr indent="355600" algn="just" defTabSz="449170">
              <a:spcBef>
                <a:spcPts val="600"/>
              </a:spcBef>
              <a:buFont typeface="Arial" pitchFamily="34" charset="0"/>
              <a:buChar char="•"/>
              <a:defRPr/>
            </a:pPr>
            <a:r>
              <a:rPr lang="it-IT" dirty="0" smtClean="0"/>
              <a:t> un notevole incremento della voce “Beni e Servizi” dovuto principalmente da:</a:t>
            </a:r>
          </a:p>
          <a:p>
            <a:pPr lvl="1" indent="355600" algn="just" defTabSz="449170">
              <a:spcBef>
                <a:spcPts val="600"/>
              </a:spcBef>
              <a:buFont typeface="Arial" pitchFamily="34" charset="0"/>
              <a:buChar char="•"/>
              <a:defRPr/>
            </a:pPr>
            <a:r>
              <a:rPr lang="it-IT" dirty="0" smtClean="0"/>
              <a:t>un incremento dei costi per acquisto di farmaci File-F e doppio canale per € 9.236.571;</a:t>
            </a:r>
          </a:p>
          <a:p>
            <a:pPr lvl="1" indent="355600" algn="just" defTabSz="449170">
              <a:spcBef>
                <a:spcPts val="600"/>
              </a:spcBef>
              <a:buFont typeface="Arial" pitchFamily="34" charset="0"/>
              <a:buChar char="•"/>
              <a:defRPr/>
            </a:pPr>
            <a:r>
              <a:rPr lang="it-IT" dirty="0" smtClean="0">
                <a:latin typeface="Calibri" pitchFamily="34" charset="0"/>
                <a:cs typeface="Calibri" pitchFamily="34" charset="0"/>
              </a:rPr>
              <a:t>l’inserimento dei costi derivanti dall’utilizzo dei contributi vincolati dell’anno e a quelli degli anni precedenti per € 12.865.494;</a:t>
            </a:r>
          </a:p>
          <a:p>
            <a:pPr lvl="1" indent="355600" algn="just" defTabSz="449170">
              <a:spcBef>
                <a:spcPts val="600"/>
              </a:spcBef>
              <a:buFont typeface="Arial" pitchFamily="34" charset="0"/>
              <a:buChar char="•"/>
              <a:defRPr/>
            </a:pPr>
            <a:r>
              <a:rPr lang="it-IT" dirty="0" smtClean="0">
                <a:latin typeface="Calibri" pitchFamily="34" charset="0"/>
                <a:cs typeface="Calibri" pitchFamily="34" charset="0"/>
              </a:rPr>
              <a:t>l’inserimento dei costi sostenuti per affrontare l’emergenza COVID-19 e l’attività vaccinale presso gli </a:t>
            </a:r>
            <a:r>
              <a:rPr lang="it-IT" dirty="0" err="1" smtClean="0">
                <a:latin typeface="Calibri" pitchFamily="34" charset="0"/>
                <a:cs typeface="Calibri" pitchFamily="34" charset="0"/>
              </a:rPr>
              <a:t>hub</a:t>
            </a:r>
            <a:r>
              <a:rPr lang="it-IT" dirty="0" smtClean="0">
                <a:latin typeface="Calibri" pitchFamily="34" charset="0"/>
                <a:cs typeface="Calibri" pitchFamily="34" charset="0"/>
              </a:rPr>
              <a:t> di Fiera e Palazzo Scintille;</a:t>
            </a:r>
          </a:p>
          <a:p>
            <a:pPr lvl="1" indent="355600" algn="just" defTabSz="449170">
              <a:spcBef>
                <a:spcPts val="600"/>
              </a:spcBef>
              <a:buFont typeface="Arial" pitchFamily="34" charset="0"/>
              <a:buChar char="•"/>
              <a:defRPr/>
            </a:pPr>
            <a:r>
              <a:rPr lang="it-IT" dirty="0" smtClean="0">
                <a:latin typeface="Calibri" pitchFamily="34" charset="0"/>
                <a:cs typeface="Calibri" pitchFamily="34" charset="0"/>
              </a:rPr>
              <a:t>l’incremento dei costi direttamente correlati all’aumento della produzione;</a:t>
            </a:r>
          </a:p>
          <a:p>
            <a:pPr lvl="1" indent="355600" algn="just" defTabSz="449170">
              <a:spcBef>
                <a:spcPts val="600"/>
              </a:spcBef>
              <a:buFont typeface="Arial" pitchFamily="34" charset="0"/>
              <a:buChar char="•"/>
              <a:defRPr/>
            </a:pPr>
            <a:r>
              <a:rPr lang="it-IT" dirty="0" smtClean="0"/>
              <a:t>per l’aumento di attività della </a:t>
            </a:r>
            <a:r>
              <a:rPr lang="it-IT" dirty="0" smtClean="0"/>
              <a:t>Neuroradiologia </a:t>
            </a:r>
            <a:r>
              <a:rPr lang="it-IT" dirty="0" smtClean="0"/>
              <a:t>I</a:t>
            </a:r>
            <a:r>
              <a:rPr lang="it-IT" dirty="0" smtClean="0"/>
              <a:t>nterventistica</a:t>
            </a:r>
            <a:r>
              <a:rPr lang="it-IT" dirty="0" smtClean="0"/>
              <a:t>, della </a:t>
            </a:r>
            <a:r>
              <a:rPr lang="it-IT" dirty="0" err="1" smtClean="0"/>
              <a:t>U.O.C.</a:t>
            </a:r>
            <a:r>
              <a:rPr lang="it-IT" dirty="0" smtClean="0"/>
              <a:t> Cardiologia e dell’attività di chirurgia robotica</a:t>
            </a:r>
            <a:r>
              <a:rPr lang="it-IT" dirty="0" smtClean="0">
                <a:latin typeface="Calibri" pitchFamily="34" charset="0"/>
                <a:cs typeface="Calibri" pitchFamily="34" charset="0"/>
              </a:rPr>
              <a:t>. </a:t>
            </a:r>
          </a:p>
          <a:p>
            <a:pPr lvl="1" indent="355600" algn="just" defTabSz="449170">
              <a:spcBef>
                <a:spcPts val="600"/>
              </a:spcBef>
              <a:buFont typeface="Arial" pitchFamily="34" charset="0"/>
              <a:buChar char="•"/>
              <a:defRPr/>
            </a:pPr>
            <a:endParaRPr lang="it-IT" dirty="0" smtClean="0"/>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832648"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bilancio d’Esercizio dell’anno 2021</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7" name="Segnaposto testo 5"/>
          <p:cNvSpPr txBox="1">
            <a:spLocks/>
          </p:cNvSpPr>
          <p:nvPr/>
        </p:nvSpPr>
        <p:spPr>
          <a:xfrm>
            <a:off x="395536" y="1268760"/>
            <a:ext cx="8136904" cy="4824412"/>
          </a:xfrm>
          <a:prstGeom prst="rect">
            <a:avLst/>
          </a:prstGeom>
        </p:spPr>
        <p:txBody>
          <a:bodyPr/>
          <a:lstStyle/>
          <a:p>
            <a:pPr indent="355600" algn="just" defTabSz="449170">
              <a:spcBef>
                <a:spcPts val="600"/>
              </a:spcBef>
              <a:buFont typeface="Arial" pitchFamily="34" charset="0"/>
              <a:buChar char="•"/>
              <a:defRPr/>
            </a:pPr>
            <a:r>
              <a:rPr lang="it-IT" dirty="0" smtClean="0"/>
              <a:t>l’inserimento nella voce “Accantonamenti” della quota riferita ai contributi vincolati non utilizzata nell’anno e all’incremento degli accantonamenti vari come meglio specificato nella tabella allegata al bilancio, nonché agli accantonamenti per i rinnovi contrattuali;</a:t>
            </a:r>
          </a:p>
          <a:p>
            <a:pPr indent="355600" algn="just" defTabSz="449170">
              <a:spcBef>
                <a:spcPts val="600"/>
              </a:spcBef>
              <a:buFont typeface="Arial" pitchFamily="34" charset="0"/>
              <a:buChar char="•"/>
              <a:defRPr/>
            </a:pPr>
            <a:r>
              <a:rPr lang="it-IT" dirty="0" smtClean="0"/>
              <a:t>il sostanziale decremento del contributo PSSR a copertura dei costi sostenuti durante l’emergenza COVID anche in relazione della separata valorizzazione (nell’area delle prestazioni sanitarie) dei ricavi derivanti dai tamponi e vaccini effettuati da questa Fondazione;</a:t>
            </a:r>
          </a:p>
          <a:p>
            <a:pPr indent="355600" algn="just" defTabSz="449170">
              <a:spcBef>
                <a:spcPts val="600"/>
              </a:spcBef>
              <a:buFont typeface="Arial" pitchFamily="34" charset="0"/>
              <a:buChar char="•"/>
              <a:defRPr/>
            </a:pPr>
            <a:r>
              <a:rPr lang="it-IT" dirty="0" smtClean="0"/>
              <a:t>inserimento degli ammortamenti applicati alle immobilizzazioni aziendali così come rivenienti dal libro cespiti che hanno determinato un decremento pari a € 388.058;</a:t>
            </a:r>
          </a:p>
          <a:p>
            <a:pPr indent="355600" algn="just" defTabSz="449170">
              <a:spcBef>
                <a:spcPts val="600"/>
              </a:spcBef>
              <a:buFont typeface="Arial" pitchFamily="34" charset="0"/>
              <a:buChar char="•"/>
              <a:defRPr/>
            </a:pPr>
            <a:r>
              <a:rPr lang="it-IT" dirty="0" smtClean="0"/>
              <a:t>un incremento della voce “altri costi” determinato principalmente dall’inserimento, come da indicazioni regionali, del rimborso di costi accessori per il personale (sempre nell’ambito dei costi COVID) registrato al conto “servizi di consulenza sanitaria in area a pagamento”.</a:t>
            </a:r>
          </a:p>
          <a:p>
            <a:pPr indent="355600" algn="just" defTabSz="449170">
              <a:spcBef>
                <a:spcPts val="600"/>
              </a:spcBef>
              <a:defRPr/>
            </a:pPr>
            <a:endParaRPr lang="it-IT" dirty="0" smtClean="0"/>
          </a:p>
          <a:p>
            <a:pPr indent="355600" algn="just" defTabSz="449170">
              <a:spcBef>
                <a:spcPts val="600"/>
              </a:spcBef>
              <a:defRPr/>
            </a:pPr>
            <a:endParaRPr lang="it-IT" dirty="0" smtClean="0"/>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8704" y="3140968"/>
            <a:ext cx="6534920" cy="1811105"/>
          </a:xfrm>
          <a:prstGeom prst="rect">
            <a:avLst/>
          </a:prstGeom>
          <a:solidFill>
            <a:srgbClr val="CA1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9"/>
          <p:cNvSpPr txBox="1">
            <a:spLocks/>
          </p:cNvSpPr>
          <p:nvPr/>
        </p:nvSpPr>
        <p:spPr bwMode="auto">
          <a:xfrm>
            <a:off x="3923928" y="3268169"/>
            <a:ext cx="2304256" cy="270504"/>
          </a:xfrm>
          <a:prstGeom prst="rect">
            <a:avLst/>
          </a:prstGeom>
          <a:noFill/>
          <a:ln w="9525" cap="flat">
            <a:noFill/>
            <a:round/>
            <a:headEnd/>
            <a:tailEnd/>
          </a:ln>
          <a:effectLst/>
        </p:spPr>
        <p:txBody>
          <a:bodyPr lIns="81615" tIns="68882" rIns="81615" bIns="40807" anchor="ctr"/>
          <a:lstStyle/>
          <a:p>
            <a:pPr defTabSz="407399" eaLnBrk="0">
              <a:spcAft>
                <a:spcPts val="2100"/>
              </a:spcAft>
              <a:tabLst>
                <a:tab pos="0" algn="l"/>
                <a:tab pos="812547" algn="l"/>
                <a:tab pos="1220410" algn="l"/>
                <a:tab pos="1626682" algn="l"/>
                <a:tab pos="2034542" algn="l"/>
                <a:tab pos="2442404" algn="l"/>
                <a:tab pos="2850263" algn="l"/>
                <a:tab pos="3256537" algn="l"/>
                <a:tab pos="3664398" algn="l"/>
                <a:tab pos="4072258" algn="l"/>
                <a:tab pos="4478531" algn="l"/>
                <a:tab pos="4886393" algn="l"/>
                <a:tab pos="5294253" algn="l"/>
                <a:tab pos="5702114" algn="l"/>
                <a:tab pos="6108388" algn="l"/>
                <a:tab pos="6516248" algn="l"/>
                <a:tab pos="6924109" algn="l"/>
                <a:tab pos="7330382" algn="l"/>
                <a:tab pos="7738242" algn="l"/>
                <a:tab pos="8146105" algn="l"/>
              </a:tabLst>
              <a:defRPr/>
            </a:pPr>
            <a:r>
              <a:rPr lang="it-IT" sz="1400" i="1" dirty="0" smtClean="0">
                <a:solidFill>
                  <a:schemeClr val="bg1"/>
                </a:solidFill>
                <a:latin typeface="Arial-BoldMT" pitchFamily="32" charset="0"/>
                <a:cs typeface="Arial" pitchFamily="34" charset="0"/>
              </a:rPr>
              <a:t>Milano, </a:t>
            </a:r>
            <a:r>
              <a:rPr lang="it-IT" sz="1400" i="1" dirty="0" smtClean="0">
                <a:solidFill>
                  <a:schemeClr val="bg1"/>
                </a:solidFill>
                <a:latin typeface="Arial-BoldMT" pitchFamily="32" charset="0"/>
                <a:cs typeface="Arial" pitchFamily="34" charset="0"/>
              </a:rPr>
              <a:t>30 </a:t>
            </a:r>
            <a:r>
              <a:rPr lang="it-IT" sz="1400" i="1" dirty="0" smtClean="0">
                <a:solidFill>
                  <a:schemeClr val="bg1"/>
                </a:solidFill>
                <a:latin typeface="Arial-BoldMT" pitchFamily="32" charset="0"/>
                <a:cs typeface="Arial" pitchFamily="34" charset="0"/>
              </a:rPr>
              <a:t>giugno 2022</a:t>
            </a:r>
            <a:endParaRPr lang="it-IT" sz="1400" i="1" dirty="0">
              <a:solidFill>
                <a:schemeClr val="bg1"/>
              </a:solidFill>
              <a:latin typeface="Arial-BoldMT" pitchFamily="32" charset="0"/>
              <a:cs typeface="Arial" pitchFamily="34" charset="0"/>
            </a:endParaRPr>
          </a:p>
        </p:txBody>
      </p:sp>
      <p:sp>
        <p:nvSpPr>
          <p:cNvPr id="7" name="Titolo 9"/>
          <p:cNvSpPr>
            <a:spLocks noGrp="1"/>
          </p:cNvSpPr>
          <p:nvPr>
            <p:ph type="title"/>
          </p:nvPr>
        </p:nvSpPr>
        <p:spPr>
          <a:xfrm>
            <a:off x="-107504" y="3763946"/>
            <a:ext cx="9144000" cy="817182"/>
          </a:xfrm>
          <a:noFill/>
        </p:spPr>
        <p:txBody>
          <a:bodyPr anchor="ctr">
            <a:normAutofit fontScale="90000"/>
          </a:bodyPr>
          <a:lstStyle/>
          <a:p>
            <a:pPr marL="570248">
              <a:lnSpc>
                <a:spcPct val="100000"/>
              </a:lnSpc>
              <a:spcBef>
                <a:spcPts val="2177"/>
              </a:spcBef>
              <a:spcAft>
                <a:spcPts val="2177"/>
              </a:spcAft>
              <a:defRPr/>
            </a:pPr>
            <a:r>
              <a:rPr lang="it-IT" sz="3600" b="0" dirty="0" smtClean="0">
                <a:solidFill>
                  <a:schemeClr val="bg1"/>
                </a:solidFill>
                <a:latin typeface="Cambria" charset="0"/>
                <a:ea typeface="Cambria" charset="0"/>
                <a:cs typeface="Cambria" charset="0"/>
              </a:rPr>
              <a:t>Valutazione Indicatori inseriti nel</a:t>
            </a:r>
            <a:br>
              <a:rPr lang="it-IT" sz="3600" b="0" dirty="0" smtClean="0">
                <a:solidFill>
                  <a:schemeClr val="bg1"/>
                </a:solidFill>
                <a:latin typeface="Cambria" charset="0"/>
                <a:ea typeface="Cambria" charset="0"/>
                <a:cs typeface="Cambria" charset="0"/>
              </a:rPr>
            </a:br>
            <a:r>
              <a:rPr lang="it-IT" sz="3600" b="0" dirty="0" smtClean="0">
                <a:solidFill>
                  <a:schemeClr val="bg1"/>
                </a:solidFill>
                <a:latin typeface="Cambria" charset="0"/>
                <a:ea typeface="Cambria" charset="0"/>
                <a:cs typeface="Cambria" charset="0"/>
              </a:rPr>
              <a:t>Piano della Performance 2021</a:t>
            </a:r>
            <a:endParaRPr sz="2300" b="0" dirty="0">
              <a:solidFill>
                <a:schemeClr val="bg1"/>
              </a:solidFill>
              <a:latin typeface="Arial" charset="0"/>
              <a:ea typeface="Arial"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332656"/>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578" name="Text Box 1"/>
          <p:cNvSpPr txBox="1">
            <a:spLocks noChangeArrowheads="1"/>
          </p:cNvSpPr>
          <p:nvPr/>
        </p:nvSpPr>
        <p:spPr bwMode="auto">
          <a:xfrm>
            <a:off x="467544" y="332656"/>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Il piano delle performance</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396842" y="982823"/>
            <a:ext cx="6407406" cy="830997"/>
          </a:xfrm>
          <a:prstGeom prst="rect">
            <a:avLst/>
          </a:prstGeom>
          <a:solidFill>
            <a:schemeClr val="tx1">
              <a:lumMod val="65000"/>
              <a:lumOff val="35000"/>
            </a:schemeClr>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SODDISFARE LA DOMANDA </a:t>
            </a:r>
            <a:r>
              <a:rPr lang="it-IT" sz="1600" b="1" dirty="0" err="1" smtClean="0">
                <a:solidFill>
                  <a:schemeClr val="bg1"/>
                </a:solidFill>
                <a:latin typeface="Calibri" pitchFamily="34" charset="0"/>
              </a:rPr>
              <a:t>DI</a:t>
            </a:r>
            <a:r>
              <a:rPr lang="it-IT" sz="1600" b="1" dirty="0" smtClean="0">
                <a:solidFill>
                  <a:schemeClr val="bg1"/>
                </a:solidFill>
                <a:latin typeface="Calibri" pitchFamily="34" charset="0"/>
              </a:rPr>
              <a:t> SALUTE ED I BISOGNI DELLA PERSONA IN MODO EFFICACE ED EFFICIENTE</a:t>
            </a:r>
          </a:p>
          <a:p>
            <a:endParaRPr lang="it-IT" sz="1600" dirty="0">
              <a:solidFill>
                <a:srgbClr val="990000"/>
              </a:solidFill>
              <a:latin typeface="Calibri" pitchFamily="34" charset="0"/>
            </a:endParaRPr>
          </a:p>
        </p:txBody>
      </p:sp>
      <p:sp>
        <p:nvSpPr>
          <p:cNvPr id="9" name="CasellaDiTesto 8"/>
          <p:cNvSpPr txBox="1"/>
          <p:nvPr/>
        </p:nvSpPr>
        <p:spPr>
          <a:xfrm>
            <a:off x="7236296" y="982823"/>
            <a:ext cx="1785950" cy="830997"/>
          </a:xfrm>
          <a:prstGeom prst="rect">
            <a:avLst/>
          </a:prstGeom>
          <a:solidFill>
            <a:schemeClr val="tx1">
              <a:lumMod val="65000"/>
              <a:lumOff val="35000"/>
            </a:schemeClr>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LA MISSION</a:t>
            </a:r>
          </a:p>
          <a:p>
            <a:pPr algn="ctr"/>
            <a:r>
              <a:rPr lang="it-IT" sz="1600" b="1" dirty="0" smtClean="0">
                <a:solidFill>
                  <a:schemeClr val="bg1"/>
                </a:solidFill>
                <a:latin typeface="Calibri" pitchFamily="34" charset="0"/>
              </a:rPr>
              <a:t>DELLA FONDAZIONE</a:t>
            </a:r>
            <a:endParaRPr lang="it-IT" sz="1600" b="1" dirty="0">
              <a:solidFill>
                <a:schemeClr val="bg1"/>
              </a:solidFill>
              <a:latin typeface="Calibri" pitchFamily="34" charset="0"/>
            </a:endParaRPr>
          </a:p>
        </p:txBody>
      </p:sp>
      <p:sp>
        <p:nvSpPr>
          <p:cNvPr id="10" name="CasellaDiTesto 9"/>
          <p:cNvSpPr txBox="1"/>
          <p:nvPr/>
        </p:nvSpPr>
        <p:spPr>
          <a:xfrm>
            <a:off x="396842" y="2076324"/>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LE</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11" name="Rettangolo 10"/>
          <p:cNvSpPr/>
          <p:nvPr/>
        </p:nvSpPr>
        <p:spPr bwMode="auto">
          <a:xfrm>
            <a:off x="396842" y="2843535"/>
            <a:ext cx="1947349" cy="3890237"/>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indent="-355600" defTabSz="449263" hangingPunct="0">
              <a:lnSpc>
                <a:spcPct val="93000"/>
              </a:lnSpc>
              <a:spcBef>
                <a:spcPts val="0"/>
              </a:spcBef>
              <a:spcAft>
                <a:spcPts val="1200"/>
              </a:spcAft>
              <a:buClr>
                <a:srgbClr val="000000"/>
              </a:buClr>
              <a:buSzPct val="100000"/>
            </a:pPr>
            <a:r>
              <a:rPr lang="it-IT" sz="1600" dirty="0" smtClean="0">
                <a:solidFill>
                  <a:schemeClr val="tx1">
                    <a:lumMod val="85000"/>
                    <a:lumOff val="15000"/>
                  </a:schemeClr>
                </a:solidFill>
              </a:rPr>
              <a:t>R1) equilibrio economico-finanziario della Fondazione</a:t>
            </a:r>
          </a:p>
          <a:p>
            <a:pPr marL="355600" indent="-355600" defTabSz="449263" hangingPunct="0">
              <a:lnSpc>
                <a:spcPct val="93000"/>
              </a:lnSpc>
              <a:spcAft>
                <a:spcPts val="1200"/>
              </a:spcAft>
              <a:buClr>
                <a:srgbClr val="000000"/>
              </a:buClr>
              <a:buSzPct val="100000"/>
            </a:pPr>
            <a:r>
              <a:rPr lang="it-IT" sz="1600" dirty="0" smtClean="0">
                <a:solidFill>
                  <a:schemeClr val="tx1">
                    <a:lumMod val="85000"/>
                    <a:lumOff val="15000"/>
                  </a:schemeClr>
                </a:solidFill>
              </a:rPr>
              <a:t>R2) miglioramento delle performance della Fondazione</a:t>
            </a:r>
          </a:p>
          <a:p>
            <a:pPr marL="355600" indent="-355600" defTabSz="449263" hangingPunct="0">
              <a:lnSpc>
                <a:spcPct val="93000"/>
              </a:lnSpc>
              <a:spcAft>
                <a:spcPts val="1200"/>
              </a:spcAft>
              <a:buClr>
                <a:srgbClr val="000000"/>
              </a:buClr>
              <a:buSzPct val="100000"/>
            </a:pPr>
            <a:r>
              <a:rPr lang="it-IT" sz="1600" dirty="0" smtClean="0">
                <a:solidFill>
                  <a:schemeClr val="tx1">
                    <a:lumMod val="85000"/>
                    <a:lumOff val="15000"/>
                  </a:schemeClr>
                </a:solidFill>
              </a:rPr>
              <a:t>R3) trasparenza e Prevenzione della Corruzione</a:t>
            </a:r>
          </a:p>
          <a:p>
            <a:pPr marL="355600" indent="-355600" defTabSz="449263" hangingPunct="0">
              <a:lnSpc>
                <a:spcPct val="93000"/>
              </a:lnSpc>
              <a:spcAft>
                <a:spcPts val="1200"/>
              </a:spcAft>
              <a:buClr>
                <a:srgbClr val="000000"/>
              </a:buClr>
              <a:buSzPct val="100000"/>
            </a:pPr>
            <a:r>
              <a:rPr lang="it-IT" sz="1600" dirty="0" smtClean="0">
                <a:solidFill>
                  <a:schemeClr val="tx1">
                    <a:lumMod val="85000"/>
                    <a:lumOff val="15000"/>
                  </a:schemeClr>
                </a:solidFill>
              </a:rPr>
              <a:t>R4) semplificazione ed innovazione</a:t>
            </a:r>
          </a:p>
          <a:p>
            <a:pPr marL="342900" indent="-342900" defTabSz="449263" hangingPunct="0">
              <a:lnSpc>
                <a:spcPct val="93000"/>
              </a:lnSpc>
              <a:buClr>
                <a:srgbClr val="000000"/>
              </a:buClr>
              <a:buSzPct val="100000"/>
              <a:buFont typeface="+mj-lt"/>
              <a:buAutoNum type="arabicPeriod"/>
            </a:pPr>
            <a:endParaRPr kumimoji="0" lang="it-IT" sz="1600" i="0" u="none" strike="noStrike" cap="none" normalizeH="0" baseline="0" dirty="0" smtClean="0">
              <a:ln>
                <a:noFill/>
              </a:ln>
              <a:solidFill>
                <a:srgbClr val="990000"/>
              </a:solidFill>
              <a:effectLst/>
              <a:latin typeface="Arial" pitchFamily="34" charset="0"/>
              <a:ea typeface="Arial Unicode MS" pitchFamily="34" charset="-128"/>
              <a:cs typeface="Arial Unicode MS" pitchFamily="34" charset="-128"/>
            </a:endParaRPr>
          </a:p>
        </p:txBody>
      </p:sp>
      <p:sp>
        <p:nvSpPr>
          <p:cNvPr id="12" name="CasellaDiTesto 11"/>
          <p:cNvSpPr txBox="1"/>
          <p:nvPr/>
        </p:nvSpPr>
        <p:spPr>
          <a:xfrm>
            <a:off x="2699222" y="2073042"/>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endParaRPr lang="it-IT" sz="1600" b="1" dirty="0">
              <a:solidFill>
                <a:schemeClr val="bg1"/>
              </a:solidFill>
              <a:latin typeface="Calibri" pitchFamily="34" charset="0"/>
            </a:endParaRPr>
          </a:p>
        </p:txBody>
      </p:sp>
      <p:sp>
        <p:nvSpPr>
          <p:cNvPr id="13" name="Rettangolo 12"/>
          <p:cNvSpPr/>
          <p:nvPr/>
        </p:nvSpPr>
        <p:spPr bwMode="auto">
          <a:xfrm>
            <a:off x="2699222" y="2843535"/>
            <a:ext cx="1947349" cy="3890237"/>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S1) garantire i livelli di assistenza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S2) appropriatezza delle prestazioni erogate</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S3) governo dei tempi di attesa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S4) sorveglianza igienico sanitaria</a:t>
            </a:r>
          </a:p>
          <a:p>
            <a:pPr marL="355600" marR="0" indent="-355600" defTabSz="449263" eaLnBrk="1" latinLnBrk="0" hangingPunct="0">
              <a:lnSpc>
                <a:spcPct val="93000"/>
              </a:lnSpc>
              <a:spcBef>
                <a:spcPts val="0"/>
              </a:spcBef>
              <a:spcAft>
                <a:spcPts val="1200"/>
              </a:spcAft>
              <a:buClr>
                <a:srgbClr val="000000"/>
              </a:buClr>
              <a:buSzPct val="100000"/>
              <a:buFont typeface="Times New Roman" pitchFamily="18" charset="0"/>
              <a:buNone/>
              <a:tabLst/>
            </a:pPr>
            <a:r>
              <a:rPr lang="it-IT" sz="1600" dirty="0" smtClean="0">
                <a:solidFill>
                  <a:schemeClr val="tx1">
                    <a:lumMod val="85000"/>
                    <a:lumOff val="15000"/>
                  </a:schemeClr>
                </a:solidFill>
              </a:rPr>
              <a:t>S5) mantenimento dello status di </a:t>
            </a:r>
            <a:r>
              <a:rPr lang="it-IT" sz="1600" dirty="0" err="1" smtClean="0">
                <a:solidFill>
                  <a:schemeClr val="tx1">
                    <a:lumMod val="85000"/>
                    <a:lumOff val="15000"/>
                  </a:schemeClr>
                </a:solidFill>
              </a:rPr>
              <a:t>I.R.C.C.S.</a:t>
            </a:r>
            <a:endParaRPr lang="it-IT" sz="1600" dirty="0" smtClean="0">
              <a:solidFill>
                <a:schemeClr val="tx1">
                  <a:lumMod val="85000"/>
                  <a:lumOff val="15000"/>
                </a:schemeClr>
              </a:solidFill>
            </a:endParaRPr>
          </a:p>
        </p:txBody>
      </p:sp>
      <p:sp>
        <p:nvSpPr>
          <p:cNvPr id="14" name="CasellaDiTesto 13"/>
          <p:cNvSpPr txBox="1"/>
          <p:nvPr/>
        </p:nvSpPr>
        <p:spPr>
          <a:xfrm>
            <a:off x="5003478" y="2073042"/>
            <a:ext cx="1947349" cy="584775"/>
          </a:xfrm>
          <a:prstGeom prst="rect">
            <a:avLst/>
          </a:prstGeom>
          <a:solidFill>
            <a:srgbClr val="CA164C"/>
          </a:solidFill>
          <a:ln w="0">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I DIRITTI DEI CITTADINI</a:t>
            </a:r>
            <a:endParaRPr lang="it-IT" sz="1600" b="1" dirty="0">
              <a:solidFill>
                <a:schemeClr val="bg1"/>
              </a:solidFill>
              <a:latin typeface="Calibri" pitchFamily="34" charset="0"/>
            </a:endParaRPr>
          </a:p>
        </p:txBody>
      </p:sp>
      <p:sp>
        <p:nvSpPr>
          <p:cNvPr id="15" name="Rettangolo 14"/>
          <p:cNvSpPr/>
          <p:nvPr/>
        </p:nvSpPr>
        <p:spPr bwMode="auto">
          <a:xfrm>
            <a:off x="5003478" y="2834217"/>
            <a:ext cx="1947349" cy="3907151"/>
          </a:xfrm>
          <a:prstGeom prst="rect">
            <a:avLst/>
          </a:prstGeom>
          <a:solidFill>
            <a:schemeClr val="bg2">
              <a:lumMod val="20000"/>
              <a:lumOff val="80000"/>
            </a:schemeClr>
          </a:solidFill>
          <a:ln w="47625" cap="flat" cmpd="sng" algn="ctr">
            <a:solidFill>
              <a:srgbClr val="CA164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55600" indent="-355600" defTabSz="449263" hangingPunct="0">
              <a:lnSpc>
                <a:spcPct val="93000"/>
              </a:lnSpc>
              <a:spcBef>
                <a:spcPts val="0"/>
              </a:spcBef>
              <a:spcAft>
                <a:spcPts val="1800"/>
              </a:spcAft>
              <a:buClr>
                <a:srgbClr val="000000"/>
              </a:buClr>
              <a:buSzPct val="100000"/>
            </a:pPr>
            <a:r>
              <a:rPr lang="it-IT" sz="1600" dirty="0" smtClean="0">
                <a:solidFill>
                  <a:schemeClr val="tx1">
                    <a:lumMod val="85000"/>
                    <a:lumOff val="15000"/>
                  </a:schemeClr>
                </a:solidFill>
              </a:rPr>
              <a:t>D1) accessibilità, vivibilità e comfort nelle strutture della Fondazione</a:t>
            </a:r>
          </a:p>
          <a:p>
            <a:pPr marL="355600" indent="-355600" defTabSz="449263" hangingPunct="0">
              <a:lnSpc>
                <a:spcPct val="93000"/>
              </a:lnSpc>
              <a:spcBef>
                <a:spcPts val="0"/>
              </a:spcBef>
              <a:spcAft>
                <a:spcPts val="1800"/>
              </a:spcAft>
              <a:buClr>
                <a:srgbClr val="000000"/>
              </a:buClr>
              <a:buSzPct val="100000"/>
            </a:pPr>
            <a:r>
              <a:rPr lang="it-IT" sz="1600" dirty="0" smtClean="0">
                <a:solidFill>
                  <a:schemeClr val="tx1">
                    <a:lumMod val="85000"/>
                    <a:lumOff val="15000"/>
                  </a:schemeClr>
                </a:solidFill>
              </a:rPr>
              <a:t>D2) cura della relazione e  della comunicazione  fra professionista e  utente/paziente</a:t>
            </a:r>
          </a:p>
        </p:txBody>
      </p:sp>
      <p:sp>
        <p:nvSpPr>
          <p:cNvPr id="16" name="CasellaDiTesto 15"/>
          <p:cNvSpPr txBox="1"/>
          <p:nvPr/>
        </p:nvSpPr>
        <p:spPr>
          <a:xfrm>
            <a:off x="7236296" y="2060848"/>
            <a:ext cx="1785950" cy="584775"/>
          </a:xfrm>
          <a:prstGeom prst="rect">
            <a:avLst/>
          </a:prstGeom>
          <a:solidFill>
            <a:srgbClr val="CA164C"/>
          </a:solidFill>
          <a:ln w="60325">
            <a:no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bg1"/>
                </a:solidFill>
                <a:latin typeface="Calibri" pitchFamily="34" charset="0"/>
              </a:rPr>
              <a:t>LE AREE STRATEGICHE</a:t>
            </a:r>
          </a:p>
        </p:txBody>
      </p:sp>
      <p:sp>
        <p:nvSpPr>
          <p:cNvPr id="17" name="CasellaDiTesto 16"/>
          <p:cNvSpPr txBox="1"/>
          <p:nvPr/>
        </p:nvSpPr>
        <p:spPr>
          <a:xfrm>
            <a:off x="7236296" y="2844225"/>
            <a:ext cx="1785950" cy="584775"/>
          </a:xfrm>
          <a:prstGeom prst="rect">
            <a:avLst/>
          </a:prstGeom>
          <a:solidFill>
            <a:schemeClr val="bg2">
              <a:lumMod val="20000"/>
              <a:lumOff val="8000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algn="ctr"/>
            <a:r>
              <a:rPr lang="it-IT" sz="1600" b="1" dirty="0" smtClean="0">
                <a:solidFill>
                  <a:schemeClr val="tx1">
                    <a:lumMod val="85000"/>
                    <a:lumOff val="15000"/>
                  </a:schemeClr>
                </a:solidFill>
                <a:latin typeface="Calibri" pitchFamily="34" charset="0"/>
              </a:rPr>
              <a:t>GLI</a:t>
            </a:r>
          </a:p>
          <a:p>
            <a:pPr algn="ctr"/>
            <a:r>
              <a:rPr lang="it-IT" sz="1600" b="1" dirty="0" smtClean="0">
                <a:solidFill>
                  <a:schemeClr val="tx1">
                    <a:lumMod val="85000"/>
                    <a:lumOff val="15000"/>
                  </a:schemeClr>
                </a:solidFill>
                <a:latin typeface="Calibri" pitchFamily="34" charset="0"/>
              </a:rPr>
              <a:t>OBIETTIVI</a:t>
            </a:r>
          </a:p>
        </p:txBody>
      </p:sp>
      <p:sp>
        <p:nvSpPr>
          <p:cNvPr id="18" name="Ovale 17"/>
          <p:cNvSpPr/>
          <p:nvPr/>
        </p:nvSpPr>
        <p:spPr bwMode="auto">
          <a:xfrm>
            <a:off x="325404"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9" name="Ovale 18"/>
          <p:cNvSpPr/>
          <p:nvPr/>
        </p:nvSpPr>
        <p:spPr bwMode="auto">
          <a:xfrm>
            <a:off x="2627784"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20" name="Ovale 19"/>
          <p:cNvSpPr/>
          <p:nvPr/>
        </p:nvSpPr>
        <p:spPr bwMode="auto">
          <a:xfrm>
            <a:off x="4932040" y="1855445"/>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smtClean="0">
                <a:solidFill>
                  <a:schemeClr val="bg1"/>
                </a:solidFill>
              </a:rPr>
              <a:t>D</a:t>
            </a:r>
            <a:endPar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176759"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1" name="CasellaDiTesto 10"/>
          <p:cNvSpPr txBox="1"/>
          <p:nvPr/>
        </p:nvSpPr>
        <p:spPr>
          <a:xfrm>
            <a:off x="251520" y="1700808"/>
            <a:ext cx="8643998"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R1 – 	“Equilibrio economico-finanziario della Fondazione “</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descrive il contributo delle </a:t>
            </a:r>
            <a:r>
              <a:rPr lang="it-IT" sz="1400" dirty="0" err="1" smtClean="0">
                <a:solidFill>
                  <a:schemeClr val="tx1">
                    <a:lumMod val="85000"/>
                    <a:lumOff val="15000"/>
                  </a:schemeClr>
                </a:solidFill>
                <a:latin typeface="Calibri" pitchFamily="34" charset="0"/>
              </a:rPr>
              <a:t>UU.OO</a:t>
            </a:r>
            <a:r>
              <a:rPr lang="it-IT" sz="1400" dirty="0" smtClean="0">
                <a:solidFill>
                  <a:schemeClr val="tx1">
                    <a:lumMod val="85000"/>
                    <a:lumOff val="15000"/>
                  </a:schemeClr>
                </a:solidFill>
                <a:latin typeface="Calibri" pitchFamily="34" charset="0"/>
              </a:rPr>
              <a:t>. all'equilibrio economico finanziario della Fondazione attraverso la gestione efficace ed efficiente delle risorse assegnate nell’erogare le prestazioni sanitarie</a:t>
            </a:r>
          </a:p>
        </p:txBody>
      </p:sp>
      <p:pic>
        <p:nvPicPr>
          <p:cNvPr id="23554" name="Picture 2"/>
          <p:cNvPicPr>
            <a:picLocks noChangeAspect="1" noChangeArrowheads="1"/>
          </p:cNvPicPr>
          <p:nvPr/>
        </p:nvPicPr>
        <p:blipFill>
          <a:blip r:embed="rId3" cstate="print"/>
          <a:srcRect/>
          <a:stretch>
            <a:fillRect/>
          </a:stretch>
        </p:blipFill>
        <p:spPr bwMode="auto">
          <a:xfrm>
            <a:off x="467545" y="2780928"/>
            <a:ext cx="8207214" cy="3529258"/>
          </a:xfrm>
          <a:prstGeom prst="rect">
            <a:avLst/>
          </a:prstGeom>
          <a:noFill/>
          <a:ln w="9525">
            <a:noFill/>
            <a:miter lim="800000"/>
            <a:headEnd/>
            <a:tailEnd/>
          </a:ln>
          <a:effec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176759"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3" name="CasellaDiTesto 12"/>
          <p:cNvSpPr txBox="1"/>
          <p:nvPr/>
        </p:nvSpPr>
        <p:spPr>
          <a:xfrm>
            <a:off x="251520" y="1700808"/>
            <a:ext cx="8643998" cy="738664"/>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R2 – 	“Miglioramento delle performance della Fondazione“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questo obiettivo vuole rappresentare l’ottimizzazione dei processi il cui fine ultimo è il raggiungimento di risultati di efficienza migliori. </a:t>
            </a:r>
          </a:p>
        </p:txBody>
      </p:sp>
      <p:pic>
        <p:nvPicPr>
          <p:cNvPr id="21505" name="Picture 1"/>
          <p:cNvPicPr>
            <a:picLocks noChangeAspect="1" noChangeArrowheads="1"/>
          </p:cNvPicPr>
          <p:nvPr/>
        </p:nvPicPr>
        <p:blipFill>
          <a:blip r:embed="rId3" cstate="print"/>
          <a:srcRect/>
          <a:stretch>
            <a:fillRect/>
          </a:stretch>
        </p:blipFill>
        <p:spPr bwMode="auto">
          <a:xfrm>
            <a:off x="467544" y="2564904"/>
            <a:ext cx="8208912" cy="3602771"/>
          </a:xfrm>
          <a:prstGeom prst="rect">
            <a:avLst/>
          </a:prstGeom>
          <a:noFill/>
          <a:ln w="9525">
            <a:noFill/>
            <a:miter lim="800000"/>
            <a:headEnd/>
            <a:tailEnd/>
          </a:ln>
          <a:effectLst/>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hlinkClick r:id="rId3"/>
          </p:cNvPr>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214424"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250143" y="1700808"/>
            <a:ext cx="8643998" cy="738664"/>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R3 – 	“Trasparenza e Prevenzione della Corruzione“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sono descritti gli obiettivi strategici in materia di prevenzione della corruzione e della trasparenza.</a:t>
            </a:r>
          </a:p>
        </p:txBody>
      </p:sp>
      <p:pic>
        <p:nvPicPr>
          <p:cNvPr id="19457" name="Picture 1"/>
          <p:cNvPicPr>
            <a:picLocks noChangeAspect="1" noChangeArrowheads="1"/>
          </p:cNvPicPr>
          <p:nvPr/>
        </p:nvPicPr>
        <p:blipFill>
          <a:blip r:embed="rId4" cstate="print"/>
          <a:srcRect/>
          <a:stretch>
            <a:fillRect/>
          </a:stretch>
        </p:blipFill>
        <p:spPr bwMode="auto">
          <a:xfrm>
            <a:off x="324408" y="2708920"/>
            <a:ext cx="8568072" cy="2664296"/>
          </a:xfrm>
          <a:prstGeom prst="rect">
            <a:avLst/>
          </a:prstGeom>
          <a:noFill/>
          <a:ln w="9525">
            <a:noFill/>
            <a:miter lim="800000"/>
            <a:headEnd/>
            <a:tailEnd/>
          </a:ln>
          <a:effec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8" name="CasellaDiTesto 7"/>
          <p:cNvSpPr txBox="1"/>
          <p:nvPr/>
        </p:nvSpPr>
        <p:spPr>
          <a:xfrm>
            <a:off x="214424" y="1052736"/>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LE </a:t>
            </a:r>
          </a:p>
          <a:p>
            <a:pPr algn="ctr"/>
            <a:r>
              <a:rPr lang="it-IT" sz="1600" b="1" dirty="0" smtClean="0">
                <a:solidFill>
                  <a:schemeClr val="bg1"/>
                </a:solidFill>
                <a:latin typeface="Calibri" pitchFamily="34" charset="0"/>
              </a:rPr>
              <a:t>RISORSE</a:t>
            </a:r>
            <a:endParaRPr lang="it-IT" sz="1600" b="1" dirty="0">
              <a:solidFill>
                <a:schemeClr val="bg1"/>
              </a:solidFill>
              <a:latin typeface="Calibri" pitchFamily="34" charset="0"/>
            </a:endParaRPr>
          </a:p>
        </p:txBody>
      </p:sp>
      <p:sp>
        <p:nvSpPr>
          <p:cNvPr id="9" name="Ovale 8"/>
          <p:cNvSpPr/>
          <p:nvPr/>
        </p:nvSpPr>
        <p:spPr bwMode="auto">
          <a:xfrm>
            <a:off x="2178636" y="1124174"/>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R</a:t>
            </a:r>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1" name="CasellaDiTesto 10"/>
          <p:cNvSpPr txBox="1"/>
          <p:nvPr/>
        </p:nvSpPr>
        <p:spPr>
          <a:xfrm>
            <a:off x="251520" y="1844824"/>
            <a:ext cx="8643998"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R4 – 	“Semplificazione ed innovazione“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racchiude le iniziative di sviluppo tecnologico e semplificazione coerentemente con la programmazione regionale esplicitata nel Piano di Intervento annuale edito da Lombardia Informatica.</a:t>
            </a:r>
          </a:p>
        </p:txBody>
      </p:sp>
      <p:pic>
        <p:nvPicPr>
          <p:cNvPr id="17410" name="Picture 2"/>
          <p:cNvPicPr>
            <a:picLocks noChangeAspect="1" noChangeArrowheads="1"/>
          </p:cNvPicPr>
          <p:nvPr/>
        </p:nvPicPr>
        <p:blipFill>
          <a:blip r:embed="rId3" cstate="print"/>
          <a:srcRect/>
          <a:stretch>
            <a:fillRect/>
          </a:stretch>
        </p:blipFill>
        <p:spPr bwMode="auto">
          <a:xfrm>
            <a:off x="395535" y="3284984"/>
            <a:ext cx="8424937" cy="2120680"/>
          </a:xfrm>
          <a:prstGeom prst="rect">
            <a:avLst/>
          </a:prstGeom>
          <a:noFill/>
          <a:ln w="9525">
            <a:noFill/>
            <a:miter lim="800000"/>
            <a:headEnd/>
            <a:tailEnd/>
          </a:ln>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L’organizzazione dell’Azienda </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196752"/>
            <a:ext cx="8064895" cy="4039488"/>
          </a:xfrm>
          <a:prstGeom prst="rect">
            <a:avLst/>
          </a:prstGeom>
          <a:ln/>
        </p:spPr>
        <p:txBody>
          <a:bodyPr lIns="82945" tIns="41473" rIns="82945" bIns="41473"/>
          <a:lstStyle/>
          <a:p>
            <a:pPr algn="just" defTabSz="449170">
              <a:spcBef>
                <a:spcPts val="600"/>
              </a:spcBef>
              <a:defRPr/>
            </a:pPr>
            <a:r>
              <a:rPr lang="it-IT" dirty="0" smtClean="0"/>
              <a:t>Da queste caratteristiche discende la sua </a:t>
            </a:r>
            <a:r>
              <a:rPr lang="it-IT" dirty="0" err="1" smtClean="0"/>
              <a:t>mission</a:t>
            </a:r>
            <a:r>
              <a:rPr lang="it-IT" dirty="0" smtClean="0"/>
              <a:t>: essere l’ospedale di riferimento della città di Milano e il primo IRCCS pubblico per qualità e produttività scientifica in Italia.</a:t>
            </a:r>
          </a:p>
          <a:p>
            <a:pPr algn="just" defTabSz="449170">
              <a:spcBef>
                <a:spcPts val="600"/>
              </a:spcBef>
              <a:defRPr/>
            </a:pPr>
            <a:r>
              <a:rPr lang="it-IT" dirty="0" smtClean="0"/>
              <a:t>Questa visione si concretizza in alcuni obiettivi più specifici volti a:</a:t>
            </a:r>
          </a:p>
          <a:p>
            <a:pPr algn="just" defTabSz="449170">
              <a:spcBef>
                <a:spcPts val="600"/>
              </a:spcBef>
              <a:defRPr/>
            </a:pPr>
            <a:r>
              <a:rPr lang="it-IT" dirty="0" smtClean="0"/>
              <a:t>•	Rafforzare il ruolo di centro di riferimento all’interno delle reti nazionali e internazionali che ne evidenziano le attività distintive quali l’emergenza/urgenza nell’adulto e nel bambino, i trapianti (che sono anche le aree di riconoscimento ministeriale di IRCCS ), l’assistenza </a:t>
            </a:r>
            <a:r>
              <a:rPr lang="it-IT" dirty="0" err="1" smtClean="0"/>
              <a:t>materno-infantile</a:t>
            </a:r>
            <a:r>
              <a:rPr lang="it-IT" dirty="0" smtClean="0"/>
              <a:t> e la presa in carico dei pazienti con malattie rare.</a:t>
            </a:r>
          </a:p>
          <a:p>
            <a:pPr algn="just" defTabSz="449170">
              <a:spcBef>
                <a:spcPts val="600"/>
              </a:spcBef>
              <a:defRPr/>
            </a:pPr>
            <a:r>
              <a:rPr lang="it-IT" dirty="0" smtClean="0"/>
              <a:t>•	Promuovere la ricerca </a:t>
            </a:r>
            <a:r>
              <a:rPr lang="it-IT" dirty="0" err="1" smtClean="0"/>
              <a:t>traslazionale</a:t>
            </a:r>
            <a:r>
              <a:rPr lang="it-IT" dirty="0" smtClean="0"/>
              <a:t> e tutelare la proprietà dei suoi risultati.</a:t>
            </a:r>
          </a:p>
          <a:p>
            <a:pPr algn="just" defTabSz="449170">
              <a:spcBef>
                <a:spcPts val="600"/>
              </a:spcBef>
              <a:defRPr/>
            </a:pPr>
            <a:r>
              <a:rPr lang="it-IT" dirty="0" smtClean="0"/>
              <a:t>•	Attuare, anche in rapporto con altri enti, programmi di formazione professionale e di educazione sanitaria.</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4" name="CasellaDiTesto 13"/>
          <p:cNvSpPr txBox="1"/>
          <p:nvPr/>
        </p:nvSpPr>
        <p:spPr>
          <a:xfrm>
            <a:off x="179512" y="1956728"/>
            <a:ext cx="8715436" cy="738664"/>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S1 – 	“Garantire i livelli di assistenza“</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misurare l’efficacia e l’equità delle prestazioni e dei servizi sanitari erogati dalla Fondazione</a:t>
            </a:r>
            <a:r>
              <a:rPr lang="it-IT" sz="1400" dirty="0" smtClean="0">
                <a:latin typeface="Calibri" pitchFamily="34" charset="0"/>
              </a:rPr>
              <a:t>.</a:t>
            </a: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pic>
        <p:nvPicPr>
          <p:cNvPr id="15362" name="Picture 2"/>
          <p:cNvPicPr>
            <a:picLocks noChangeAspect="1" noChangeArrowheads="1"/>
          </p:cNvPicPr>
          <p:nvPr/>
        </p:nvPicPr>
        <p:blipFill>
          <a:blip r:embed="rId3" cstate="print"/>
          <a:srcRect/>
          <a:stretch>
            <a:fillRect/>
          </a:stretch>
        </p:blipFill>
        <p:spPr bwMode="auto">
          <a:xfrm>
            <a:off x="323528" y="2780929"/>
            <a:ext cx="8496944" cy="3564442"/>
          </a:xfrm>
          <a:prstGeom prst="rect">
            <a:avLst/>
          </a:prstGeom>
          <a:noFill/>
          <a:ln w="9525">
            <a:noFill/>
            <a:miter lim="800000"/>
            <a:headEnd/>
            <a:tailEnd/>
          </a:ln>
          <a:effectLst/>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7" name="CasellaDiTesto 16"/>
          <p:cNvSpPr txBox="1"/>
          <p:nvPr/>
        </p:nvSpPr>
        <p:spPr>
          <a:xfrm>
            <a:off x="179512" y="1834371"/>
            <a:ext cx="8715436"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S2 – 	“appropriatezza delle prestazioni erogate“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misurare alcuni aspetti della qualità delle prestazioni e dell’utilizzo delle risorse sanitarie, al fine di promuovere il miglioramento della qualità dei servizi e dell’assistenza erogata.</a:t>
            </a:r>
          </a:p>
        </p:txBody>
      </p:sp>
      <p:pic>
        <p:nvPicPr>
          <p:cNvPr id="13314" name="Picture 2"/>
          <p:cNvPicPr>
            <a:picLocks noChangeAspect="1" noChangeArrowheads="1"/>
          </p:cNvPicPr>
          <p:nvPr/>
        </p:nvPicPr>
        <p:blipFill>
          <a:blip r:embed="rId3" cstate="print"/>
          <a:srcRect/>
          <a:stretch>
            <a:fillRect/>
          </a:stretch>
        </p:blipFill>
        <p:spPr bwMode="auto">
          <a:xfrm>
            <a:off x="323528" y="3068960"/>
            <a:ext cx="8480943" cy="2880320"/>
          </a:xfrm>
          <a:prstGeom prst="rect">
            <a:avLst/>
          </a:prstGeom>
          <a:noFill/>
          <a:ln w="9525">
            <a:noFill/>
            <a:miter lim="800000"/>
            <a:headEnd/>
            <a:tailEnd/>
          </a:ln>
          <a:effectLst/>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4" name="CasellaDiTesto 13"/>
          <p:cNvSpPr txBox="1"/>
          <p:nvPr/>
        </p:nvSpPr>
        <p:spPr>
          <a:xfrm>
            <a:off x="214282" y="2142269"/>
            <a:ext cx="8715436" cy="1169551"/>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S3 – 	“Governo dei tempi di attesa“</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verificare il contenimento dei tempi di attesa con l’obiettivo di attualizzarli rispetto a eventuali nuove priorità e necessità attraverso l’analisi dei tempi medi di attesa per le prestazioni oggetto di monitoraggio da parte di ATS Milano.</a:t>
            </a:r>
          </a:p>
        </p:txBody>
      </p:sp>
      <p:pic>
        <p:nvPicPr>
          <p:cNvPr id="11265" name="Picture 1"/>
          <p:cNvPicPr>
            <a:picLocks noChangeAspect="1" noChangeArrowheads="1"/>
          </p:cNvPicPr>
          <p:nvPr/>
        </p:nvPicPr>
        <p:blipFill>
          <a:blip r:embed="rId3" cstate="print"/>
          <a:srcRect/>
          <a:stretch>
            <a:fillRect/>
          </a:stretch>
        </p:blipFill>
        <p:spPr bwMode="auto">
          <a:xfrm>
            <a:off x="323528" y="3573016"/>
            <a:ext cx="8453967" cy="2047030"/>
          </a:xfrm>
          <a:prstGeom prst="rect">
            <a:avLst/>
          </a:prstGeom>
          <a:noFill/>
          <a:ln w="9525">
            <a:noFill/>
            <a:miter lim="800000"/>
            <a:headEnd/>
            <a:tailEnd/>
          </a:ln>
          <a:effectLst/>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7" name="CasellaDiTesto 16"/>
          <p:cNvSpPr txBox="1"/>
          <p:nvPr/>
        </p:nvSpPr>
        <p:spPr>
          <a:xfrm>
            <a:off x="214282" y="2126880"/>
            <a:ext cx="8715436"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S4 – 	“Sorveglianza igienico sanitaria“</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verificare l’applicazione dei meccanismi di tutela della salute collettiva attraverso la prevenzione delle malattie, la promozione della salute ed il miglioramento della qualità della vita.</a:t>
            </a:r>
          </a:p>
        </p:txBody>
      </p:sp>
      <p:pic>
        <p:nvPicPr>
          <p:cNvPr id="9217" name="Picture 1"/>
          <p:cNvPicPr>
            <a:picLocks noChangeAspect="1" noChangeArrowheads="1"/>
          </p:cNvPicPr>
          <p:nvPr/>
        </p:nvPicPr>
        <p:blipFill>
          <a:blip r:embed="rId3" cstate="print"/>
          <a:srcRect/>
          <a:stretch>
            <a:fillRect/>
          </a:stretch>
        </p:blipFill>
        <p:spPr bwMode="auto">
          <a:xfrm>
            <a:off x="251520" y="3284984"/>
            <a:ext cx="8659114" cy="2592288"/>
          </a:xfrm>
          <a:prstGeom prst="rect">
            <a:avLst/>
          </a:prstGeom>
          <a:noFill/>
          <a:ln w="9525">
            <a:noFill/>
            <a:miter lim="800000"/>
            <a:headEnd/>
            <a:tailEnd/>
          </a:ln>
          <a:effectLst/>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0" name="CasellaDiTesto 9"/>
          <p:cNvSpPr txBox="1"/>
          <p:nvPr/>
        </p:nvSpPr>
        <p:spPr>
          <a:xfrm>
            <a:off x="249810" y="118347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2" name="CasellaDiTesto 11"/>
          <p:cNvSpPr txBox="1"/>
          <p:nvPr/>
        </p:nvSpPr>
        <p:spPr>
          <a:xfrm>
            <a:off x="17951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LA</a:t>
            </a:r>
          </a:p>
          <a:p>
            <a:pPr algn="ctr"/>
            <a:r>
              <a:rPr lang="it-IT" sz="1600" b="1" dirty="0" smtClean="0">
                <a:solidFill>
                  <a:schemeClr val="bg1"/>
                </a:solidFill>
                <a:latin typeface="Calibri" pitchFamily="34" charset="0"/>
              </a:rPr>
              <a:t>SALUTE</a:t>
            </a:r>
          </a:p>
        </p:txBody>
      </p:sp>
      <p:sp>
        <p:nvSpPr>
          <p:cNvPr id="13" name="CasellaDiTesto 12"/>
          <p:cNvSpPr txBox="1"/>
          <p:nvPr/>
        </p:nvSpPr>
        <p:spPr>
          <a:xfrm>
            <a:off x="825470" y="125946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5" name="Ovale 14"/>
          <p:cNvSpPr/>
          <p:nvPr/>
        </p:nvSpPr>
        <p:spPr bwMode="auto">
          <a:xfrm>
            <a:off x="2825734" y="120074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rPr>
              <a:t>S</a:t>
            </a:r>
          </a:p>
        </p:txBody>
      </p:sp>
      <p:sp>
        <p:nvSpPr>
          <p:cNvPr id="14" name="CasellaDiTesto 13"/>
          <p:cNvSpPr txBox="1"/>
          <p:nvPr/>
        </p:nvSpPr>
        <p:spPr>
          <a:xfrm>
            <a:off x="214282" y="2065325"/>
            <a:ext cx="8715436" cy="1077218"/>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600" b="1" dirty="0" smtClean="0">
                <a:solidFill>
                  <a:schemeClr val="tx1">
                    <a:lumMod val="85000"/>
                    <a:lumOff val="15000"/>
                  </a:schemeClr>
                </a:solidFill>
                <a:latin typeface="Calibri" pitchFamily="34" charset="0"/>
              </a:rPr>
              <a:t>Obiettivo strategico S5 – 	“mantenimento dello status di </a:t>
            </a:r>
            <a:r>
              <a:rPr lang="it-IT" sz="1600" b="1" dirty="0" err="1" smtClean="0">
                <a:solidFill>
                  <a:schemeClr val="tx1">
                    <a:lumMod val="85000"/>
                    <a:lumOff val="15000"/>
                  </a:schemeClr>
                </a:solidFill>
                <a:latin typeface="Calibri" pitchFamily="34" charset="0"/>
              </a:rPr>
              <a:t>I.R.C.C.S.</a:t>
            </a:r>
            <a:r>
              <a:rPr lang="it-IT" sz="1600" b="1" dirty="0" smtClean="0">
                <a:solidFill>
                  <a:schemeClr val="tx1">
                    <a:lumMod val="85000"/>
                    <a:lumOff val="15000"/>
                  </a:schemeClr>
                </a:solidFill>
                <a:latin typeface="Calibri" pitchFamily="34" charset="0"/>
              </a:rPr>
              <a:t>“</a:t>
            </a:r>
          </a:p>
          <a:p>
            <a:pPr marL="2336800" indent="-2336800">
              <a:tabLst>
                <a:tab pos="2336800" algn="l"/>
              </a:tabLst>
            </a:pPr>
            <a:r>
              <a:rPr lang="it-IT" sz="1600" b="1" dirty="0" smtClean="0">
                <a:solidFill>
                  <a:schemeClr val="tx1">
                    <a:lumMod val="85000"/>
                    <a:lumOff val="15000"/>
                  </a:schemeClr>
                </a:solidFill>
                <a:latin typeface="Calibri" pitchFamily="34" charset="0"/>
              </a:rPr>
              <a:t>	</a:t>
            </a:r>
            <a:r>
              <a:rPr lang="it-IT" sz="1600" dirty="0" smtClean="0">
                <a:solidFill>
                  <a:schemeClr val="tx1">
                    <a:lumMod val="85000"/>
                    <a:lumOff val="15000"/>
                  </a:schemeClr>
                </a:solidFill>
                <a:latin typeface="Calibri" pitchFamily="34" charset="0"/>
              </a:rPr>
              <a:t>L’obiettivo strategico si prefigge di  verificare i caratteri di eccellenza del livello dell’attività di ricovero e cura di alta specialità al fine di assicurare una più alta qualità dell’attività assistenziale.</a:t>
            </a:r>
          </a:p>
        </p:txBody>
      </p:sp>
      <p:pic>
        <p:nvPicPr>
          <p:cNvPr id="7170" name="Picture 2"/>
          <p:cNvPicPr>
            <a:picLocks noChangeAspect="1" noChangeArrowheads="1"/>
          </p:cNvPicPr>
          <p:nvPr/>
        </p:nvPicPr>
        <p:blipFill>
          <a:blip r:embed="rId3" cstate="print"/>
          <a:srcRect/>
          <a:stretch>
            <a:fillRect/>
          </a:stretch>
        </p:blipFill>
        <p:spPr bwMode="auto">
          <a:xfrm>
            <a:off x="323528" y="3284984"/>
            <a:ext cx="8381227" cy="2808312"/>
          </a:xfrm>
          <a:prstGeom prst="rect">
            <a:avLst/>
          </a:prstGeom>
          <a:noFill/>
          <a:ln w="9525">
            <a:noFill/>
            <a:miter lim="800000"/>
            <a:headEnd/>
            <a:tailEnd/>
          </a:ln>
          <a:effectLst/>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3903"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17" name="CasellaDiTesto 16"/>
          <p:cNvSpPr txBox="1"/>
          <p:nvPr/>
        </p:nvSpPr>
        <p:spPr>
          <a:xfrm>
            <a:off x="21428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I</a:t>
            </a:r>
          </a:p>
          <a:p>
            <a:pPr algn="ctr"/>
            <a:r>
              <a:rPr lang="it-IT" sz="1600" b="1" dirty="0" smtClean="0">
                <a:solidFill>
                  <a:schemeClr val="bg1"/>
                </a:solidFill>
                <a:latin typeface="Calibri" pitchFamily="34" charset="0"/>
              </a:rPr>
              <a:t>DIRITTI DEI CITTADINI</a:t>
            </a:r>
            <a:endParaRPr lang="it-IT" sz="1600" b="1" dirty="0">
              <a:solidFill>
                <a:schemeClr val="bg1"/>
              </a:solidFill>
              <a:latin typeface="Calibri" pitchFamily="34" charset="0"/>
            </a:endParaRPr>
          </a:p>
        </p:txBody>
      </p:sp>
      <p:sp>
        <p:nvSpPr>
          <p:cNvPr id="18" name="CasellaDiTesto 17"/>
          <p:cNvSpPr txBox="1"/>
          <p:nvPr/>
        </p:nvSpPr>
        <p:spPr>
          <a:xfrm>
            <a:off x="825470" y="1255478"/>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19" name="CasellaDiTesto 18"/>
          <p:cNvSpPr txBox="1"/>
          <p:nvPr/>
        </p:nvSpPr>
        <p:spPr>
          <a:xfrm>
            <a:off x="179512" y="1844824"/>
            <a:ext cx="8715436" cy="1169551"/>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D1 – 	“Accessibilità, vivibilità e comfort nelle strutture della Fondazione“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verificare i processi assistenziali ed organizzativi orientati al rispetto e alla specificità della persona, ottenere accessibilità fisica, vivibilità e comfort dei luoghi di cura, accesso all’informazione, cura delle relazioni paziente/medico/struttura ospedaliera/famiglia.</a:t>
            </a:r>
          </a:p>
        </p:txBody>
      </p:sp>
      <p:sp>
        <p:nvSpPr>
          <p:cNvPr id="20" name="Ovale 19"/>
          <p:cNvSpPr/>
          <p:nvPr/>
        </p:nvSpPr>
        <p:spPr bwMode="auto">
          <a:xfrm>
            <a:off x="2611420" y="119618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smtClean="0">
                <a:solidFill>
                  <a:schemeClr val="bg1"/>
                </a:solidFill>
              </a:rPr>
              <a:t>D</a:t>
            </a:r>
            <a:endPar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pic>
        <p:nvPicPr>
          <p:cNvPr id="5122" name="Picture 2"/>
          <p:cNvPicPr>
            <a:picLocks noChangeAspect="1" noChangeArrowheads="1"/>
          </p:cNvPicPr>
          <p:nvPr/>
        </p:nvPicPr>
        <p:blipFill>
          <a:blip r:embed="rId3" cstate="print"/>
          <a:srcRect/>
          <a:stretch>
            <a:fillRect/>
          </a:stretch>
        </p:blipFill>
        <p:spPr bwMode="auto">
          <a:xfrm>
            <a:off x="311272" y="3140968"/>
            <a:ext cx="8581208" cy="3150915"/>
          </a:xfrm>
          <a:prstGeom prst="rect">
            <a:avLst/>
          </a:prstGeom>
          <a:noFill/>
          <a:ln w="9525">
            <a:noFill/>
            <a:miter lim="800000"/>
            <a:headEnd/>
            <a:tailEnd/>
          </a:ln>
          <a:effectLst/>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3903"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9082366"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179512" y="404664"/>
            <a:ext cx="864096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Obiettivi strategici, Azioni, Indicatori e Target di riferimento</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8760"/>
            <a:ext cx="8064895" cy="4039488"/>
          </a:xfrm>
          <a:prstGeom prst="rect">
            <a:avLst/>
          </a:prstGeom>
          <a:ln/>
        </p:spPr>
        <p:txBody>
          <a:bodyPr lIns="82945" tIns="41473" rIns="82945" bIns="41473"/>
          <a:lstStyle/>
          <a:p>
            <a:pPr algn="just">
              <a:spcBef>
                <a:spcPts val="1200"/>
              </a:spcBef>
            </a:pPr>
            <a:endParaRPr lang="it-IT" sz="1600" dirty="0"/>
          </a:p>
        </p:txBody>
      </p:sp>
      <p:sp>
        <p:nvSpPr>
          <p:cNvPr id="17" name="CasellaDiTesto 16"/>
          <p:cNvSpPr txBox="1"/>
          <p:nvPr/>
        </p:nvSpPr>
        <p:spPr>
          <a:xfrm>
            <a:off x="214282" y="1124744"/>
            <a:ext cx="8715436" cy="584775"/>
          </a:xfrm>
          <a:prstGeom prst="rect">
            <a:avLst/>
          </a:prstGeom>
          <a:solidFill>
            <a:srgbClr val="CA164C"/>
          </a:solidFill>
          <a:ln w="127000">
            <a:noFill/>
          </a:ln>
          <a:effectLst>
            <a:outerShdw blurRad="88900" dist="101600" dir="5400000" sx="104000" sy="104000" algn="ctr" rotWithShape="0">
              <a:schemeClr val="tx1">
                <a:lumMod val="50000"/>
                <a:lumOff val="50000"/>
              </a:schemeClr>
            </a:outerShdw>
          </a:effectLst>
        </p:spPr>
        <p:txBody>
          <a:bodyPr wrap="square" rtlCol="0" anchor="ctr" anchorCtr="1">
            <a:spAutoFit/>
          </a:bodyPr>
          <a:lstStyle/>
          <a:p>
            <a:pPr algn="ctr"/>
            <a:r>
              <a:rPr lang="it-IT" sz="1600" b="1" dirty="0" smtClean="0">
                <a:solidFill>
                  <a:schemeClr val="bg1"/>
                </a:solidFill>
                <a:latin typeface="Calibri" pitchFamily="34" charset="0"/>
              </a:rPr>
              <a:t>I</a:t>
            </a:r>
          </a:p>
          <a:p>
            <a:pPr algn="ctr"/>
            <a:r>
              <a:rPr lang="it-IT" sz="1600" b="1" dirty="0" smtClean="0">
                <a:solidFill>
                  <a:schemeClr val="bg1"/>
                </a:solidFill>
                <a:latin typeface="Calibri" pitchFamily="34" charset="0"/>
              </a:rPr>
              <a:t>DIRITTI DEI CITTADINI</a:t>
            </a:r>
            <a:endParaRPr lang="it-IT" sz="1600" b="1" dirty="0">
              <a:solidFill>
                <a:schemeClr val="bg1"/>
              </a:solidFill>
              <a:latin typeface="Calibri" pitchFamily="34" charset="0"/>
            </a:endParaRPr>
          </a:p>
        </p:txBody>
      </p:sp>
      <p:sp>
        <p:nvSpPr>
          <p:cNvPr id="18" name="CasellaDiTesto 17"/>
          <p:cNvSpPr txBox="1"/>
          <p:nvPr/>
        </p:nvSpPr>
        <p:spPr>
          <a:xfrm>
            <a:off x="825470" y="1268760"/>
            <a:ext cx="1857388" cy="369332"/>
          </a:xfrm>
          <a:prstGeom prst="rect">
            <a:avLst/>
          </a:prstGeom>
          <a:noFill/>
        </p:spPr>
        <p:txBody>
          <a:bodyPr wrap="square" rtlCol="0">
            <a:spAutoFit/>
          </a:bodyPr>
          <a:lstStyle/>
          <a:p>
            <a:r>
              <a:rPr lang="it-IT" dirty="0" smtClean="0">
                <a:solidFill>
                  <a:schemeClr val="bg1"/>
                </a:solidFill>
              </a:rPr>
              <a:t>Area strategica</a:t>
            </a:r>
            <a:endParaRPr lang="it-IT" dirty="0">
              <a:solidFill>
                <a:schemeClr val="bg1"/>
              </a:solidFill>
            </a:endParaRPr>
          </a:p>
        </p:txBody>
      </p:sp>
      <p:sp>
        <p:nvSpPr>
          <p:cNvPr id="20" name="Ovale 19"/>
          <p:cNvSpPr/>
          <p:nvPr/>
        </p:nvSpPr>
        <p:spPr bwMode="auto">
          <a:xfrm>
            <a:off x="2611420" y="1196752"/>
            <a:ext cx="500066" cy="500066"/>
          </a:xfrm>
          <a:prstGeom prst="ellipse">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pPr>
            <a:r>
              <a:rPr lang="it-IT" dirty="0" smtClean="0">
                <a:solidFill>
                  <a:schemeClr val="bg1"/>
                </a:solidFill>
              </a:rPr>
              <a:t>D</a:t>
            </a:r>
            <a:endParaRPr kumimoji="0" lang="it-IT" sz="1800" b="0" i="0" u="none" strike="noStrike" cap="none" normalizeH="0" baseline="0" dirty="0" smtClean="0">
              <a:ln>
                <a:noFill/>
              </a:ln>
              <a:solidFill>
                <a:schemeClr val="bg1"/>
              </a:solidFill>
              <a:effectLst/>
              <a:latin typeface="Arial" pitchFamily="34" charset="0"/>
              <a:ea typeface="Arial Unicode MS" pitchFamily="34" charset="-128"/>
              <a:cs typeface="Arial Unicode MS" pitchFamily="34" charset="-128"/>
            </a:endParaRPr>
          </a:p>
        </p:txBody>
      </p:sp>
      <p:sp>
        <p:nvSpPr>
          <p:cNvPr id="11" name="CasellaDiTesto 10"/>
          <p:cNvSpPr txBox="1"/>
          <p:nvPr/>
        </p:nvSpPr>
        <p:spPr>
          <a:xfrm>
            <a:off x="214282" y="2029490"/>
            <a:ext cx="8715436" cy="954107"/>
          </a:xfrm>
          <a:prstGeom prst="rect">
            <a:avLst/>
          </a:prstGeom>
          <a:solidFill>
            <a:schemeClr val="bg2">
              <a:lumMod val="20000"/>
              <a:lumOff val="80000"/>
              <a:alpha val="0"/>
            </a:schemeClr>
          </a:solidFill>
          <a:ln w="41275">
            <a:solidFill>
              <a:srgbClr val="CA164C"/>
            </a:solidFill>
          </a:ln>
          <a:effectLst>
            <a:outerShdw blurRad="50800" dist="50800" dir="5400000" algn="ctr" rotWithShape="0">
              <a:schemeClr val="bg1"/>
            </a:outerShdw>
          </a:effectLst>
        </p:spPr>
        <p:txBody>
          <a:bodyPr wrap="square" rtlCol="0" anchor="ctr" anchorCtr="1">
            <a:spAutoFit/>
          </a:bodyPr>
          <a:lstStyle/>
          <a:p>
            <a:pPr marL="2336800" indent="-2336800">
              <a:tabLst>
                <a:tab pos="2336800" algn="l"/>
              </a:tabLst>
            </a:pPr>
            <a:r>
              <a:rPr lang="it-IT" sz="1400" b="1" dirty="0" smtClean="0">
                <a:solidFill>
                  <a:schemeClr val="tx1">
                    <a:lumMod val="85000"/>
                    <a:lumOff val="15000"/>
                  </a:schemeClr>
                </a:solidFill>
                <a:latin typeface="Calibri" pitchFamily="34" charset="0"/>
              </a:rPr>
              <a:t>Obiettivo strategico D2 – 	“Cura della relazione e  della comunicazione fra professionista e utente/paziente“</a:t>
            </a:r>
          </a:p>
          <a:p>
            <a:pPr marL="2336800" indent="-2336800">
              <a:tabLst>
                <a:tab pos="2336800" algn="l"/>
              </a:tabLst>
            </a:pPr>
            <a:r>
              <a:rPr lang="it-IT" sz="1400" b="1" dirty="0" smtClean="0">
                <a:solidFill>
                  <a:schemeClr val="tx1">
                    <a:lumMod val="85000"/>
                    <a:lumOff val="15000"/>
                  </a:schemeClr>
                </a:solidFill>
                <a:latin typeface="Calibri" pitchFamily="34" charset="0"/>
              </a:rPr>
              <a:t>	</a:t>
            </a:r>
            <a:r>
              <a:rPr lang="it-IT" sz="1400" dirty="0" smtClean="0">
                <a:solidFill>
                  <a:schemeClr val="tx1">
                    <a:lumMod val="85000"/>
                    <a:lumOff val="15000"/>
                  </a:schemeClr>
                </a:solidFill>
                <a:latin typeface="Calibri" pitchFamily="34" charset="0"/>
              </a:rPr>
              <a:t>L’obiettivo strategico si prefigge di verificare la capacità di comunicare in modo efficace e di stabilire una relazione positiva e emotivamente armonica col paziente e con i familiari.</a:t>
            </a:r>
          </a:p>
        </p:txBody>
      </p:sp>
      <p:pic>
        <p:nvPicPr>
          <p:cNvPr id="3073" name="Picture 1"/>
          <p:cNvPicPr>
            <a:picLocks noChangeAspect="1" noChangeArrowheads="1"/>
          </p:cNvPicPr>
          <p:nvPr/>
        </p:nvPicPr>
        <p:blipFill>
          <a:blip r:embed="rId3" cstate="print"/>
          <a:srcRect/>
          <a:stretch>
            <a:fillRect/>
          </a:stretch>
        </p:blipFill>
        <p:spPr bwMode="auto">
          <a:xfrm>
            <a:off x="611560" y="3068960"/>
            <a:ext cx="7879994" cy="3239858"/>
          </a:xfrm>
          <a:prstGeom prst="rect">
            <a:avLst/>
          </a:prstGeom>
          <a:noFill/>
          <a:ln w="9525">
            <a:noFill/>
            <a:miter lim="800000"/>
            <a:headEnd/>
            <a:tailEnd/>
          </a:ln>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L’organizzazione dell’Azienda </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4" y="1333728"/>
            <a:ext cx="8064895" cy="4327520"/>
          </a:xfrm>
          <a:prstGeom prst="rect">
            <a:avLst/>
          </a:prstGeom>
          <a:ln/>
        </p:spPr>
        <p:txBody>
          <a:bodyPr lIns="82945" tIns="41473" rIns="82945" bIns="41473"/>
          <a:lstStyle/>
          <a:p>
            <a:pPr algn="just" defTabSz="449170">
              <a:defRPr/>
            </a:pPr>
            <a:r>
              <a:rPr lang="it-IT" dirty="0" smtClean="0"/>
              <a:t>•	Riqualificare da un punto di vista urbanistico e architettonico tutta l’area ospedaliera, al fine di realizzare un ospedale “a misura d’uomo” in grado di rispondere più adeguatamente alle esigenze determinate dall’allungamento della vita, dall’aumento delle patologie croniche e degenerative e dalla richiesta crescente di assistenza non tradizionale.</a:t>
            </a:r>
          </a:p>
          <a:p>
            <a:pPr algn="just" defTabSz="449170">
              <a:defRPr/>
            </a:pPr>
            <a:endParaRPr lang="it-IT" dirty="0" smtClean="0"/>
          </a:p>
          <a:p>
            <a:pPr algn="just" defTabSz="449170">
              <a:defRPr/>
            </a:pPr>
            <a:r>
              <a:rPr lang="it-IT" dirty="0" smtClean="0"/>
              <a:t>Il Policlinico opera sulla base di criteri di efficacia, efficienza ed economicità ed è tenuto al rispetto del vincolo di bilancio, attraverso l’equilibrio di costi e ricavi. I volumi e le tipologie dell’attività assistenziale sono definiti in specifici accordi contrattuali con l’ATS che anche sulla base delle indicazioni della Regione, definiscono la remunerazione delle prestazioni rese e la valutazione delle performance, tenendo in adeguata considerazione la particolare natura e le caratteristiche del Policlinico e, in particolare, la compresenza di attività di ricerca ed assistenza, l’eccellenza delle sue prestazioni e la risposta ai bisogni dell’utenza proveniente da altre Regioni.</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Sede ed elementi identificativi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5" y="1333728"/>
            <a:ext cx="7984504" cy="4039488"/>
          </a:xfrm>
          <a:prstGeom prst="rect">
            <a:avLst/>
          </a:prstGeom>
          <a:ln/>
        </p:spPr>
        <p:txBody>
          <a:bodyPr lIns="82945" tIns="41473" rIns="82945" bIns="41473"/>
          <a:lstStyle/>
          <a:p>
            <a:pPr algn="just" defTabSz="449170">
              <a:defRPr/>
            </a:pPr>
            <a:r>
              <a:rPr lang="it-IT" dirty="0" smtClean="0"/>
              <a:t>L’area del Policlinico si estende per circa 137.000 m2 ed è situata a sud-est del Duomo tra le vie F. Sforza, San </a:t>
            </a:r>
            <a:r>
              <a:rPr lang="it-IT" dirty="0" err="1" smtClean="0"/>
              <a:t>Barnaba</a:t>
            </a:r>
            <a:r>
              <a:rPr lang="it-IT" dirty="0" smtClean="0"/>
              <a:t>, Commenda, </a:t>
            </a:r>
            <a:r>
              <a:rPr lang="it-IT" dirty="0" err="1" smtClean="0"/>
              <a:t>Lamarmora</a:t>
            </a:r>
            <a:r>
              <a:rPr lang="it-IT" dirty="0" smtClean="0"/>
              <a:t> e Pace (tra Corso di Porta Romana e Corso di Porta Vittoria).</a:t>
            </a:r>
          </a:p>
          <a:p>
            <a:pPr algn="just" defTabSz="449170">
              <a:defRPr/>
            </a:pPr>
            <a:r>
              <a:rPr lang="it-IT" dirty="0" smtClean="0"/>
              <a:t>L’area si distingue per la sua struttura a padiglioni.</a:t>
            </a:r>
          </a:p>
        </p:txBody>
      </p:sp>
      <p:pic>
        <p:nvPicPr>
          <p:cNvPr id="7" name="Picture 2"/>
          <p:cNvPicPr>
            <a:picLocks noChangeAspect="1" noChangeArrowheads="1"/>
          </p:cNvPicPr>
          <p:nvPr/>
        </p:nvPicPr>
        <p:blipFill>
          <a:blip r:embed="rId3" cstate="print"/>
          <a:srcRect/>
          <a:stretch>
            <a:fillRect/>
          </a:stretch>
        </p:blipFill>
        <p:spPr bwMode="auto">
          <a:xfrm>
            <a:off x="-1" y="2493953"/>
            <a:ext cx="9144001" cy="3815367"/>
          </a:xfrm>
          <a:prstGeom prst="rect">
            <a:avLst/>
          </a:prstGeom>
          <a:noFill/>
          <a:ln w="9525">
            <a:noFill/>
            <a:miter lim="800000"/>
            <a:headEnd/>
            <a:tailEnd/>
          </a:ln>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4703040" cy="391721"/>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Sede ed elementi identificativi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619945" y="1333728"/>
            <a:ext cx="7984504" cy="4039488"/>
          </a:xfrm>
          <a:prstGeom prst="rect">
            <a:avLst/>
          </a:prstGeom>
          <a:ln/>
        </p:spPr>
        <p:txBody>
          <a:bodyPr lIns="82945" tIns="41473" rIns="82945" bIns="41473"/>
          <a:lstStyle/>
          <a:p>
            <a:pPr algn="just" defTabSz="449170">
              <a:defRPr/>
            </a:pPr>
            <a:r>
              <a:rPr lang="it-IT" dirty="0" smtClean="0"/>
              <a:t>L’area del Policlinico si estende per circa 137.000 m2 ed è situata a sud-est del Duomo tra le vie F. Sforza, San </a:t>
            </a:r>
            <a:r>
              <a:rPr lang="it-IT" dirty="0" err="1" smtClean="0"/>
              <a:t>Barnaba</a:t>
            </a:r>
            <a:r>
              <a:rPr lang="it-IT" dirty="0" smtClean="0"/>
              <a:t>, Commenda, </a:t>
            </a:r>
            <a:r>
              <a:rPr lang="it-IT" dirty="0" err="1" smtClean="0"/>
              <a:t>Lamarmora</a:t>
            </a:r>
            <a:r>
              <a:rPr lang="it-IT" dirty="0" smtClean="0"/>
              <a:t> e Pace (tra Corso di Porta Romana e Corso di Porta Vittoria).</a:t>
            </a:r>
          </a:p>
          <a:p>
            <a:pPr algn="just" defTabSz="449170">
              <a:defRPr/>
            </a:pPr>
            <a:r>
              <a:rPr lang="it-IT" dirty="0" smtClean="0"/>
              <a:t>L’area si distingue per la sua struttura a padiglioni.</a:t>
            </a:r>
          </a:p>
        </p:txBody>
      </p:sp>
      <p:pic>
        <p:nvPicPr>
          <p:cNvPr id="8" name="Picture 2"/>
          <p:cNvPicPr>
            <a:picLocks noChangeAspect="1" noChangeArrowheads="1"/>
          </p:cNvPicPr>
          <p:nvPr/>
        </p:nvPicPr>
        <p:blipFill>
          <a:blip r:embed="rId3" cstate="print"/>
          <a:srcRect/>
          <a:stretch>
            <a:fillRect/>
          </a:stretch>
        </p:blipFill>
        <p:spPr bwMode="auto">
          <a:xfrm>
            <a:off x="1" y="2493953"/>
            <a:ext cx="9143999" cy="3671351"/>
          </a:xfrm>
          <a:prstGeom prst="rect">
            <a:avLst/>
          </a:prstGeom>
          <a:noFill/>
          <a:ln w="9525">
            <a:noFill/>
            <a:miter lim="800000"/>
            <a:headEnd/>
            <a:tailEnd/>
          </a:ln>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544616" cy="432048"/>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Struttura e organizzazione dei servizi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323528" y="1052736"/>
            <a:ext cx="8280920" cy="5184576"/>
          </a:xfrm>
          <a:prstGeom prst="rect">
            <a:avLst/>
          </a:prstGeom>
          <a:ln/>
        </p:spPr>
        <p:txBody>
          <a:bodyPr lIns="82945" tIns="41473" rIns="82945" bIns="41473"/>
          <a:lstStyle/>
          <a:p>
            <a:pPr algn="just" defTabSz="449170">
              <a:defRPr/>
            </a:pPr>
            <a:r>
              <a:rPr lang="it-IT" dirty="0" smtClean="0"/>
              <a:t>La Fondazione si colloca nel centro di Milano, ma in virtù della presenza di attività di rilievo regionale e nazionale, presenta un bacino di utenza che supera i confini lombardi e sempre più potrebbe svilupparsi in questa direzione, anche internazionale, per valorizzare ricerca ed eccellenze cliniche.</a:t>
            </a:r>
          </a:p>
          <a:p>
            <a:pPr algn="just" defTabSz="449170">
              <a:defRPr/>
            </a:pPr>
            <a:r>
              <a:rPr lang="it-IT" dirty="0" smtClean="0"/>
              <a:t>L’attività di Fondazione si caratterizza per essere:</a:t>
            </a:r>
          </a:p>
          <a:p>
            <a:pPr algn="just" defTabSz="449170">
              <a:buFont typeface="Arial" pitchFamily="34" charset="0"/>
              <a:buChar char="•"/>
              <a:defRPr/>
            </a:pPr>
            <a:r>
              <a:rPr lang="it-IT" dirty="0" smtClean="0"/>
              <a:t> un punto di riferimento dei milanesi per la cura e l’assistenza della gestante e della partoriente fisiologica;</a:t>
            </a:r>
          </a:p>
          <a:p>
            <a:pPr algn="just" defTabSz="449170">
              <a:buFont typeface="Arial" pitchFamily="34" charset="0"/>
              <a:buChar char="•"/>
              <a:defRPr/>
            </a:pPr>
            <a:r>
              <a:rPr lang="it-IT" dirty="0" smtClean="0"/>
              <a:t> la Terapia Intensiva Neonatale più grande d’Europa, la cui gestione ha pesanti ripercussioni sull’assistenza infermieristica e sul consumo di materiale sanitario:</a:t>
            </a:r>
          </a:p>
          <a:p>
            <a:pPr algn="just" defTabSz="449170">
              <a:buFont typeface="Arial" pitchFamily="34" charset="0"/>
              <a:buChar char="•"/>
              <a:defRPr/>
            </a:pPr>
            <a:r>
              <a:rPr lang="it-IT" dirty="0" smtClean="0"/>
              <a:t> la Struttura ospedaliera lombarda con il maggior numero di pazienti in carico affetti da malattie rare.</a:t>
            </a:r>
          </a:p>
          <a:p>
            <a:pPr algn="just" defTabSz="449170">
              <a:defRPr/>
            </a:pPr>
            <a:r>
              <a:rPr lang="it-IT" dirty="0" smtClean="0"/>
              <a:t>A seguito dell’importante lavoro di riallocazione delle degenze finalizzato all’abbattimento di 9 padiglioni, per la costruzione del nuovo ospedale, la struttura è articolata su due aree. Nell’area di via Pace, in particolare, hanno sede esclusivamente attività per pazienti esterni. In altre aree cittadine hanno sede, invece, i servizi territoriali di psichiatria e NPIA e i magazzini centralizzati dei servizi di Economato e Farmacia (Peschiera Borromeo). Da segnalare che con l’avvio del Progetto Milano, a partire dal 1° gennaio 2017 al Policlinico sono stati assegnati due consultori.</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980728"/>
            <a:ext cx="8576195" cy="5040560"/>
          </a:xfrm>
          <a:prstGeom prst="rect">
            <a:avLst/>
          </a:prstGeom>
          <a:solidFill>
            <a:srgbClr val="F1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Rettangolo 1"/>
          <p:cNvSpPr/>
          <p:nvPr/>
        </p:nvSpPr>
        <p:spPr>
          <a:xfrm>
            <a:off x="-45870" y="404664"/>
            <a:ext cx="6058029" cy="576064"/>
          </a:xfrm>
          <a:prstGeom prst="rect">
            <a:avLst/>
          </a:prstGeom>
          <a:solidFill>
            <a:srgbClr val="C61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578" name="Text Box 1"/>
          <p:cNvSpPr txBox="1">
            <a:spLocks noChangeArrowheads="1"/>
          </p:cNvSpPr>
          <p:nvPr/>
        </p:nvSpPr>
        <p:spPr bwMode="auto">
          <a:xfrm>
            <a:off x="467544" y="404664"/>
            <a:ext cx="5544616" cy="432048"/>
          </a:xfrm>
          <a:prstGeom prst="rect">
            <a:avLst/>
          </a:prstGeom>
          <a:noFill/>
          <a:ln w="9525">
            <a:noFill/>
            <a:round/>
            <a:headEnd/>
            <a:tailEnd/>
          </a:ln>
        </p:spPr>
        <p:txBody>
          <a:bodyPr lIns="81639" tIns="68903" rIns="81639" bIns="40820"/>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600" dirty="0" smtClean="0">
                <a:solidFill>
                  <a:schemeClr val="bg1"/>
                </a:solidFill>
                <a:latin typeface="Cambria" charset="0"/>
                <a:ea typeface="Cambria" charset="0"/>
                <a:cs typeface="Cambria" charset="0"/>
              </a:rPr>
              <a:t>Struttura e organizzazione dei servizi</a:t>
            </a:r>
            <a:endParaRPr lang="it-IT" sz="2600" dirty="0">
              <a:solidFill>
                <a:schemeClr val="bg1"/>
              </a:solidFill>
              <a:latin typeface="Cambria" charset="0"/>
              <a:ea typeface="Cambria" charset="0"/>
              <a:cs typeface="Cambria" charset="0"/>
            </a:endParaRPr>
          </a:p>
        </p:txBody>
      </p:sp>
      <p:sp>
        <p:nvSpPr>
          <p:cNvPr id="30" name="Rectangle 2"/>
          <p:cNvSpPr txBox="1">
            <a:spLocks noChangeArrowheads="1"/>
          </p:cNvSpPr>
          <p:nvPr/>
        </p:nvSpPr>
        <p:spPr>
          <a:xfrm>
            <a:off x="467544" y="1261720"/>
            <a:ext cx="8064895" cy="4039488"/>
          </a:xfrm>
          <a:prstGeom prst="rect">
            <a:avLst/>
          </a:prstGeom>
          <a:ln/>
        </p:spPr>
        <p:txBody>
          <a:bodyPr lIns="82945" tIns="41473" rIns="82945" bIns="41473"/>
          <a:lstStyle/>
          <a:p>
            <a:pPr algn="just">
              <a:spcBef>
                <a:spcPts val="1200"/>
              </a:spcBef>
            </a:pPr>
            <a:endParaRPr lang="it-IT" sz="1600" dirty="0"/>
          </a:p>
        </p:txBody>
      </p:sp>
      <p:sp>
        <p:nvSpPr>
          <p:cNvPr id="6" name="Rectangle 2"/>
          <p:cNvSpPr txBox="1">
            <a:spLocks noChangeArrowheads="1"/>
          </p:cNvSpPr>
          <p:nvPr/>
        </p:nvSpPr>
        <p:spPr>
          <a:xfrm>
            <a:off x="323528" y="1268760"/>
            <a:ext cx="8280920" cy="4536504"/>
          </a:xfrm>
          <a:prstGeom prst="rect">
            <a:avLst/>
          </a:prstGeom>
          <a:ln/>
        </p:spPr>
        <p:txBody>
          <a:bodyPr lIns="82945" tIns="41473" rIns="82945" bIns="41473"/>
          <a:lstStyle/>
          <a:p>
            <a:r>
              <a:rPr lang="it-IT" dirty="0" smtClean="0"/>
              <a:t>Occorre infine evidenziare che con Deliberazione Regionale XI/2988 del 27 /03/2020 è stata attivata la struttura sanitaria temporanea della Fondazione IRCCS Ca’ </a:t>
            </a:r>
            <a:r>
              <a:rPr lang="it-IT" dirty="0" err="1" smtClean="0"/>
              <a:t>Granda</a:t>
            </a:r>
            <a:r>
              <a:rPr lang="it-IT" dirty="0" smtClean="0"/>
              <a:t> (configurata quale articolazione organizzativa) nei Padiglioni messi a disposizione dalla Fondazione Ente Fiera di Milano.</a:t>
            </a:r>
          </a:p>
          <a:p>
            <a:endParaRPr lang="it-IT" dirty="0" smtClean="0"/>
          </a:p>
          <a:p>
            <a:r>
              <a:rPr lang="it-IT" dirty="0" smtClean="0"/>
              <a:t> Come indicato nella delibera sopra citata, la Fondazione:</a:t>
            </a:r>
          </a:p>
          <a:p>
            <a:pPr>
              <a:buFont typeface="Arial" pitchFamily="34" charset="0"/>
              <a:buChar char="•"/>
            </a:pPr>
            <a:r>
              <a:rPr lang="it-IT" dirty="0" smtClean="0"/>
              <a:t> ha acquisito i moduli strutturali e gli impianti per la degenza realizzati e donati da Fondazione Fiera Milano;</a:t>
            </a:r>
          </a:p>
          <a:p>
            <a:pPr>
              <a:buFont typeface="Arial" pitchFamily="34" charset="0"/>
              <a:buChar char="•"/>
            </a:pPr>
            <a:r>
              <a:rPr lang="it-IT" dirty="0" smtClean="0"/>
              <a:t> ha assicurato tutto il personale necessario a far fronte all’assistenza prioritaria ai pazienti Covid-19;</a:t>
            </a:r>
          </a:p>
          <a:p>
            <a:pPr>
              <a:buFont typeface="Arial" pitchFamily="34" charset="0"/>
              <a:buChar char="•"/>
            </a:pPr>
            <a:r>
              <a:rPr lang="it-IT" dirty="0" smtClean="0"/>
              <a:t> ha assicurato tutti i servizi non sanitari per la gestione della Struttura (es. pasti, pulizia, gestione rifiuti ecc.) e l’approvvigionamento di beni di consumo  necessari al funzionamento della Struttura stessa.</a:t>
            </a:r>
          </a:p>
          <a:p>
            <a:pPr>
              <a:buFont typeface="Arial" pitchFamily="34" charset="0"/>
              <a:buChar char="•"/>
            </a:pPr>
            <a:r>
              <a:rPr lang="it-IT" dirty="0" smtClean="0"/>
              <a:t> ha garantito il collegamento con i sistemi informativi aziendali per la gestione della documentazione sanitaria e la rendicontazione delle prestazioni effettuate;</a:t>
            </a:r>
          </a:p>
          <a:p>
            <a:pPr>
              <a:buFont typeface="Arial" pitchFamily="34" charset="0"/>
              <a:buChar char="•"/>
            </a:pPr>
            <a:r>
              <a:rPr lang="it-IT" dirty="0" smtClean="0"/>
              <a:t> ha assicurato tutti i servizi sanitari di supporto (laboratorio, radiologia, farmacia ecc.)</a:t>
            </a:r>
          </a:p>
          <a:p>
            <a:pPr lvl="1"/>
            <a:endParaRPr lang="it-IT" dirty="0" smtClean="0"/>
          </a:p>
          <a:p>
            <a:pPr lvl="1"/>
            <a:endParaRPr lang="it-IT" dirty="0" smtClean="0"/>
          </a:p>
          <a:p>
            <a:pPr algn="just" defTabSz="449170">
              <a:defRPr/>
            </a:pPr>
            <a:endParaRPr lang="it-IT" dirty="0" smtClean="0"/>
          </a:p>
        </p:txBody>
      </p:sp>
    </p:spTree>
  </p:cSld>
  <p:clrMapOvr>
    <a:masterClrMapping/>
  </p:clrMapOvr>
  <p:transition spd="med"/>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12184</TotalTime>
  <Words>3051</Words>
  <Application>Microsoft Office PowerPoint</Application>
  <PresentationFormat>Presentazione su schermo (4:3)</PresentationFormat>
  <Paragraphs>384</Paragraphs>
  <Slides>46</Slides>
  <Notes>46</Notes>
  <HiddenSlides>0</HiddenSlides>
  <MMClips>0</MMClips>
  <ScaleCrop>false</ScaleCrop>
  <HeadingPairs>
    <vt:vector size="4" baseType="variant">
      <vt:variant>
        <vt:lpstr>Tema</vt:lpstr>
      </vt:variant>
      <vt:variant>
        <vt:i4>2</vt:i4>
      </vt:variant>
      <vt:variant>
        <vt:lpstr>Titoli diapositive</vt:lpstr>
      </vt:variant>
      <vt:variant>
        <vt:i4>46</vt:i4>
      </vt:variant>
    </vt:vector>
  </HeadingPairs>
  <TitlesOfParts>
    <vt:vector size="48" baseType="lpstr">
      <vt:lpstr>Tema di Office</vt:lpstr>
      <vt:lpstr>Custom Design</vt:lpstr>
      <vt:lpstr>Relazione Piano  Performance 2021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Valutazione Indicatori inseriti nel Piano della Performance 2021</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vector>
  </TitlesOfParts>
  <Company>Fondazione IRCCS Ca'Granda Ospedale Maggiore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Incontro con i Neoassunti</dc:title>
  <dc:creator>mariagrazia_cardile</dc:creator>
  <cp:lastModifiedBy>enrico_manca</cp:lastModifiedBy>
  <cp:revision>300</cp:revision>
  <cp:lastPrinted>2018-05-04T11:09:46Z</cp:lastPrinted>
  <dcterms:created xsi:type="dcterms:W3CDTF">2016-11-18T08:50:34Z</dcterms:created>
  <dcterms:modified xsi:type="dcterms:W3CDTF">2022-07-19T12:13:12Z</dcterms:modified>
</cp:coreProperties>
</file>