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4"/>
  </p:notesMasterIdLst>
  <p:handoutMasterIdLst>
    <p:handoutMasterId r:id="rId45"/>
  </p:handoutMasterIdLst>
  <p:sldIdLst>
    <p:sldId id="257" r:id="rId3"/>
    <p:sldId id="281" r:id="rId4"/>
    <p:sldId id="282" r:id="rId5"/>
    <p:sldId id="283" r:id="rId6"/>
    <p:sldId id="284" r:id="rId7"/>
    <p:sldId id="285" r:id="rId8"/>
    <p:sldId id="286" r:id="rId9"/>
    <p:sldId id="294" r:id="rId10"/>
    <p:sldId id="317" r:id="rId11"/>
    <p:sldId id="318" r:id="rId12"/>
    <p:sldId id="319" r:id="rId13"/>
    <p:sldId id="320" r:id="rId14"/>
    <p:sldId id="321" r:id="rId15"/>
    <p:sldId id="322" r:id="rId16"/>
    <p:sldId id="323" r:id="rId17"/>
    <p:sldId id="324" r:id="rId18"/>
    <p:sldId id="295" r:id="rId19"/>
    <p:sldId id="325" r:id="rId20"/>
    <p:sldId id="326" r:id="rId21"/>
    <p:sldId id="327" r:id="rId22"/>
    <p:sldId id="328" r:id="rId23"/>
    <p:sldId id="329" r:id="rId24"/>
    <p:sldId id="330" r:id="rId25"/>
    <p:sldId id="296" r:id="rId26"/>
    <p:sldId id="331" r:id="rId27"/>
    <p:sldId id="332" r:id="rId28"/>
    <p:sldId id="333" r:id="rId29"/>
    <p:sldId id="334" r:id="rId30"/>
    <p:sldId id="335" r:id="rId31"/>
    <p:sldId id="304" r:id="rId32"/>
    <p:sldId id="306" r:id="rId33"/>
    <p:sldId id="307" r:id="rId34"/>
    <p:sldId id="308" r:id="rId35"/>
    <p:sldId id="309" r:id="rId36"/>
    <p:sldId id="310" r:id="rId37"/>
    <p:sldId id="311" r:id="rId38"/>
    <p:sldId id="312" r:id="rId39"/>
    <p:sldId id="313" r:id="rId40"/>
    <p:sldId id="314" r:id="rId41"/>
    <p:sldId id="315" r:id="rId42"/>
    <p:sldId id="316"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64C"/>
    <a:srgbClr val="E8454E"/>
    <a:srgbClr val="54626A"/>
    <a:srgbClr val="9D070D"/>
    <a:srgbClr val="F1F2F2"/>
    <a:srgbClr val="C6133F"/>
    <a:srgbClr val="5F5F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66" autoAdjust="0"/>
    <p:restoredTop sz="95119" autoAdjust="0"/>
  </p:normalViewPr>
  <p:slideViewPr>
    <p:cSldViewPr>
      <p:cViewPr varScale="1">
        <p:scale>
          <a:sx n="87" d="100"/>
          <a:sy n="87"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9972F-AA65-4644-B3C3-5ABB131F725A}" type="datetimeFigureOut">
              <a:rPr lang="it-IT" smtClean="0"/>
              <a:pPr/>
              <a:t>05/08/2021</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C971D-F080-4FCF-8FE7-9AC3A088D3D0}" type="slidenum">
              <a:rPr lang="it-IT" smtClean="0"/>
              <a:pPr/>
              <a:t>‹N›</a:t>
            </a:fld>
            <a:endParaRPr lang="it-IT"/>
          </a:p>
        </p:txBody>
      </p:sp>
    </p:spTree>
    <p:extLst>
      <p:ext uri="{BB962C8B-B14F-4D97-AF65-F5344CB8AC3E}">
        <p14:creationId xmlns="" xmlns:p14="http://schemas.microsoft.com/office/powerpoint/2010/main" val="3750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2C79D-B9E0-4DE6-B482-2855657C48FF}" type="datetimeFigureOut">
              <a:rPr lang="it-IT" smtClean="0"/>
              <a:pPr/>
              <a:t>05/08/2021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C343F-72F3-4D3B-B258-58E1113871D8}" type="slidenum">
              <a:rPr lang="it-IT" smtClean="0"/>
              <a:pPr/>
              <a:t>‹N›</a:t>
            </a:fld>
            <a:endParaRPr lang="it-IT"/>
          </a:p>
        </p:txBody>
      </p:sp>
    </p:spTree>
    <p:extLst>
      <p:ext uri="{BB962C8B-B14F-4D97-AF65-F5344CB8AC3E}">
        <p14:creationId xmlns="" xmlns:p14="http://schemas.microsoft.com/office/powerpoint/2010/main" val="7762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1</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2686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29</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2686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5" name="Segnaposto note 4"/>
          <p:cNvSpPr>
            <a:spLocks noGrp="1"/>
          </p:cNvSpPr>
          <p:nvPr>
            <p:ph type="body" idx="1"/>
          </p:nvPr>
        </p:nvSpPr>
        <p:spPr/>
        <p:txBody>
          <a:bodyPr>
            <a:normAutofit/>
          </a:bodyP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 xmlns:p14="http://schemas.microsoft.com/office/powerpoint/2010/main" val="195069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E1576D-E689-A747-88DE-B1F5A1D8A5C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 xmlns:a16="http://schemas.microsoft.com/office/drawing/2014/main" id="{DD468619-7DD4-BD4E-B798-6E0FF2F2AB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 xmlns:a16="http://schemas.microsoft.com/office/drawing/2014/main" id="{9C0FEF64-43F4-234F-B791-E941C6D1D22B}"/>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5" name="Footer Placeholder 4">
            <a:extLst>
              <a:ext uri="{FF2B5EF4-FFF2-40B4-BE49-F238E27FC236}">
                <a16:creationId xmlns="" xmlns:a16="http://schemas.microsoft.com/office/drawing/2014/main" id="{6B46A342-C938-7C4D-A611-7F3C85A01148}"/>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 xmlns:a16="http://schemas.microsoft.com/office/drawing/2014/main" id="{CF64DE85-28AA-4C46-8759-8A2CEDEA8BD3}"/>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123548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30208-6F79-1F4E-8FF0-0283ABD86E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5309243C-7AE6-A246-A931-C428579859EE}"/>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640BF8DC-B4DC-BF4F-B585-E05C9DA8F6E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5" name="Footer Placeholder 4">
            <a:extLst>
              <a:ext uri="{FF2B5EF4-FFF2-40B4-BE49-F238E27FC236}">
                <a16:creationId xmlns="" xmlns:a16="http://schemas.microsoft.com/office/drawing/2014/main" id="{9A32771C-E51E-E749-94B7-EE0FED5B32D1}"/>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 xmlns:a16="http://schemas.microsoft.com/office/drawing/2014/main" id="{0F18ADDA-89C9-7D4D-AF48-AC680A23B7A7}"/>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1262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16A114-3148-D640-AA7B-D20DDFEB262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 xmlns:a16="http://schemas.microsoft.com/office/drawing/2014/main" id="{D82C07C2-2976-C745-AD32-8F8F9819CA5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71EBE3A-0F76-094A-85E3-3C1EF6D6C1FD}"/>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5" name="Footer Placeholder 4">
            <a:extLst>
              <a:ext uri="{FF2B5EF4-FFF2-40B4-BE49-F238E27FC236}">
                <a16:creationId xmlns="" xmlns:a16="http://schemas.microsoft.com/office/drawing/2014/main" id="{30ACAD75-3D5E-2146-90D5-693A64A3F0E2}"/>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 xmlns:a16="http://schemas.microsoft.com/office/drawing/2014/main" id="{F09918B1-B764-294A-B109-C335CC574AEC}"/>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351652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ACE0B8-EE02-864A-A2C7-40D5C9AF247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DC9BD7B6-ACDC-584C-8E8D-74F6BAC1FA9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 xmlns:a16="http://schemas.microsoft.com/office/drawing/2014/main" id="{6DBD727B-5C27-2F4C-A385-053A0A7F4BCC}"/>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 xmlns:a16="http://schemas.microsoft.com/office/drawing/2014/main" id="{4E92469D-5A74-2C46-B613-089787C2BA2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6" name="Footer Placeholder 5">
            <a:extLst>
              <a:ext uri="{FF2B5EF4-FFF2-40B4-BE49-F238E27FC236}">
                <a16:creationId xmlns="" xmlns:a16="http://schemas.microsoft.com/office/drawing/2014/main" id="{5C9FE30E-B923-EC4B-96F3-3FCD8A4FC02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 xmlns:a16="http://schemas.microsoft.com/office/drawing/2014/main" id="{9735B223-D058-3C46-B910-C59340F20F80}"/>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39731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5333C9-AEE2-5C42-BFDC-941EADF4AB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 xmlns:a16="http://schemas.microsoft.com/office/drawing/2014/main" id="{5077466A-4E9A-414C-BDC3-B961733FC62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5A542EB-9E5F-9449-8B35-1799F400A149}"/>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 xmlns:a16="http://schemas.microsoft.com/office/drawing/2014/main" id="{08B2868C-0F30-0348-A69D-F4A1F70A085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1D4FDE0-77C8-064C-98E2-A4593102962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 xmlns:a16="http://schemas.microsoft.com/office/drawing/2014/main" id="{F20E640E-6796-7446-AD7D-F5F73D51E37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8" name="Footer Placeholder 7">
            <a:extLst>
              <a:ext uri="{FF2B5EF4-FFF2-40B4-BE49-F238E27FC236}">
                <a16:creationId xmlns="" xmlns:a16="http://schemas.microsoft.com/office/drawing/2014/main" id="{326980D3-8CE7-1F46-9196-B8C2707AC78D}"/>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9" name="Slide Number Placeholder 8">
            <a:extLst>
              <a:ext uri="{FF2B5EF4-FFF2-40B4-BE49-F238E27FC236}">
                <a16:creationId xmlns="" xmlns:a16="http://schemas.microsoft.com/office/drawing/2014/main" id="{78981450-4FDF-6843-9445-A1D11423AE0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311521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350705-8721-4241-85DF-76043111D1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Date Placeholder 2">
            <a:extLst>
              <a:ext uri="{FF2B5EF4-FFF2-40B4-BE49-F238E27FC236}">
                <a16:creationId xmlns="" xmlns:a16="http://schemas.microsoft.com/office/drawing/2014/main" id="{2FFBD10F-E9C9-4D43-9542-631DFC83699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4" name="Footer Placeholder 3">
            <a:extLst>
              <a:ext uri="{FF2B5EF4-FFF2-40B4-BE49-F238E27FC236}">
                <a16:creationId xmlns="" xmlns:a16="http://schemas.microsoft.com/office/drawing/2014/main" id="{979156DC-6889-5F46-A30A-C4ADF7107F4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5" name="Slide Number Placeholder 4">
            <a:extLst>
              <a:ext uri="{FF2B5EF4-FFF2-40B4-BE49-F238E27FC236}">
                <a16:creationId xmlns="" xmlns:a16="http://schemas.microsoft.com/office/drawing/2014/main" id="{872CA8FF-A71E-B246-B82D-9915218088B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42174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864C25F-DCA4-C940-B3D4-F004F156684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3" name="Footer Placeholder 2">
            <a:extLst>
              <a:ext uri="{FF2B5EF4-FFF2-40B4-BE49-F238E27FC236}">
                <a16:creationId xmlns="" xmlns:a16="http://schemas.microsoft.com/office/drawing/2014/main" id="{6B5F24C6-E526-FF4B-9889-E12E70F3DA03}"/>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4" name="Slide Number Placeholder 3">
            <a:extLst>
              <a:ext uri="{FF2B5EF4-FFF2-40B4-BE49-F238E27FC236}">
                <a16:creationId xmlns="" xmlns:a16="http://schemas.microsoft.com/office/drawing/2014/main" id="{979A3C3D-3214-224B-9AA2-3B51A5D3A17E}"/>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174987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F063F5-EA49-6048-B7FF-D3A3FA3EAA3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7210907D-2543-F441-AE5F-EC6F8EF1EA6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 xmlns:a16="http://schemas.microsoft.com/office/drawing/2014/main" id="{F43812EB-46A9-6B46-B275-A38547F4ACA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0A9739F-19A9-7F4F-AAAD-34D0641073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6" name="Footer Placeholder 5">
            <a:extLst>
              <a:ext uri="{FF2B5EF4-FFF2-40B4-BE49-F238E27FC236}">
                <a16:creationId xmlns="" xmlns:a16="http://schemas.microsoft.com/office/drawing/2014/main" id="{0623AAEB-F272-F343-AA26-768C20317F4E}"/>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 xmlns:a16="http://schemas.microsoft.com/office/drawing/2014/main" id="{DDDBB780-0F6B-4B47-94A5-D2D8ABCAAC3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361914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4FCCD-DB10-0645-8984-227BEA4A3D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 xmlns:a16="http://schemas.microsoft.com/office/drawing/2014/main" id="{1109EF4B-E26A-6B48-B003-2DF95F2BC50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 xmlns:a16="http://schemas.microsoft.com/office/drawing/2014/main" id="{A287707F-7B91-EE44-B288-A5DC027D52D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687A429-914F-6C4E-B085-3FEADF3A152F}"/>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6" name="Footer Placeholder 5">
            <a:extLst>
              <a:ext uri="{FF2B5EF4-FFF2-40B4-BE49-F238E27FC236}">
                <a16:creationId xmlns="" xmlns:a16="http://schemas.microsoft.com/office/drawing/2014/main" id="{ACC38EF5-66FB-4743-AE5E-7AB1420239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 xmlns:a16="http://schemas.microsoft.com/office/drawing/2014/main" id="{328C6A17-EEBF-F246-8E3E-079137D85AB6}"/>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7579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4E2E6-9B88-1B4D-A7F1-D0FF489384F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Vertical Text Placeholder 2">
            <a:extLst>
              <a:ext uri="{FF2B5EF4-FFF2-40B4-BE49-F238E27FC236}">
                <a16:creationId xmlns="" xmlns:a16="http://schemas.microsoft.com/office/drawing/2014/main" id="{DBEA6E21-DE7A-924C-96CB-8453E25728F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5097767B-7616-414F-8FDF-2B705FE4CAD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5" name="Footer Placeholder 4">
            <a:extLst>
              <a:ext uri="{FF2B5EF4-FFF2-40B4-BE49-F238E27FC236}">
                <a16:creationId xmlns="" xmlns:a16="http://schemas.microsoft.com/office/drawing/2014/main" id="{BB133623-B6A1-B347-A223-4CB5834160A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 xmlns:a16="http://schemas.microsoft.com/office/drawing/2014/main" id="{1DD29950-7C48-3B44-98D4-AB5C3F41187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170836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DE0F74-8459-1249-AE01-92A597E354B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it-IT"/>
          </a:p>
        </p:txBody>
      </p:sp>
      <p:sp>
        <p:nvSpPr>
          <p:cNvPr id="3" name="Vertical Text Placeholder 2">
            <a:extLst>
              <a:ext uri="{FF2B5EF4-FFF2-40B4-BE49-F238E27FC236}">
                <a16:creationId xmlns="" xmlns:a16="http://schemas.microsoft.com/office/drawing/2014/main" id="{57CF5ECB-AB24-6144-A79A-DF23184991A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DA6EF3AE-344A-B544-AAD5-F2A2E08E3E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05/08/2021</a:t>
            </a:fld>
            <a:endParaRPr lang="it-IT"/>
          </a:p>
        </p:txBody>
      </p:sp>
      <p:sp>
        <p:nvSpPr>
          <p:cNvPr id="5" name="Footer Placeholder 4">
            <a:extLst>
              <a:ext uri="{FF2B5EF4-FFF2-40B4-BE49-F238E27FC236}">
                <a16:creationId xmlns="" xmlns:a16="http://schemas.microsoft.com/office/drawing/2014/main" id="{545C3E9C-424B-5649-8C9C-52C6EE7606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 xmlns:a16="http://schemas.microsoft.com/office/drawing/2014/main" id="{F639C2C1-C332-974E-BA04-0B2E90DDD88A}"/>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 xmlns:p14="http://schemas.microsoft.com/office/powerpoint/2010/main" val="2438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05/08/2021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pPr/>
              <a:t>‹N›</a:t>
            </a:fld>
            <a:endParaRPr lang="it-IT"/>
          </a:p>
        </p:txBody>
      </p:sp>
      <p:pic>
        <p:nvPicPr>
          <p:cNvPr id="9" name="Picture 13"/>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tretch>
            <a:fillRect/>
          </a:stretch>
        </p:blipFill>
        <p:spPr bwMode="auto">
          <a:xfrm>
            <a:off x="515193" y="6319711"/>
            <a:ext cx="2760663" cy="47650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71115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sintesi_obiettivi_RISULTATI_2020_in%20prog.xlsx"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467544" y="4694348"/>
            <a:ext cx="6120680" cy="966900"/>
          </a:xfrm>
          <a:prstGeom prst="rect">
            <a:avLst/>
          </a:prstGeom>
          <a:solidFill>
            <a:srgbClr val="54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2"/>
          <p:cNvSpPr/>
          <p:nvPr/>
        </p:nvSpPr>
        <p:spPr>
          <a:xfrm>
            <a:off x="-18703" y="3140968"/>
            <a:ext cx="6102872"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30 giugno 2021</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Relazione </a:t>
            </a:r>
            <a:r>
              <a:rPr lang="it-IT" sz="3600" b="0" dirty="0" smtClean="0">
                <a:solidFill>
                  <a:schemeClr val="bg1"/>
                </a:solidFill>
                <a:latin typeface="Cambria" charset="0"/>
                <a:ea typeface="Cambria" charset="0"/>
                <a:cs typeface="Cambria" charset="0"/>
              </a:rPr>
              <a:t>Piano </a:t>
            </a:r>
            <a:r>
              <a:rPr lang="it-IT" sz="3600" b="0" dirty="0" smtClean="0">
                <a:solidFill>
                  <a:schemeClr val="bg1"/>
                </a:solidFill>
                <a:latin typeface="Cambria" charset="0"/>
                <a:ea typeface="Cambria" charset="0"/>
                <a:cs typeface="Cambria" charset="0"/>
              </a:rPr>
              <a:t/>
            </a:r>
            <a:br>
              <a:rPr lang="it-IT" sz="3600" b="0" dirty="0" smtClean="0">
                <a:solidFill>
                  <a:schemeClr val="bg1"/>
                </a:solidFill>
                <a:latin typeface="Cambria" charset="0"/>
                <a:ea typeface="Cambria" charset="0"/>
                <a:cs typeface="Cambria" charset="0"/>
              </a:rPr>
            </a:br>
            <a:r>
              <a:rPr lang="it-IT" sz="3600" b="0" dirty="0" smtClean="0">
                <a:solidFill>
                  <a:schemeClr val="bg1"/>
                </a:solidFill>
                <a:latin typeface="Cambria" charset="0"/>
                <a:ea typeface="Cambria" charset="0"/>
                <a:cs typeface="Cambria" charset="0"/>
              </a:rPr>
              <a:t>Performance 2020</a:t>
            </a:r>
            <a:endParaRPr sz="2300" b="0" dirty="0">
              <a:solidFill>
                <a:schemeClr val="bg1"/>
              </a:solidFill>
              <a:latin typeface="Arial" charset="0"/>
              <a:ea typeface="Arial" charset="0"/>
              <a:cs typeface="Arial" charset="0"/>
            </a:endParaRPr>
          </a:p>
        </p:txBody>
      </p:sp>
      <p:sp>
        <p:nvSpPr>
          <p:cNvPr id="6" name="Rettangolo 5"/>
          <p:cNvSpPr/>
          <p:nvPr/>
        </p:nvSpPr>
        <p:spPr>
          <a:xfrm>
            <a:off x="872491" y="4990392"/>
            <a:ext cx="5544616" cy="707886"/>
          </a:xfrm>
          <a:prstGeom prst="rect">
            <a:avLst/>
          </a:prstGeom>
        </p:spPr>
        <p:txBody>
          <a:bodyPr wrap="square">
            <a:spAutoFit/>
          </a:bodyPr>
          <a:lstStyle/>
          <a:p>
            <a:r>
              <a:rPr lang="it-IT" sz="2000" dirty="0" smtClean="0">
                <a:solidFill>
                  <a:schemeClr val="bg1"/>
                </a:solidFill>
                <a:latin typeface="Calibri" charset="0"/>
                <a:ea typeface="Calibri" charset="0"/>
                <a:cs typeface="Calibri" charset="0"/>
              </a:rPr>
              <a:t>Fondazione IRCCS Ca’ </a:t>
            </a:r>
            <a:r>
              <a:rPr lang="it-IT" sz="2000" dirty="0" err="1" smtClean="0">
                <a:solidFill>
                  <a:schemeClr val="bg1"/>
                </a:solidFill>
                <a:latin typeface="Calibri" charset="0"/>
                <a:ea typeface="Calibri" charset="0"/>
                <a:cs typeface="Calibri" charset="0"/>
              </a:rPr>
              <a:t>Granda</a:t>
            </a:r>
            <a:r>
              <a:rPr lang="it-IT" sz="2000" dirty="0" smtClean="0">
                <a:solidFill>
                  <a:schemeClr val="bg1"/>
                </a:solidFill>
                <a:latin typeface="Calibri" charset="0"/>
                <a:ea typeface="Calibri" charset="0"/>
                <a:cs typeface="Calibri" charset="0"/>
              </a:rPr>
              <a:t> Ospedale Maggiore Policlinico</a:t>
            </a:r>
            <a:endParaRPr lang="it-IT" sz="2000" dirty="0">
              <a:latin typeface="Calibri" charset="0"/>
              <a:ea typeface="Calibri" charset="0"/>
              <a:cs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 moduli completi di tutto per l’attivazione di 53+104 PL di Terapia Intensiva sono stati donati da Fondazione Fiera Milano</a:t>
            </a:r>
          </a:p>
          <a:p>
            <a:pPr indent="355600" algn="just" defTabSz="449170">
              <a:spcBef>
                <a:spcPts val="600"/>
              </a:spcBef>
              <a:defRPr/>
            </a:pPr>
            <a:r>
              <a:rPr lang="it-IT" dirty="0" smtClean="0"/>
              <a:t>Le attrezzature in dotazione al Padiglione per l’erogazione dei servizi sono state:</a:t>
            </a:r>
          </a:p>
          <a:p>
            <a:pPr indent="355600" algn="just" defTabSz="449170">
              <a:spcBef>
                <a:spcPts val="600"/>
              </a:spcBef>
              <a:defRPr/>
            </a:pPr>
            <a:r>
              <a:rPr lang="it-IT" dirty="0" smtClean="0"/>
              <a:t>Acquistate da Regione Lombardia;</a:t>
            </a:r>
          </a:p>
          <a:p>
            <a:pPr indent="355600" algn="just" defTabSz="449170">
              <a:spcBef>
                <a:spcPts val="600"/>
              </a:spcBef>
              <a:defRPr/>
            </a:pPr>
            <a:r>
              <a:rPr lang="it-IT" dirty="0" smtClean="0"/>
              <a:t>Messe a disposizione dal Commissario Straordinario per l’emergenza tramite Regione Lombardia;</a:t>
            </a:r>
          </a:p>
          <a:p>
            <a:pPr indent="355600" algn="just" defTabSz="449170">
              <a:spcBef>
                <a:spcPts val="600"/>
              </a:spcBef>
              <a:defRPr/>
            </a:pPr>
            <a:r>
              <a:rPr lang="it-IT" dirty="0" smtClean="0"/>
              <a:t>Acquistate da Fondazione IRCSS Policlinico mediante accesso alla gara nazionale effettuata dal Commissario Straordinario;</a:t>
            </a:r>
          </a:p>
          <a:p>
            <a:pPr indent="355600" algn="just" defTabSz="449170">
              <a:spcBef>
                <a:spcPts val="600"/>
              </a:spcBef>
              <a:defRPr/>
            </a:pPr>
            <a:r>
              <a:rPr lang="it-IT" dirty="0" smtClean="0"/>
              <a:t>Donazioni alla Fondazione IRCSS;</a:t>
            </a:r>
          </a:p>
          <a:p>
            <a:pPr indent="355600" algn="just" defTabSz="449170">
              <a:spcBef>
                <a:spcPts val="600"/>
              </a:spcBef>
              <a:defRPr/>
            </a:pPr>
            <a:r>
              <a:rPr lang="it-IT" dirty="0" smtClean="0"/>
              <a:t>Fondazione ha assicurato con proprio personale le attività gestionali ed assistenziali indispensabili per il corretto funzionamento della struttura ad eccezione, per una limitata quota di posti letto, di quelle erogate da personale temporaneamente distaccato da altre Strutture Sanitarie della Regione;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Ha assicurato l’erogazione di tutti i servizi necessari per la gestione della struttura e l’approvvigionamento di beni di consumo;</a:t>
            </a:r>
          </a:p>
          <a:p>
            <a:pPr indent="355600" algn="just" defTabSz="449170">
              <a:spcBef>
                <a:spcPts val="600"/>
              </a:spcBef>
              <a:defRPr/>
            </a:pPr>
            <a:r>
              <a:rPr lang="it-IT" dirty="0" smtClean="0"/>
              <a:t>Ha garantito il collegamento con i sistemi informativi aziendali per la gestione della documentazione sanitaria e per la rendicontazione delle prestazioni erogate;</a:t>
            </a:r>
          </a:p>
          <a:p>
            <a:pPr indent="355600" algn="just" defTabSz="449170">
              <a:spcBef>
                <a:spcPts val="600"/>
              </a:spcBef>
              <a:defRPr/>
            </a:pPr>
            <a:r>
              <a:rPr lang="it-IT" dirty="0" smtClean="0"/>
              <a:t> ha assicurato, in quanto articolazione organizzativa della Fondazione stessa, tutti i servizi sanitari di supporto (laboratorio, diagnostica, farmacia, ecc.) per la Struttura temporanea.</a:t>
            </a:r>
          </a:p>
          <a:p>
            <a:pPr indent="355600" algn="just" defTabSz="449170">
              <a:spcBef>
                <a:spcPts val="600"/>
              </a:spcBef>
              <a:defRPr/>
            </a:pPr>
            <a:r>
              <a:rPr lang="it-IT" dirty="0" smtClean="0"/>
              <a:t>La struttura è stata attivata dal 6 aprile al 6 giugno 2020, dopodiché è stata collocata in posizione di standby per essere successivamente riattivata in data 13 ottobre 2020 </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grafico successivo sono illustrati alcuni indicatori sintetici delle attività di Fondazione degli anni 2018-2020 da cui si evidenzia una flessione dei ricoveri come conseguenza della conversione dei posti letto da degenza ordinaria a </a:t>
            </a:r>
            <a:r>
              <a:rPr lang="it-IT" dirty="0" err="1" smtClean="0"/>
              <a:t>Covid+</a:t>
            </a:r>
            <a:r>
              <a:rPr lang="it-IT" dirty="0" smtClean="0"/>
              <a:t> e la netta diminuzione dell’attività ambulatoriale dovuta alla chiusura dell’attività per diversi mesi dell’anno</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8" name="Picture 3"/>
          <p:cNvPicPr>
            <a:picLocks noChangeAspect="1" noChangeArrowheads="1"/>
          </p:cNvPicPr>
          <p:nvPr/>
        </p:nvPicPr>
        <p:blipFill>
          <a:blip r:embed="rId3" cstate="print"/>
          <a:srcRect/>
          <a:stretch>
            <a:fillRect/>
          </a:stretch>
        </p:blipFill>
        <p:spPr bwMode="auto">
          <a:xfrm>
            <a:off x="251520" y="2708920"/>
            <a:ext cx="8209720" cy="3384376"/>
          </a:xfrm>
          <a:prstGeom prst="rect">
            <a:avLst/>
          </a:prstGeom>
          <a:noFill/>
          <a:ln w="9525">
            <a:noFill/>
            <a:miter lim="800000"/>
            <a:headEnd/>
            <a:tailEnd/>
          </a:ln>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È terminata la raccolta e la rendicontazione scientifica dell’attività pubblicistica della Fondazione per l’anno 2020.   I dati indicano un deciso incremento dei risultati ottenuti, per un numero di pubblicazioni pari a  1.402 documenti tra articoli originali, </a:t>
            </a:r>
            <a:r>
              <a:rPr lang="it-IT" dirty="0" err="1" smtClean="0"/>
              <a:t>reviews</a:t>
            </a:r>
            <a:r>
              <a:rPr lang="it-IT" dirty="0" smtClean="0"/>
              <a:t>, lettere con dati sperimentali / case report, tutti su riviste con Impact </a:t>
            </a:r>
            <a:r>
              <a:rPr lang="it-IT" dirty="0" err="1" smtClean="0"/>
              <a:t>Factor</a:t>
            </a:r>
            <a:r>
              <a:rPr lang="it-IT" dirty="0" smtClean="0"/>
              <a:t>  Queste prestazioni sono state raggiunte in parte grazie a pubblicazioni nate dall’impegno di ricerca di base, </a:t>
            </a:r>
            <a:r>
              <a:rPr lang="it-IT" dirty="0" err="1" smtClean="0"/>
              <a:t>traslazionale</a:t>
            </a:r>
            <a:r>
              <a:rPr lang="it-IT" dirty="0" smtClean="0"/>
              <a:t> e clinica che ha accompagnato lo sforzo assistenziale legato all’emergenza  COVID-19. A questa si è poi aggiunta la valorizzazione di casistiche cliniche precedenti che hanno dato modo ai ricercatori di continuare a produrre anche in un periodo così difficile. Riguardo la qualità delle pubblicazioni, l’Impact </a:t>
            </a:r>
            <a:r>
              <a:rPr lang="it-IT" dirty="0" err="1" smtClean="0"/>
              <a:t>Factor</a:t>
            </a:r>
            <a:r>
              <a:rPr lang="it-IT" dirty="0" smtClean="0"/>
              <a:t> normalizzato secondo le regole del Ministero della Salute, ammonta a circa 6.281 punti.</a:t>
            </a:r>
          </a:p>
          <a:p>
            <a:pPr indent="355600" algn="just" defTabSz="449170">
              <a:spcBef>
                <a:spcPts val="600"/>
              </a:spcBef>
              <a:defRPr/>
            </a:pPr>
            <a:r>
              <a:rPr lang="it-IT" dirty="0" smtClean="0"/>
              <a:t>Impact </a:t>
            </a:r>
            <a:r>
              <a:rPr lang="it-IT" dirty="0" err="1" smtClean="0"/>
              <a:t>Factor</a:t>
            </a:r>
            <a:r>
              <a:rPr lang="it-IT" dirty="0" smtClean="0"/>
              <a:t> normalizzato 2016 – 2020</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Impact </a:t>
            </a:r>
            <a:r>
              <a:rPr lang="it-IT" dirty="0" err="1" smtClean="0"/>
              <a:t>Factor</a:t>
            </a:r>
            <a:r>
              <a:rPr lang="it-IT" dirty="0" smtClean="0"/>
              <a:t> normalizzato 2016 – 2020</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8" name="Immagine 7"/>
          <p:cNvPicPr/>
          <p:nvPr/>
        </p:nvPicPr>
        <p:blipFill>
          <a:blip r:embed="rId3" cstate="print"/>
          <a:srcRect/>
          <a:stretch>
            <a:fillRect/>
          </a:stretch>
        </p:blipFill>
        <p:spPr bwMode="auto">
          <a:xfrm>
            <a:off x="899592" y="1916832"/>
            <a:ext cx="7056784" cy="4032448"/>
          </a:xfrm>
          <a:prstGeom prst="rect">
            <a:avLst/>
          </a:prstGeom>
          <a:noFill/>
          <a:ln w="9525">
            <a:no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La tabella sotto riportata, mostra come la somma totale di pubblicazioni scientifiche in </a:t>
            </a:r>
            <a:r>
              <a:rPr lang="it-IT" dirty="0" err="1" smtClean="0"/>
              <a:t>extenso</a:t>
            </a:r>
            <a:r>
              <a:rPr lang="it-IT" dirty="0" smtClean="0"/>
              <a:t> dell’anno 2020 (n. 1.211) sia aumentata di circa il 22% rispetto al 2019, segno della vitalità della ricerca della nostra Fondazione anche in periodo di emergenza pandemica.</a:t>
            </a:r>
          </a:p>
          <a:p>
            <a:pPr indent="355600" algn="just" defTabSz="449170">
              <a:spcBef>
                <a:spcPts val="600"/>
              </a:spcBef>
              <a:defRPr/>
            </a:pPr>
            <a:r>
              <a:rPr lang="it-IT" dirty="0" smtClean="0"/>
              <a:t>	Articoli in </a:t>
            </a:r>
            <a:r>
              <a:rPr lang="it-IT" dirty="0" err="1" smtClean="0"/>
              <a:t>extenso</a:t>
            </a:r>
            <a:r>
              <a:rPr lang="it-IT" dirty="0" smtClean="0"/>
              <a:t>  2016 – 2020</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9" name="Immagine 8"/>
          <p:cNvPicPr/>
          <p:nvPr/>
        </p:nvPicPr>
        <p:blipFill>
          <a:blip r:embed="rId3" cstate="print"/>
          <a:srcRect/>
          <a:stretch>
            <a:fillRect/>
          </a:stretch>
        </p:blipFill>
        <p:spPr bwMode="auto">
          <a:xfrm>
            <a:off x="755576" y="2780928"/>
            <a:ext cx="7128792" cy="3240360"/>
          </a:xfrm>
          <a:prstGeom prst="rect">
            <a:avLst/>
          </a:prstGeom>
          <a:noFill/>
          <a:ln w="9525">
            <a:noFill/>
            <a:miter lim="8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Non è possibile suddividere, all'interno della Fondazione, le strutture dedicate esclusivamente alla ricerca e quelle in cui assistenza e ricerca si fondono, </a:t>
            </a:r>
            <a:r>
              <a:rPr lang="it-IT" dirty="0" err="1" smtClean="0"/>
              <a:t>poichè</a:t>
            </a:r>
            <a:r>
              <a:rPr lang="it-IT" dirty="0" smtClean="0"/>
              <a:t> la </a:t>
            </a:r>
            <a:r>
              <a:rPr lang="it-IT" dirty="0" err="1" smtClean="0"/>
              <a:t>mission</a:t>
            </a:r>
            <a:r>
              <a:rPr lang="it-IT" dirty="0" smtClean="0"/>
              <a:t> di un Istituto di Ricovero e Cura a carattere scientifico consiste nel condurre ricerche </a:t>
            </a:r>
            <a:r>
              <a:rPr lang="it-IT" dirty="0" err="1" smtClean="0"/>
              <a:t>traslazionali</a:t>
            </a:r>
            <a:r>
              <a:rPr lang="it-IT" dirty="0" smtClean="0"/>
              <a:t> - quali ad esempio le sperimentazioni cliniche - che sappiano attingere dall'esperienza clinica e ad essa ritornino i risultati. </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Il 2020 è il secondo anno di insediamento della nuova Direzione Strategica. Nel corso dell’anno sono proseguiti i progetti già validati dal Consiglio di Amministrazione e sono stati avviate nuove iniziative di miglioramento dei processi. </a:t>
            </a:r>
          </a:p>
          <a:p>
            <a:pPr indent="355600" algn="just" defTabSz="449170">
              <a:spcBef>
                <a:spcPts val="600"/>
              </a:spcBef>
              <a:defRPr/>
            </a:pPr>
            <a:r>
              <a:rPr lang="it-IT" dirty="0" smtClean="0"/>
              <a:t>Di seguito riportiamo le principali azioni che sono state avviate o proseguite dal 2019 e che hanno avuto continuità anche nel 2020:</a:t>
            </a:r>
          </a:p>
          <a:p>
            <a:pPr indent="355600" algn="just" defTabSz="449170">
              <a:spcBef>
                <a:spcPts val="600"/>
              </a:spcBef>
              <a:defRPr/>
            </a:pPr>
            <a:r>
              <a:rPr lang="it-IT" dirty="0" smtClean="0"/>
              <a:t>•	Riqualificazione dell’area Ospedale Maggiore Policlinico, </a:t>
            </a:r>
            <a:r>
              <a:rPr lang="it-IT" dirty="0" err="1" smtClean="0"/>
              <a:t>Mangiagalli</a:t>
            </a:r>
            <a:r>
              <a:rPr lang="it-IT" dirty="0" smtClean="0"/>
              <a:t> e Regina Elena di Milano, forme molteplici dei luoghi della salute: realizzazione del Nuovo Ospedale;</a:t>
            </a:r>
          </a:p>
          <a:p>
            <a:pPr indent="355600" algn="just" defTabSz="449170">
              <a:spcBef>
                <a:spcPts val="600"/>
              </a:spcBef>
              <a:defRPr/>
            </a:pPr>
            <a:r>
              <a:rPr lang="it-IT" dirty="0" smtClean="0"/>
              <a:t>•	Ampliamento del nuovo Dipartimento di Emergenza attraverso la ristrutturazione e l’ampliamento del padiglione Guardia Accettazione: lavori di completamento al piano rialzato per realizzazione CUP, centro prelievi, endoscopie e atrio attesa, a seguito dell’emergenza </a:t>
            </a:r>
            <a:r>
              <a:rPr lang="it-IT" dirty="0" err="1" smtClean="0"/>
              <a:t>Covid</a:t>
            </a:r>
            <a:r>
              <a:rPr lang="it-IT" dirty="0" smtClean="0"/>
              <a:t> al I piano del medesimo padiglione e stata realizzata  una terapia intensiva con 14 posti letto  </a:t>
            </a:r>
          </a:p>
          <a:p>
            <a:pPr indent="355600" algn="just" defTabSz="449170">
              <a:spcBef>
                <a:spcPts val="600"/>
              </a:spcBef>
              <a:defRPr/>
            </a:pPr>
            <a:r>
              <a:rPr lang="it-IT" dirty="0" smtClean="0"/>
              <a:t>•	Adeguamento dei piani rialzato e primo e di altre aree del padiglione “Bruno Granelli”; </a:t>
            </a:r>
          </a:p>
          <a:p>
            <a:pPr indent="355600" algn="just" defTabSz="449170">
              <a:spcBef>
                <a:spcPts val="600"/>
              </a:spcBef>
              <a:defRPr/>
            </a:pPr>
            <a:r>
              <a:rPr lang="it-IT" dirty="0" smtClean="0"/>
              <a:t>•	Adeguamento locali per trasferimento DH Fibrosi cistica umanizzazione degenze reparto </a:t>
            </a:r>
            <a:r>
              <a:rPr lang="it-IT" dirty="0" err="1" smtClean="0"/>
              <a:t>Broncopneumologia</a:t>
            </a:r>
            <a:r>
              <a:rPr lang="it-IT" dirty="0" smtClean="0"/>
              <a:t> nei padiglioni Devoto e Alfieri ;</a:t>
            </a:r>
          </a:p>
          <a:p>
            <a:pPr indent="355600" algn="just" defTabSz="449170">
              <a:spcBef>
                <a:spcPts val="600"/>
              </a:spcBef>
              <a:defRPr/>
            </a:pPr>
            <a:r>
              <a:rPr lang="it-IT" dirty="0" smtClean="0"/>
              <a:t>•	 Realizzazione di  5 scale antincendio per vari padiglioni;</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	Adeguamento dei piani rialzato e primo e di altre aree del padiglione “Bruno Granelli”; </a:t>
            </a:r>
          </a:p>
          <a:p>
            <a:pPr indent="355600" algn="just" defTabSz="449170">
              <a:spcBef>
                <a:spcPts val="600"/>
              </a:spcBef>
              <a:defRPr/>
            </a:pPr>
            <a:r>
              <a:rPr lang="it-IT" dirty="0" smtClean="0"/>
              <a:t>•	Adeguamento locali per trasferimento DH Fibrosi cistica umanizzazione degenze reparto </a:t>
            </a:r>
            <a:r>
              <a:rPr lang="it-IT" dirty="0" err="1" smtClean="0"/>
              <a:t>Broncopneumologia</a:t>
            </a:r>
            <a:r>
              <a:rPr lang="it-IT" dirty="0" smtClean="0"/>
              <a:t> nei padiglioni Devoto e Alfieri ;</a:t>
            </a:r>
          </a:p>
          <a:p>
            <a:pPr indent="355600" algn="just" defTabSz="449170">
              <a:spcBef>
                <a:spcPts val="600"/>
              </a:spcBef>
              <a:defRPr/>
            </a:pPr>
            <a:r>
              <a:rPr lang="it-IT" dirty="0" smtClean="0"/>
              <a:t>•	 Realizzazione di  5 scale antincendio per vari padiglioni;</a:t>
            </a:r>
          </a:p>
          <a:p>
            <a:pPr indent="355600" algn="just" defTabSz="449170">
              <a:spcBef>
                <a:spcPts val="600"/>
              </a:spcBef>
              <a:defRPr/>
            </a:pPr>
            <a:r>
              <a:rPr lang="it-IT" dirty="0" smtClean="0"/>
              <a:t> Opere di realizzazione di diversi impianti EVAC in 14 padiglioni della Fondazione; </a:t>
            </a:r>
          </a:p>
          <a:p>
            <a:pPr indent="355600" algn="just" defTabSz="449170">
              <a:spcBef>
                <a:spcPts val="600"/>
              </a:spcBef>
              <a:defRPr/>
            </a:pPr>
            <a:r>
              <a:rPr lang="it-IT" dirty="0" smtClean="0"/>
              <a:t>•	 Opere di adeguamento di diversi impianti rilevazione fumi in alcuni padiglioni della Fondazione; </a:t>
            </a:r>
          </a:p>
          <a:p>
            <a:pPr indent="355600" algn="just" defTabSz="449170">
              <a:spcBef>
                <a:spcPts val="600"/>
              </a:spcBef>
              <a:defRPr/>
            </a:pPr>
            <a:r>
              <a:rPr lang="it-IT" dirty="0" smtClean="0"/>
              <a:t>•	 Inizio dei lavori relativi sia al PS ostetrico-ginecologico della clinica </a:t>
            </a:r>
            <a:r>
              <a:rPr lang="it-IT" dirty="0" err="1" smtClean="0"/>
              <a:t>Mangiagalli</a:t>
            </a:r>
            <a:r>
              <a:rPr lang="it-IT" dirty="0" smtClean="0"/>
              <a:t> sia al PS pediatrico De Marchi, finalizzata alla separazione dei percorsi positivi/negativi </a:t>
            </a:r>
            <a:r>
              <a:rPr lang="it-IT" dirty="0" err="1" smtClean="0"/>
              <a:t>Covid</a:t>
            </a:r>
            <a:r>
              <a:rPr lang="it-IT" dirty="0" smtClean="0"/>
              <a:t>; </a:t>
            </a:r>
          </a:p>
          <a:p>
            <a:pPr indent="355600" algn="just" defTabSz="449170">
              <a:spcBef>
                <a:spcPts val="600"/>
              </a:spcBef>
              <a:defRPr/>
            </a:pPr>
            <a:r>
              <a:rPr lang="it-IT" dirty="0" smtClean="0"/>
              <a:t>•	 Riqualificazione puerperio 2° piano </a:t>
            </a:r>
            <a:r>
              <a:rPr lang="it-IT" dirty="0" err="1" smtClean="0"/>
              <a:t>Mangiagalli</a:t>
            </a:r>
            <a:r>
              <a:rPr lang="it-IT" dirty="0" smtClean="0"/>
              <a:t>.</a:t>
            </a:r>
          </a:p>
          <a:p>
            <a:pPr indent="355600" algn="just" defTabSz="449170">
              <a:spcBef>
                <a:spcPts val="600"/>
              </a:spcBef>
              <a:defRPr/>
            </a:pPr>
            <a:endParaRPr lang="it-IT" dirty="0" smtClean="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Occorre evidenziare che a seguito dell’emergenza sanitaria, si dovuto intervenire sull’assetto organizzativo delle varie unità operative sanitarie riconvertendo alcune strutture di degenza in degenza </a:t>
            </a:r>
            <a:r>
              <a:rPr lang="it-IT" dirty="0" err="1" smtClean="0"/>
              <a:t>Covid</a:t>
            </a:r>
            <a:r>
              <a:rPr lang="it-IT" dirty="0" smtClean="0"/>
              <a:t> e aumentando i posti letto di Terapia Intensiva e Rianimazione;</a:t>
            </a:r>
          </a:p>
          <a:p>
            <a:pPr indent="355600" algn="just" defTabSz="449170">
              <a:spcBef>
                <a:spcPts val="600"/>
              </a:spcBef>
              <a:defRPr/>
            </a:pPr>
            <a:r>
              <a:rPr lang="it-IT" dirty="0" smtClean="0"/>
              <a:t>La Direzione ha messo in atto alcune azioni volte a perseguire l’accentramento e la digitalizzazione dei processi amministrativi, che supportano indirettamente l’attività del nostro ospedale, in particolare è stata posta attenzione alla revisione di alcuni processi come:</a:t>
            </a:r>
          </a:p>
          <a:p>
            <a:pPr indent="355600" algn="just" defTabSz="449170">
              <a:spcBef>
                <a:spcPts val="600"/>
              </a:spcBef>
              <a:defRPr/>
            </a:pPr>
            <a:r>
              <a:rPr lang="it-IT" dirty="0" smtClean="0"/>
              <a:t>•	 valutazione dei fabbisogni di personale;</a:t>
            </a:r>
          </a:p>
          <a:p>
            <a:pPr indent="355600" algn="just" defTabSz="449170">
              <a:spcBef>
                <a:spcPts val="600"/>
              </a:spcBef>
              <a:defRPr/>
            </a:pPr>
            <a:r>
              <a:rPr lang="it-IT" dirty="0" smtClean="0"/>
              <a:t>•	 approvvigionamento dei dispositivi medici; </a:t>
            </a:r>
          </a:p>
          <a:p>
            <a:pPr indent="355600" algn="just" defTabSz="449170">
              <a:spcBef>
                <a:spcPts val="600"/>
              </a:spcBef>
              <a:defRPr/>
            </a:pPr>
            <a:r>
              <a:rPr lang="it-IT" dirty="0" smtClean="0"/>
              <a:t>•	adozione degli atti di gestione della Direzione e dei Dirigenti;</a:t>
            </a:r>
          </a:p>
          <a:p>
            <a:pPr indent="355600" algn="just" defTabSz="449170">
              <a:spcBef>
                <a:spcPts val="600"/>
              </a:spcBef>
              <a:defRPr/>
            </a:pPr>
            <a:r>
              <a:rPr lang="it-IT" dirty="0" smtClean="0"/>
              <a:t>•	 gestione del flusso documentale. </a:t>
            </a:r>
          </a:p>
          <a:p>
            <a:pPr indent="355600" algn="just" defTabSz="449170">
              <a:spcBef>
                <a:spcPts val="600"/>
              </a:spcBef>
              <a:defRPr/>
            </a:pPr>
            <a:r>
              <a:rPr lang="it-IT" dirty="0" smtClean="0"/>
              <a:t>La messa a regime di alcuni processi ha subito un rallentamento a seguito della situazione di emergenza sanitaria in atto. Sul fronte gestionale, l’emergenza </a:t>
            </a:r>
            <a:r>
              <a:rPr lang="it-IT" dirty="0" err="1" smtClean="0"/>
              <a:t>Covid</a:t>
            </a:r>
            <a:r>
              <a:rPr lang="it-IT" dirty="0" smtClean="0"/>
              <a:t> ha fortemente impattato sia la progettualità che l’operatività. </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Contenuti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defTabSz="449170">
              <a:spcBef>
                <a:spcPts val="600"/>
              </a:spcBef>
              <a:defRPr/>
            </a:pPr>
            <a:r>
              <a:rPr lang="it-IT" sz="2000" dirty="0" smtClean="0">
                <a:solidFill>
                  <a:srgbClr val="C00000"/>
                </a:solidFill>
              </a:rPr>
              <a:t>LA FONDAZIONE IRCCS CA’ GRANDA OSPEDALE MAGGIORE POLICLINICO</a:t>
            </a:r>
          </a:p>
          <a:p>
            <a:pPr defTabSz="449170">
              <a:spcBef>
                <a:spcPts val="600"/>
              </a:spcBef>
              <a:defRPr/>
            </a:pPr>
            <a:endParaRPr lang="it-IT" sz="2000" dirty="0" smtClean="0">
              <a:solidFill>
                <a:srgbClr val="C00000"/>
              </a:solidFill>
            </a:endParaRPr>
          </a:p>
          <a:p>
            <a:pPr indent="355600" defTabSz="449170">
              <a:lnSpc>
                <a:spcPts val="1500"/>
              </a:lnSpc>
              <a:spcBef>
                <a:spcPts val="600"/>
              </a:spcBef>
              <a:buFont typeface="Arial" pitchFamily="34" charset="0"/>
              <a:buChar char="•"/>
              <a:defRPr/>
            </a:pPr>
            <a:r>
              <a:rPr lang="it-IT" sz="2400" dirty="0" smtClean="0">
                <a:solidFill>
                  <a:srgbClr val="C00000"/>
                </a:solidFill>
                <a:latin typeface="Calibri" pitchFamily="34" charset="0"/>
              </a:rPr>
              <a:t>Chi siamo</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L‘organizzazione dell’azienda</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Struttura e organizzazione dei servizi</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Assistenza ospedaliera</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 Ricerca</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Gestione organizzativa e strategica dell’esercizio</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Il bilancio d’Esercizio dell’anno 2020</a:t>
            </a:r>
          </a:p>
          <a:p>
            <a:pPr marL="719138" lvl="2" indent="-358775" defTabSz="449170">
              <a:lnSpc>
                <a:spcPct val="150000"/>
              </a:lnSpc>
              <a:buFont typeface="Arial" pitchFamily="34" charset="0"/>
              <a:buChar char="•"/>
              <a:defRPr/>
            </a:pPr>
            <a:r>
              <a:rPr lang="it-IT" sz="2200" dirty="0" smtClean="0">
                <a:solidFill>
                  <a:srgbClr val="C00000"/>
                </a:solidFill>
                <a:latin typeface="Calibri" pitchFamily="34" charset="0"/>
              </a:rPr>
              <a:t>Valutazione Indicatori inseriti nel Piano della Performance 2020</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In particolare:</a:t>
            </a:r>
          </a:p>
          <a:p>
            <a:pPr marL="534988" indent="-534988" algn="just" defTabSz="449170">
              <a:spcBef>
                <a:spcPts val="600"/>
              </a:spcBef>
              <a:buFont typeface="Arial" pitchFamily="34" charset="0"/>
              <a:buChar char="•"/>
              <a:defRPr/>
            </a:pPr>
            <a:r>
              <a:rPr lang="it-IT" dirty="0" smtClean="0"/>
              <a:t>L’attività ambulatoriale ha continuato a garantire tutte le prestazioni del percorso nascita, potenziando il sistema di prenotazione online e attivando modalità innovative di fruizione delle prestazioni</a:t>
            </a:r>
          </a:p>
          <a:p>
            <a:pPr marL="534988" indent="-534988" algn="just" defTabSz="449170">
              <a:spcBef>
                <a:spcPts val="600"/>
              </a:spcBef>
              <a:buFont typeface="Arial" pitchFamily="34" charset="0"/>
              <a:buChar char="•"/>
              <a:defRPr/>
            </a:pPr>
            <a:r>
              <a:rPr lang="it-IT" dirty="0" smtClean="0"/>
              <a:t>La sospensione dell’attività ambulatoriale differibile è stata implementata in gran parte dai servizi di messaggistica/chiamata del </a:t>
            </a:r>
            <a:r>
              <a:rPr lang="it-IT" dirty="0" err="1" smtClean="0"/>
              <a:t>Contact</a:t>
            </a:r>
            <a:r>
              <a:rPr lang="it-IT" dirty="0" smtClean="0"/>
              <a:t> Center Regionale, sono stati anche attivati servizi  di messaggistica per la riprogrammazione degli appuntamenti</a:t>
            </a:r>
          </a:p>
          <a:p>
            <a:pPr marL="534988" indent="-534988" algn="just" defTabSz="449170">
              <a:spcBef>
                <a:spcPts val="600"/>
              </a:spcBef>
              <a:buFont typeface="Arial" pitchFamily="34" charset="0"/>
              <a:buChar char="•"/>
              <a:defRPr/>
            </a:pPr>
            <a:r>
              <a:rPr lang="it-IT" dirty="0" smtClean="0"/>
              <a:t>È stata fornita a ATS una ricognizione dei contatti avvenuti tramite teleconsulto per il periodo di emergenza da parte delle </a:t>
            </a:r>
            <a:r>
              <a:rPr lang="it-IT" dirty="0" err="1" smtClean="0"/>
              <a:t>UU.OO</a:t>
            </a:r>
            <a:r>
              <a:rPr lang="it-IT" dirty="0" smtClean="0"/>
              <a:t>. ed è stata attivata una procedura per la rendicontazione dell’attività svolta</a:t>
            </a:r>
          </a:p>
          <a:p>
            <a:pPr marL="534988" indent="-534988" algn="just" defTabSz="449170">
              <a:spcBef>
                <a:spcPts val="600"/>
              </a:spcBef>
              <a:buFont typeface="Arial" pitchFamily="34" charset="0"/>
              <a:buChar char="•"/>
              <a:defRPr/>
            </a:pPr>
            <a:r>
              <a:rPr lang="it-IT" dirty="0" smtClean="0"/>
              <a:t>È stato attivato un percorso centralizzato in via Pace per l’esecuzione di tamponi test rapidi e screening relativi al </a:t>
            </a:r>
            <a:r>
              <a:rPr lang="it-IT" dirty="0" err="1" smtClean="0"/>
              <a:t>Covid</a:t>
            </a:r>
            <a:endParaRPr lang="it-IT" dirty="0" smtClean="0"/>
          </a:p>
          <a:p>
            <a:pPr marL="534988" indent="-534988" algn="just" defTabSz="449170">
              <a:spcBef>
                <a:spcPts val="600"/>
              </a:spcBef>
              <a:buFont typeface="Arial" pitchFamily="34" charset="0"/>
              <a:buChar char="•"/>
              <a:defRPr/>
            </a:pPr>
            <a:r>
              <a:rPr lang="it-IT" dirty="0" smtClean="0"/>
              <a:t>Il 2020 si è concluso con l’avvio della Campagna Vaccinale anti Covid-19 che ha coinvolto diverse articolazioni di Fondazione</a:t>
            </a:r>
          </a:p>
          <a:p>
            <a:pPr indent="355600" algn="just" defTabSz="449170">
              <a:spcBef>
                <a:spcPts val="600"/>
              </a:spcBef>
              <a:defRPr/>
            </a:pPr>
            <a:r>
              <a:rPr lang="it-IT" dirty="0" smtClean="0"/>
              <a:t>È stato accelerato il percorso di esternalizzazione del personale di </a:t>
            </a:r>
            <a:r>
              <a:rPr lang="it-IT" dirty="0" err="1" smtClean="0"/>
              <a:t>front-office</a:t>
            </a:r>
            <a:r>
              <a:rPr lang="it-IT" dirty="0" smtClean="0"/>
              <a:t> incrementando le casse e i servizi affidati al personale esterno</a:t>
            </a:r>
          </a:p>
          <a:p>
            <a:pPr indent="355600" algn="just" defTabSz="449170">
              <a:spcBef>
                <a:spcPts val="600"/>
              </a:spcBef>
              <a:defRPr/>
            </a:pPr>
            <a:endParaRPr lang="it-IT" dirty="0"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È stato accelerato il percorso di esternalizzazione del personale di </a:t>
            </a:r>
            <a:r>
              <a:rPr lang="it-IT" dirty="0" err="1" smtClean="0"/>
              <a:t>front-office</a:t>
            </a:r>
            <a:r>
              <a:rPr lang="it-IT" dirty="0" smtClean="0"/>
              <a:t> incrementando le casse e i servizi affidati al personale esterno.</a:t>
            </a:r>
          </a:p>
          <a:p>
            <a:pPr indent="355600" algn="just" defTabSz="449170">
              <a:spcBef>
                <a:spcPts val="600"/>
              </a:spcBef>
              <a:defRPr/>
            </a:pPr>
            <a:r>
              <a:rPr lang="it-IT" dirty="0" smtClean="0"/>
              <a:t>In continuità con quanto previsto nel 2019 è stato dato corso agli interventi  di ammodernamento </a:t>
            </a:r>
            <a:r>
              <a:rPr lang="it-IT" dirty="0" err="1" smtClean="0"/>
              <a:t>tecologico</a:t>
            </a:r>
            <a:r>
              <a:rPr lang="it-IT" dirty="0" smtClean="0"/>
              <a:t> finanziati con gli stanziamenti approvati negli anni precedenti con DGR XI/1725 del 10/06/2019, DGR XI/2468 del 18.11.2019, DGR XI/2903 (specifica per Emergenza Covid-19) e DGR XI/3479</a:t>
            </a:r>
          </a:p>
          <a:p>
            <a:pPr indent="355600" algn="just" defTabSz="449170">
              <a:spcBef>
                <a:spcPts val="600"/>
              </a:spcBef>
              <a:defRPr/>
            </a:pPr>
            <a:r>
              <a:rPr lang="it-IT" dirty="0" smtClean="0"/>
              <a:t>In tema di grandi apparecchiature durante il 2020 sono stati acquistati e collaudati:</a:t>
            </a:r>
          </a:p>
          <a:p>
            <a:pPr indent="355600" algn="just" defTabSz="449170">
              <a:spcBef>
                <a:spcPts val="600"/>
              </a:spcBef>
              <a:defRPr/>
            </a:pPr>
            <a:r>
              <a:rPr lang="it-IT" dirty="0" smtClean="0"/>
              <a:t>un </a:t>
            </a:r>
            <a:r>
              <a:rPr lang="it-IT" dirty="0" err="1" smtClean="0"/>
              <a:t>angiografo</a:t>
            </a:r>
            <a:r>
              <a:rPr lang="it-IT" dirty="0" smtClean="0"/>
              <a:t> biplano per Neuroradiologia;</a:t>
            </a:r>
          </a:p>
          <a:p>
            <a:pPr indent="355600" algn="just" defTabSz="449170">
              <a:spcBef>
                <a:spcPts val="600"/>
              </a:spcBef>
              <a:defRPr/>
            </a:pPr>
            <a:r>
              <a:rPr lang="it-IT" dirty="0" smtClean="0"/>
              <a:t>un </a:t>
            </a:r>
            <a:r>
              <a:rPr lang="it-IT" dirty="0" err="1" smtClean="0"/>
              <a:t>mammografo</a:t>
            </a:r>
            <a:r>
              <a:rPr lang="it-IT" dirty="0" smtClean="0"/>
              <a:t> digitale per Radiologia Senologica;</a:t>
            </a:r>
          </a:p>
          <a:p>
            <a:pPr indent="355600" algn="just" defTabSz="449170">
              <a:spcBef>
                <a:spcPts val="600"/>
              </a:spcBef>
              <a:defRPr/>
            </a:pPr>
            <a:r>
              <a:rPr lang="it-IT" dirty="0" smtClean="0"/>
              <a:t>una gamma camera SPECT-CT per Medicina Nucleare.</a:t>
            </a:r>
          </a:p>
          <a:p>
            <a:pPr indent="355600" algn="just" defTabSz="449170">
              <a:spcBef>
                <a:spcPts val="600"/>
              </a:spcBef>
              <a:defRPr/>
            </a:pPr>
            <a:r>
              <a:rPr lang="it-IT" dirty="0" smtClean="0"/>
              <a:t>Inoltre è in corso l’acquisizione di:</a:t>
            </a:r>
          </a:p>
          <a:p>
            <a:pPr indent="355600" algn="just" defTabSz="449170">
              <a:spcBef>
                <a:spcPts val="600"/>
              </a:spcBef>
              <a:defRPr/>
            </a:pPr>
            <a:r>
              <a:rPr lang="it-IT" dirty="0" smtClean="0"/>
              <a:t>un </a:t>
            </a:r>
            <a:r>
              <a:rPr lang="it-IT" dirty="0" err="1" smtClean="0"/>
              <a:t>angiografo</a:t>
            </a:r>
            <a:r>
              <a:rPr lang="it-IT" dirty="0" smtClean="0"/>
              <a:t> per sala ibrida del Blocco Operatorio d’Urgenza;</a:t>
            </a:r>
          </a:p>
          <a:p>
            <a:pPr indent="355600" algn="just" defTabSz="449170">
              <a:spcBef>
                <a:spcPts val="600"/>
              </a:spcBef>
              <a:defRPr/>
            </a:pPr>
            <a:r>
              <a:rPr lang="it-IT" dirty="0" smtClean="0"/>
              <a:t>un </a:t>
            </a:r>
            <a:r>
              <a:rPr lang="it-IT" dirty="0" err="1" smtClean="0"/>
              <a:t>tomograto</a:t>
            </a:r>
            <a:r>
              <a:rPr lang="it-IT" dirty="0" smtClean="0"/>
              <a:t> PET/CT con </a:t>
            </a:r>
            <a:r>
              <a:rPr lang="it-IT" dirty="0" err="1" smtClean="0"/>
              <a:t>deselettore</a:t>
            </a:r>
            <a:r>
              <a:rPr lang="it-IT" dirty="0" smtClean="0"/>
              <a:t> SIPM;</a:t>
            </a:r>
          </a:p>
          <a:p>
            <a:pPr indent="355600" algn="just" defTabSz="449170">
              <a:spcBef>
                <a:spcPts val="600"/>
              </a:spcBef>
              <a:defRPr/>
            </a:pPr>
            <a:r>
              <a:rPr lang="it-IT" dirty="0" smtClean="0"/>
              <a:t>Un </a:t>
            </a:r>
            <a:r>
              <a:rPr lang="it-IT" dirty="0" err="1" smtClean="0"/>
              <a:t>angiografo</a:t>
            </a:r>
            <a:r>
              <a:rPr lang="it-IT" dirty="0" smtClean="0"/>
              <a:t> digitale portatile con </a:t>
            </a:r>
            <a:r>
              <a:rPr lang="it-IT" dirty="0" err="1" smtClean="0"/>
              <a:t>flat</a:t>
            </a:r>
            <a:r>
              <a:rPr lang="it-IT" dirty="0" smtClean="0"/>
              <a:t> </a:t>
            </a:r>
            <a:r>
              <a:rPr lang="it-IT" dirty="0" err="1" smtClean="0"/>
              <a:t>panel</a:t>
            </a:r>
            <a:r>
              <a:rPr lang="it-IT" dirty="0" smtClean="0"/>
              <a:t> 3D per Neurochirurgia.</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Le acquisizioni di cui sopra, completate o in corso, sono avvenute in un contesto che tenuto in conto l’impatto certamente rilevante della necessità si affrontare l’emergenza </a:t>
            </a:r>
            <a:r>
              <a:rPr lang="it-IT" dirty="0" err="1" smtClean="0"/>
              <a:t>Covid</a:t>
            </a:r>
            <a:r>
              <a:rPr lang="it-IT" dirty="0" smtClean="0"/>
              <a:t>, che ha drasticamente modificato il percorso di definizione delle priorità precedentemente tracciato, indirizzando gli acquisti sugli ambiti di tecnologie più urgenti da gestire durante la pandemia (sistemi di ventilazione delle vie aeree, sistemi di monitoraggio dei parametri emodinamici e respiratori, letti di terapia intensiva, ecc.)</a:t>
            </a:r>
          </a:p>
          <a:p>
            <a:pPr indent="355600" algn="just" defTabSz="449170">
              <a:spcBef>
                <a:spcPts val="600"/>
              </a:spcBef>
              <a:defRPr/>
            </a:pPr>
            <a:r>
              <a:rPr lang="it-IT" dirty="0" smtClean="0"/>
              <a:t>I drammatici eventi dei mesi a cavallo dei due primi trimestri hanno determinato in realtà anche un importante afflusso di nuove apparecchiature finanziate attraverso donazioni da privati o tramite Protezione Civile (tipologie riconducili soprattutto alle aree tecnologiche dei reparti intensivi o di trattamento di patologie respiratorie acute) e una disponibilità di donazioni in denaro che in parte sono state finalizzate all’acquisizione di attrezzature sanitarie per </a:t>
            </a:r>
            <a:r>
              <a:rPr lang="it-IT" dirty="0" err="1" smtClean="0"/>
              <a:t>per</a:t>
            </a:r>
            <a:r>
              <a:rPr lang="it-IT" dirty="0" smtClean="0"/>
              <a:t> la gestione dei malati </a:t>
            </a:r>
            <a:r>
              <a:rPr lang="it-IT" dirty="0" err="1" smtClean="0"/>
              <a:t>Covid</a:t>
            </a:r>
            <a:r>
              <a:rPr lang="it-IT" dirty="0" smtClean="0"/>
              <a:t>.</a:t>
            </a:r>
          </a:p>
          <a:p>
            <a:pPr indent="355600" algn="just" defTabSz="449170">
              <a:spcBef>
                <a:spcPts val="600"/>
              </a:spcBef>
              <a:defRPr/>
            </a:pPr>
            <a:endParaRPr lang="it-IT" dirty="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È inoltre stato avviato il percorso di acquisizione di attrezzature sanitarie necessarie a realizzazione di posti letto di terapia intensive e </a:t>
            </a:r>
            <a:r>
              <a:rPr lang="it-IT" dirty="0" err="1" smtClean="0"/>
              <a:t>subintensive</a:t>
            </a:r>
            <a:r>
              <a:rPr lang="it-IT" dirty="0" smtClean="0"/>
              <a:t> in attuazione dell’art. 2 del D.L. 34/2020 relativo al riordino della rete ospedaliera, in coerenza a quanto previsto all’interno della DGR 3264 del 16.06.2020.</a:t>
            </a:r>
          </a:p>
          <a:p>
            <a:pPr indent="355600" algn="just" defTabSz="449170">
              <a:spcBef>
                <a:spcPts val="600"/>
              </a:spcBef>
              <a:defRPr/>
            </a:pPr>
            <a:r>
              <a:rPr lang="it-IT" dirty="0" smtClean="0"/>
              <a:t>Con Ordinanza n. 29 del 9.10.2020 il Commissario Straordinario per l’attuazione e il coordinamento delle misure di contenimento e contrasto dell’emergenza epidemiologica Covid-19 ha nominato la Fondazione IRCCS Ca’ </a:t>
            </a:r>
            <a:r>
              <a:rPr lang="it-IT" dirty="0" err="1" smtClean="0"/>
              <a:t>Granda</a:t>
            </a:r>
            <a:r>
              <a:rPr lang="it-IT" dirty="0" smtClean="0"/>
              <a:t> Ospedale Maggiore Policlinico tra i Soggetti Attuatori dei piani di riorganizzazione della rete ospedaliera tra i quali rientra quello proposto da Regione Lombardia e approvato il 16.07.2020 dal Ministero della Salute.</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2020</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Bilancio di esercizio 20 la rappresentazione dei ricavi confrontati con il Bilancio Preventivo è la seguente:</a:t>
            </a:r>
          </a:p>
          <a:p>
            <a:pPr indent="355600" algn="just" defTabSz="449170">
              <a:spcBef>
                <a:spcPts val="600"/>
              </a:spcBef>
              <a:defRPr/>
            </a:pPr>
            <a:endParaRPr lang="it-IT" dirty="0" smtClean="0"/>
          </a:p>
        </p:txBody>
      </p:sp>
      <p:pic>
        <p:nvPicPr>
          <p:cNvPr id="8" name="Picture 2"/>
          <p:cNvPicPr>
            <a:picLocks noChangeAspect="1" noChangeArrowheads="1"/>
          </p:cNvPicPr>
          <p:nvPr/>
        </p:nvPicPr>
        <p:blipFill>
          <a:blip r:embed="rId3" cstate="print"/>
          <a:srcRect/>
          <a:stretch>
            <a:fillRect/>
          </a:stretch>
        </p:blipFill>
        <p:spPr bwMode="auto">
          <a:xfrm>
            <a:off x="251520" y="1975637"/>
            <a:ext cx="8568952" cy="3973643"/>
          </a:xfrm>
          <a:prstGeom prst="rect">
            <a:avLst/>
          </a:prstGeom>
          <a:noFill/>
          <a:ln w="9525">
            <a:noFill/>
            <a:miter lim="800000"/>
            <a:headEnd/>
            <a:tailEnd/>
          </a:ln>
          <a:effec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2020</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Bilancio di esercizio 2020 la rappresentazione dei costi confrontati con il Bilancio Preventivo 2020 è la seguente:</a:t>
            </a:r>
          </a:p>
          <a:p>
            <a:pPr indent="355600" algn="just" defTabSz="449170">
              <a:spcBef>
                <a:spcPts val="600"/>
              </a:spcBef>
              <a:defRPr/>
            </a:pPr>
            <a:endParaRPr lang="it-IT" dirty="0" smtClean="0"/>
          </a:p>
        </p:txBody>
      </p:sp>
      <p:pic>
        <p:nvPicPr>
          <p:cNvPr id="9" name="Picture 2"/>
          <p:cNvPicPr>
            <a:picLocks noChangeAspect="1" noChangeArrowheads="1"/>
          </p:cNvPicPr>
          <p:nvPr/>
        </p:nvPicPr>
        <p:blipFill>
          <a:blip r:embed="rId3" cstate="print"/>
          <a:srcRect/>
          <a:stretch>
            <a:fillRect/>
          </a:stretch>
        </p:blipFill>
        <p:spPr bwMode="auto">
          <a:xfrm>
            <a:off x="251520" y="1907629"/>
            <a:ext cx="8370977" cy="4329683"/>
          </a:xfrm>
          <a:prstGeom prst="rect">
            <a:avLst/>
          </a:prstGeom>
          <a:noFill/>
          <a:ln w="9525">
            <a:noFill/>
            <a:miter lim="800000"/>
            <a:headEnd/>
            <a:tailEnd/>
          </a:ln>
          <a:effec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2020</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Dal confronto si evidenzia:</a:t>
            </a:r>
          </a:p>
          <a:p>
            <a:pPr indent="355600" algn="just" defTabSz="449170">
              <a:spcBef>
                <a:spcPts val="600"/>
              </a:spcBef>
              <a:buFont typeface="Arial" pitchFamily="34" charset="0"/>
              <a:buChar char="•"/>
              <a:defRPr/>
            </a:pPr>
            <a:r>
              <a:rPr lang="it-IT" dirty="0" smtClean="0"/>
              <a:t>una sostanziale diminuzione dell’attività sanitaria (DRG, ambulatoriale, screening e psichiatria) a seguito della situazione emergenziale in corso per complessivi € 31.261.361 e un lieve incremento delle prestazioni di neuropsichiatria infantile per € 35.085;</a:t>
            </a:r>
          </a:p>
          <a:p>
            <a:pPr indent="355600" algn="just" defTabSz="449170">
              <a:spcBef>
                <a:spcPts val="600"/>
              </a:spcBef>
              <a:buFont typeface="Arial" pitchFamily="34" charset="0"/>
              <a:buChar char="•"/>
              <a:defRPr/>
            </a:pPr>
            <a:r>
              <a:rPr lang="it-IT" dirty="0" smtClean="0"/>
              <a:t>una diminuzione delle entrate proprie (anch’esse influenzate dall’emergenza COVID-19) per € 5.336.646, determinata da un forte decremento delle prestazioni, consulenze, cessione sangue e compartecipazione sanitaria (ticket);</a:t>
            </a:r>
          </a:p>
          <a:p>
            <a:pPr indent="355600" algn="just" defTabSz="449170">
              <a:spcBef>
                <a:spcPts val="600"/>
              </a:spcBef>
              <a:buFont typeface="Arial" pitchFamily="34" charset="0"/>
              <a:buChar char="•"/>
              <a:defRPr/>
            </a:pPr>
            <a:r>
              <a:rPr lang="it-IT" dirty="0" smtClean="0"/>
              <a:t>l’inserimento nella voce “Prestazioni sanitarie” dei ricavi rivenienti dall’effettuazione di tamponi e test sierologici, riconosciuti e assegnati da Regione Lombardia per € 7.292.780,98;</a:t>
            </a:r>
          </a:p>
          <a:p>
            <a:pPr indent="355600" algn="just" defTabSz="449170">
              <a:spcBef>
                <a:spcPts val="600"/>
              </a:spcBef>
              <a:buFont typeface="Arial" pitchFamily="34" charset="0"/>
              <a:buChar char="•"/>
              <a:defRPr/>
            </a:pPr>
            <a:r>
              <a:rPr lang="it-IT" dirty="0" smtClean="0"/>
              <a:t>una diminuzione dei ricavi per prestazioni rese in regime di libera professione stante la sospensione delle stesse richiesta da Regione Lombardia per l’emergenza in atto e le misure attuate per la ripresa progressiva dell’attività (distanziamento, </a:t>
            </a:r>
            <a:r>
              <a:rPr lang="it-IT" dirty="0" err="1" smtClean="0"/>
              <a:t>etc</a:t>
            </a:r>
            <a:r>
              <a:rPr lang="it-IT" dirty="0" smtClean="0"/>
              <a:t>), che ha determinato una contestuale diminuzione dei costi;</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2020</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l’inserimento dei contributi vincolati e degli utilizzi dei contributi riguardanti gli anni precedenti e alla loro ripartizione per natura nelle tabelle dei costi di esercizio;</a:t>
            </a:r>
          </a:p>
          <a:p>
            <a:pPr indent="355600" algn="just" defTabSz="449170">
              <a:spcBef>
                <a:spcPts val="600"/>
              </a:spcBef>
              <a:buFont typeface="Arial" pitchFamily="34" charset="0"/>
              <a:buChar char="•"/>
              <a:defRPr/>
            </a:pPr>
            <a:r>
              <a:rPr lang="it-IT" dirty="0" smtClean="0"/>
              <a:t>un incremento del costo del personale, a seguito delle nuove assegnazioni per € 6.398.545 (IRAP compresa);</a:t>
            </a:r>
          </a:p>
          <a:p>
            <a:pPr indent="355600" algn="just" defTabSz="449170">
              <a:spcBef>
                <a:spcPts val="600"/>
              </a:spcBef>
              <a:buFont typeface="Arial" pitchFamily="34" charset="0"/>
              <a:buChar char="•"/>
              <a:defRPr/>
            </a:pPr>
            <a:r>
              <a:rPr lang="it-IT" dirty="0" smtClean="0"/>
              <a:t> un notevole incremento della voce “Beni e Servizi” determinato principalmente da:</a:t>
            </a:r>
          </a:p>
          <a:p>
            <a:pPr lvl="1" indent="355600" algn="just" defTabSz="449170">
              <a:spcBef>
                <a:spcPts val="600"/>
              </a:spcBef>
              <a:buFont typeface="Arial" pitchFamily="34" charset="0"/>
              <a:buChar char="•"/>
              <a:defRPr/>
            </a:pPr>
            <a:r>
              <a:rPr lang="it-IT" dirty="0" smtClean="0"/>
              <a:t>un incremento dei costi per acquisto di farmaci File-F e doppio canale per € 10.465.337;</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l’inserimento dei costi derivanti dall’utilizzo dei contributi vincolati dell’anno e a quelli degli anni precedenti per € 8.171.820;</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l’inserimento dei costi sostenuti per affrontare l’emergenza COVID-19;</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il decremento dei costi direttamente correlati al calo della produzione;</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l’inserimento di costi emergenti principalmente derivanti dall’aumento dell’attività di radiologia interventistica e a un maggior ricorso all’utilizzo di apparecchiature sanitarie attraverso contratti di noleggio. </a:t>
            </a:r>
          </a:p>
          <a:p>
            <a:pPr lvl="1" indent="355600" algn="just" defTabSz="449170">
              <a:spcBef>
                <a:spcPts val="600"/>
              </a:spcBef>
              <a:buFont typeface="Arial" pitchFamily="34" charset="0"/>
              <a:buChar char="•"/>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2020</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l’inserimento nella voce “Accantonamenti” della quota riferita ai contributi vincolati non utilizzata nell’anno e all’incremento degli accantonamenti vari come meglio specificato nella tabella allegata al bilancio, nonché agli accantonamenti per i rinnovi contrattuali;</a:t>
            </a:r>
          </a:p>
          <a:p>
            <a:pPr indent="355600" algn="just" defTabSz="449170">
              <a:spcBef>
                <a:spcPts val="600"/>
              </a:spcBef>
              <a:buFont typeface="Arial" pitchFamily="34" charset="0"/>
              <a:buChar char="•"/>
              <a:defRPr/>
            </a:pPr>
            <a:r>
              <a:rPr lang="it-IT" dirty="0" smtClean="0"/>
              <a:t>l’incremento del contributo PSSR a copertura dei costi sostenuti durante l’emergenza COVID;</a:t>
            </a:r>
          </a:p>
          <a:p>
            <a:pPr indent="355600" algn="just" defTabSz="449170">
              <a:spcBef>
                <a:spcPts val="600"/>
              </a:spcBef>
              <a:buFont typeface="Arial" pitchFamily="34" charset="0"/>
              <a:buChar char="•"/>
              <a:defRPr/>
            </a:pPr>
            <a:r>
              <a:rPr lang="it-IT" dirty="0" smtClean="0"/>
              <a:t>l’incremento della contribuzione regionale in base a quanto stabilito dal  Decreto 10126 del 22/07/2021;</a:t>
            </a:r>
          </a:p>
          <a:p>
            <a:pPr indent="355600" algn="just" defTabSz="449170">
              <a:spcBef>
                <a:spcPts val="600"/>
              </a:spcBef>
              <a:buFont typeface="Arial" pitchFamily="34" charset="0"/>
              <a:buChar char="•"/>
              <a:defRPr/>
            </a:pPr>
            <a:r>
              <a:rPr lang="it-IT" dirty="0" smtClean="0"/>
              <a:t>l’inserimento degli ammortamenti applicati alle immobilizzazioni aziendali così come rivenienti dal libro cespiti che hanno determinato un decremento pari a € 858.214;</a:t>
            </a:r>
          </a:p>
          <a:p>
            <a:pPr indent="355600" algn="just" defTabSz="449170">
              <a:spcBef>
                <a:spcPts val="600"/>
              </a:spcBef>
              <a:buFont typeface="Arial" pitchFamily="34" charset="0"/>
              <a:buChar char="•"/>
              <a:defRPr/>
            </a:pPr>
            <a:r>
              <a:rPr lang="it-IT" dirty="0" smtClean="0"/>
              <a:t>un incremento della voce “altri costi” determinato principalmente dall’inserimento, come da indicazioni regionali, del rimborso di costi accessori per il personale (sempre nell’ambito dei costi COVID) registrato al conto “servizi di consulenza sanitaria in area a pagamento”.</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704" y="3140968"/>
            <a:ext cx="6534920"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30 giugno 2021</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Valutazione Indicatori inseriti nel</a:t>
            </a:r>
            <a:br>
              <a:rPr lang="it-IT" sz="3600" b="0" dirty="0" smtClean="0">
                <a:solidFill>
                  <a:schemeClr val="bg1"/>
                </a:solidFill>
                <a:latin typeface="Cambria" charset="0"/>
                <a:ea typeface="Cambria" charset="0"/>
                <a:cs typeface="Cambria" charset="0"/>
              </a:rPr>
            </a:br>
            <a:r>
              <a:rPr lang="it-IT" sz="3600" b="0" dirty="0" smtClean="0">
                <a:solidFill>
                  <a:schemeClr val="bg1"/>
                </a:solidFill>
                <a:latin typeface="Cambria" charset="0"/>
                <a:ea typeface="Cambria" charset="0"/>
                <a:cs typeface="Cambria" charset="0"/>
              </a:rPr>
              <a:t>Piano della Performance 2020</a:t>
            </a:r>
            <a:endParaRPr sz="2300" b="0" dirty="0">
              <a:solidFill>
                <a:schemeClr val="bg1"/>
              </a:solidFill>
              <a:latin typeface="Arial" charset="0"/>
              <a:ea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spcBef>
                <a:spcPts val="600"/>
              </a:spcBef>
              <a:defRPr/>
            </a:pPr>
            <a:r>
              <a:rPr lang="it-IT" dirty="0" smtClean="0"/>
              <a:t>La Fondazione IRCCS Ca’ </a:t>
            </a:r>
            <a:r>
              <a:rPr lang="it-IT" dirty="0" err="1" smtClean="0"/>
              <a:t>Granda</a:t>
            </a:r>
            <a:r>
              <a:rPr lang="it-IT" dirty="0" smtClean="0"/>
              <a:t> Ospedale Maggiore Policlinico (in seguito, Policlinico) si è costituita il 1° febbraio 2005, a seguito dell’Accordo di programma sottoscritto in data 25 settembre 2000 ed approvato con Decreto del Presidente della Giunta Regionale e con successivi Accordi integrativi del 2004 e del 2009. </a:t>
            </a:r>
          </a:p>
          <a:p>
            <a:pPr algn="just" defTabSz="449170">
              <a:spcBef>
                <a:spcPts val="600"/>
              </a:spcBef>
              <a:defRPr/>
            </a:pPr>
            <a:r>
              <a:rPr lang="it-IT" dirty="0" smtClean="0"/>
              <a:t>Il Policlinico si caratterizza per l’integrazione tra assistenza, ricerca (riconoscimento IRCCS) e formazione (in forza della Convenzione con l’Università degli Studi di Milano) e si distingue per caratteristiche che raramente convivono all’interno di una stessa realtà, e che qui si combinano in modo virtuoso per creare un ambiente unico:</a:t>
            </a:r>
          </a:p>
          <a:p>
            <a:pPr marL="4763" lvl="1" indent="530225" algn="just" defTabSz="449170">
              <a:spcBef>
                <a:spcPts val="600"/>
              </a:spcBef>
              <a:buFont typeface="Arial" pitchFamily="34" charset="0"/>
              <a:buChar char="•"/>
              <a:defRPr/>
            </a:pPr>
            <a:r>
              <a:rPr lang="it-IT" dirty="0" smtClean="0"/>
              <a:t>È un ospedale con sei secoli di storia, ma la sua forza è una costante spinta all’innovazione.</a:t>
            </a:r>
          </a:p>
          <a:p>
            <a:pPr marL="4763" lvl="1" indent="530225" algn="just" defTabSz="449170">
              <a:spcBef>
                <a:spcPts val="600"/>
              </a:spcBef>
              <a:buFont typeface="Arial" pitchFamily="34" charset="0"/>
              <a:buChar char="•"/>
              <a:defRPr/>
            </a:pPr>
            <a:r>
              <a:rPr lang="it-IT" dirty="0" smtClean="0"/>
              <a:t>È nel cuore di Milano, ma è punto di riferimento per pazienti provenienti anche da altre regioni e si colloca tra i principali centri europei per clinica e ricerca.</a:t>
            </a:r>
          </a:p>
          <a:p>
            <a:pPr marL="4763" lvl="1" indent="530225" algn="just" defTabSz="449170">
              <a:spcBef>
                <a:spcPts val="600"/>
              </a:spcBef>
              <a:buFont typeface="Arial" pitchFamily="34" charset="0"/>
              <a:buChar char="•"/>
              <a:defRPr/>
            </a:pPr>
            <a:r>
              <a:rPr lang="it-IT" dirty="0" smtClean="0"/>
              <a:t>Coniuga una profonda specializzazione in diversi ambiti di cura con una forte interdisciplinarietà, senza mai perdere di vista i pazienti nella loro interezza.</a:t>
            </a:r>
            <a:endParaRPr lang="it-IT" sz="2000" dirty="0" smtClean="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332656"/>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332656"/>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performance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396842" y="982823"/>
            <a:ext cx="6407406"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SODDISFARE LA DOMANDA </a:t>
            </a:r>
            <a:r>
              <a:rPr lang="it-IT" sz="1600" b="1" dirty="0" err="1" smtClean="0">
                <a:solidFill>
                  <a:schemeClr val="bg1"/>
                </a:solidFill>
                <a:latin typeface="Calibri" pitchFamily="34" charset="0"/>
              </a:rPr>
              <a:t>DI</a:t>
            </a:r>
            <a:r>
              <a:rPr lang="it-IT" sz="1600" b="1" dirty="0" smtClean="0">
                <a:solidFill>
                  <a:schemeClr val="bg1"/>
                </a:solidFill>
                <a:latin typeface="Calibri" pitchFamily="34" charset="0"/>
              </a:rPr>
              <a:t> SALUTE ED I BISOGNI DELLA PERSONA IN MODO EFFICACE ED EFFICIENTE</a:t>
            </a:r>
          </a:p>
          <a:p>
            <a:endParaRPr lang="it-IT" sz="1600" dirty="0">
              <a:solidFill>
                <a:srgbClr val="990000"/>
              </a:solidFill>
              <a:latin typeface="Calibri" pitchFamily="34" charset="0"/>
            </a:endParaRPr>
          </a:p>
        </p:txBody>
      </p:sp>
      <p:sp>
        <p:nvSpPr>
          <p:cNvPr id="9" name="CasellaDiTesto 8"/>
          <p:cNvSpPr txBox="1"/>
          <p:nvPr/>
        </p:nvSpPr>
        <p:spPr>
          <a:xfrm>
            <a:off x="7236296" y="982823"/>
            <a:ext cx="1785950"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 MISSION</a:t>
            </a:r>
          </a:p>
          <a:p>
            <a:pPr algn="ctr"/>
            <a:r>
              <a:rPr lang="it-IT" sz="1600" b="1" dirty="0" smtClean="0">
                <a:solidFill>
                  <a:schemeClr val="bg1"/>
                </a:solidFill>
                <a:latin typeface="Calibri" pitchFamily="34" charset="0"/>
              </a:rPr>
              <a:t>DELLA FONDAZIONE</a:t>
            </a:r>
            <a:endParaRPr lang="it-IT" sz="1600" b="1" dirty="0">
              <a:solidFill>
                <a:schemeClr val="bg1"/>
              </a:solidFill>
              <a:latin typeface="Calibri" pitchFamily="34" charset="0"/>
            </a:endParaRPr>
          </a:p>
        </p:txBody>
      </p:sp>
      <p:sp>
        <p:nvSpPr>
          <p:cNvPr id="10" name="CasellaDiTesto 9"/>
          <p:cNvSpPr txBox="1"/>
          <p:nvPr/>
        </p:nvSpPr>
        <p:spPr>
          <a:xfrm>
            <a:off x="396842" y="2076324"/>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11" name="Rettangolo 10"/>
          <p:cNvSpPr/>
          <p:nvPr/>
        </p:nvSpPr>
        <p:spPr bwMode="auto">
          <a:xfrm>
            <a:off x="39684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200"/>
              </a:spcAft>
              <a:buClr>
                <a:srgbClr val="000000"/>
              </a:buClr>
              <a:buSzPct val="100000"/>
            </a:pPr>
            <a:r>
              <a:rPr lang="it-IT" sz="1600" dirty="0" smtClean="0">
                <a:solidFill>
                  <a:schemeClr val="tx1">
                    <a:lumMod val="85000"/>
                    <a:lumOff val="15000"/>
                  </a:schemeClr>
                </a:solidFill>
              </a:rPr>
              <a:t>R1) equilibrio economico-finanziario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R2) miglioramento delle performance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R3) trasparenza e Prevenzione della Corruzione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R4) semplificazione ed innovazione</a:t>
            </a:r>
          </a:p>
          <a:p>
            <a:pPr marL="342900" indent="-342900" defTabSz="449263" hangingPunct="0">
              <a:lnSpc>
                <a:spcPct val="93000"/>
              </a:lnSpc>
              <a:buClr>
                <a:srgbClr val="000000"/>
              </a:buClr>
              <a:buSzPct val="100000"/>
              <a:buFont typeface="+mj-lt"/>
              <a:buAutoNum type="arabicPeriod"/>
            </a:pPr>
            <a:endParaRPr kumimoji="0" lang="it-IT" sz="1600" i="0" u="none" strike="noStrike" cap="none" normalizeH="0" baseline="0" dirty="0" smtClean="0">
              <a:ln>
                <a:noFill/>
              </a:ln>
              <a:solidFill>
                <a:srgbClr val="990000"/>
              </a:solidFill>
              <a:effectLst/>
              <a:latin typeface="Arial" pitchFamily="34" charset="0"/>
              <a:ea typeface="Arial Unicode MS" pitchFamily="34" charset="-128"/>
              <a:cs typeface="Arial Unicode MS" pitchFamily="34" charset="-128"/>
            </a:endParaRPr>
          </a:p>
        </p:txBody>
      </p:sp>
      <p:sp>
        <p:nvSpPr>
          <p:cNvPr id="12" name="CasellaDiTesto 11"/>
          <p:cNvSpPr txBox="1"/>
          <p:nvPr/>
        </p:nvSpPr>
        <p:spPr>
          <a:xfrm>
            <a:off x="2699222"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endParaRPr lang="it-IT" sz="1600" b="1" dirty="0">
              <a:solidFill>
                <a:schemeClr val="bg1"/>
              </a:solidFill>
              <a:latin typeface="Calibri" pitchFamily="34" charset="0"/>
            </a:endParaRPr>
          </a:p>
        </p:txBody>
      </p:sp>
      <p:sp>
        <p:nvSpPr>
          <p:cNvPr id="13" name="Rettangolo 12"/>
          <p:cNvSpPr/>
          <p:nvPr/>
        </p:nvSpPr>
        <p:spPr bwMode="auto">
          <a:xfrm>
            <a:off x="269922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S1) garantire i livelli di assistenza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S2) appropriatezza delle prestazioni erogate</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S3) governo dei tempi di attesa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S4) sorveglianza igienico sanitaria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S5) mantenimento dello status di </a:t>
            </a:r>
            <a:r>
              <a:rPr lang="it-IT" sz="1600" dirty="0" err="1" smtClean="0">
                <a:solidFill>
                  <a:schemeClr val="tx1">
                    <a:lumMod val="85000"/>
                    <a:lumOff val="15000"/>
                  </a:schemeClr>
                </a:solidFill>
              </a:rPr>
              <a:t>I.R.C.C.S.</a:t>
            </a:r>
            <a:endParaRPr lang="it-IT" sz="1600" dirty="0" smtClean="0">
              <a:solidFill>
                <a:schemeClr val="tx1">
                  <a:lumMod val="85000"/>
                  <a:lumOff val="15000"/>
                </a:schemeClr>
              </a:solidFill>
            </a:endParaRPr>
          </a:p>
        </p:txBody>
      </p:sp>
      <p:sp>
        <p:nvSpPr>
          <p:cNvPr id="14" name="CasellaDiTesto 13"/>
          <p:cNvSpPr txBox="1"/>
          <p:nvPr/>
        </p:nvSpPr>
        <p:spPr>
          <a:xfrm>
            <a:off x="5003478"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I DIRITTI DEI CITTADINI</a:t>
            </a:r>
            <a:endParaRPr lang="it-IT" sz="1600" b="1" dirty="0">
              <a:solidFill>
                <a:schemeClr val="bg1"/>
              </a:solidFill>
              <a:latin typeface="Calibri" pitchFamily="34" charset="0"/>
            </a:endParaRPr>
          </a:p>
        </p:txBody>
      </p:sp>
      <p:sp>
        <p:nvSpPr>
          <p:cNvPr id="15" name="Rettangolo 14"/>
          <p:cNvSpPr/>
          <p:nvPr/>
        </p:nvSpPr>
        <p:spPr bwMode="auto">
          <a:xfrm>
            <a:off x="5003478" y="2834217"/>
            <a:ext cx="1947349" cy="3907151"/>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D1) accessibilità, vivibilità e comfort nelle strutture della Fondazione</a:t>
            </a:r>
          </a:p>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D2) cura della relazione e  della comunicazione  fra professionista e  utente/paziente</a:t>
            </a:r>
          </a:p>
        </p:txBody>
      </p:sp>
      <p:sp>
        <p:nvSpPr>
          <p:cNvPr id="16" name="CasellaDiTesto 15"/>
          <p:cNvSpPr txBox="1"/>
          <p:nvPr/>
        </p:nvSpPr>
        <p:spPr>
          <a:xfrm>
            <a:off x="7236296" y="2060848"/>
            <a:ext cx="1785950" cy="584775"/>
          </a:xfrm>
          <a:prstGeom prst="rect">
            <a:avLst/>
          </a:prstGeom>
          <a:solidFill>
            <a:srgbClr val="CA164C"/>
          </a:solidFill>
          <a:ln w="60325">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 AREE STRATEGICHE</a:t>
            </a:r>
          </a:p>
        </p:txBody>
      </p:sp>
      <p:sp>
        <p:nvSpPr>
          <p:cNvPr id="17" name="CasellaDiTesto 16"/>
          <p:cNvSpPr txBox="1"/>
          <p:nvPr/>
        </p:nvSpPr>
        <p:spPr>
          <a:xfrm>
            <a:off x="7236296" y="2844225"/>
            <a:ext cx="1785950" cy="584775"/>
          </a:xfrm>
          <a:prstGeom prst="rect">
            <a:avLst/>
          </a:prstGeom>
          <a:solidFill>
            <a:schemeClr val="bg2">
              <a:lumMod val="20000"/>
              <a:lumOff val="8000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tx1">
                    <a:lumMod val="85000"/>
                    <a:lumOff val="15000"/>
                  </a:schemeClr>
                </a:solidFill>
                <a:latin typeface="Calibri" pitchFamily="34" charset="0"/>
              </a:rPr>
              <a:t>GLI</a:t>
            </a:r>
          </a:p>
          <a:p>
            <a:pPr algn="ctr"/>
            <a:r>
              <a:rPr lang="it-IT" sz="1600" b="1" dirty="0" smtClean="0">
                <a:solidFill>
                  <a:schemeClr val="tx1">
                    <a:lumMod val="85000"/>
                    <a:lumOff val="15000"/>
                  </a:schemeClr>
                </a:solidFill>
                <a:latin typeface="Calibri" pitchFamily="34" charset="0"/>
              </a:rPr>
              <a:t>OBIETTIVI</a:t>
            </a:r>
          </a:p>
        </p:txBody>
      </p:sp>
      <p:sp>
        <p:nvSpPr>
          <p:cNvPr id="18" name="Ovale 17"/>
          <p:cNvSpPr/>
          <p:nvPr/>
        </p:nvSpPr>
        <p:spPr bwMode="auto">
          <a:xfrm>
            <a:off x="32540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9" name="Ovale 18"/>
          <p:cNvSpPr/>
          <p:nvPr/>
        </p:nvSpPr>
        <p:spPr bwMode="auto">
          <a:xfrm>
            <a:off x="262778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20" name="Ovale 19"/>
          <p:cNvSpPr/>
          <p:nvPr/>
        </p:nvSpPr>
        <p:spPr bwMode="auto">
          <a:xfrm>
            <a:off x="4932040"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700808"/>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R1 – 	“Equilibrio economico-finanziario della Fondazione “</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descrive il contributo delle </a:t>
            </a:r>
            <a:r>
              <a:rPr lang="it-IT" sz="1400" dirty="0" err="1" smtClean="0">
                <a:solidFill>
                  <a:schemeClr val="tx1">
                    <a:lumMod val="85000"/>
                    <a:lumOff val="15000"/>
                  </a:schemeClr>
                </a:solidFill>
                <a:latin typeface="Calibri" pitchFamily="34" charset="0"/>
              </a:rPr>
              <a:t>UU.OO</a:t>
            </a:r>
            <a:r>
              <a:rPr lang="it-IT" sz="1400" dirty="0" smtClean="0">
                <a:solidFill>
                  <a:schemeClr val="tx1">
                    <a:lumMod val="85000"/>
                    <a:lumOff val="15000"/>
                  </a:schemeClr>
                </a:solidFill>
                <a:latin typeface="Calibri" pitchFamily="34" charset="0"/>
              </a:rPr>
              <a:t>. all'equilibrio economico finanziario della Fondazione attraverso la gestione efficace ed efficiente delle risorse assegnate nell’erogare le prestazioni sanitarie</a:t>
            </a:r>
          </a:p>
        </p:txBody>
      </p:sp>
      <p:pic>
        <p:nvPicPr>
          <p:cNvPr id="1030" name="Picture 6"/>
          <p:cNvPicPr>
            <a:picLocks noChangeAspect="1" noChangeArrowheads="1"/>
          </p:cNvPicPr>
          <p:nvPr/>
        </p:nvPicPr>
        <p:blipFill>
          <a:blip r:embed="rId3" cstate="print"/>
          <a:srcRect/>
          <a:stretch>
            <a:fillRect/>
          </a:stretch>
        </p:blipFill>
        <p:spPr bwMode="auto">
          <a:xfrm>
            <a:off x="257535" y="2780928"/>
            <a:ext cx="8562938" cy="3476419"/>
          </a:xfrm>
          <a:prstGeom prst="rect">
            <a:avLst/>
          </a:prstGeom>
          <a:noFill/>
          <a:ln w="9525">
            <a:noFill/>
            <a:miter lim="800000"/>
            <a:headEnd/>
            <a:tailEnd/>
          </a:ln>
          <a:effec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3" name="CasellaDiTesto 12"/>
          <p:cNvSpPr txBox="1"/>
          <p:nvPr/>
        </p:nvSpPr>
        <p:spPr>
          <a:xfrm>
            <a:off x="251520"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R2 – 	“Miglioramento delle performance della Fondazione“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questo obiettivo vuole rappresentare l’ottimizzazione dei processi il cui fine ultimo è il raggiungimento di risultati di efficienza migliori. </a:t>
            </a:r>
          </a:p>
        </p:txBody>
      </p:sp>
      <p:pic>
        <p:nvPicPr>
          <p:cNvPr id="2053" name="Picture 5"/>
          <p:cNvPicPr>
            <a:picLocks noChangeAspect="1" noChangeArrowheads="1"/>
          </p:cNvPicPr>
          <p:nvPr/>
        </p:nvPicPr>
        <p:blipFill>
          <a:blip r:embed="rId3" cstate="print"/>
          <a:srcRect/>
          <a:stretch>
            <a:fillRect/>
          </a:stretch>
        </p:blipFill>
        <p:spPr bwMode="auto">
          <a:xfrm>
            <a:off x="441749" y="2492896"/>
            <a:ext cx="8234707" cy="3816425"/>
          </a:xfrm>
          <a:prstGeom prst="rect">
            <a:avLst/>
          </a:prstGeom>
          <a:noFill/>
          <a:ln w="9525">
            <a:noFill/>
            <a:miter lim="800000"/>
            <a:headEnd/>
            <a:tailEnd/>
          </a:ln>
          <a:effec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250143"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R3 – 	“Trasparenza e Prevenzione della Corruzione“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sono descritti gli obiettivi strategici in materia di prevenzione della corruzione e della trasparenza.</a:t>
            </a:r>
          </a:p>
        </p:txBody>
      </p:sp>
      <p:pic>
        <p:nvPicPr>
          <p:cNvPr id="21505" name="Picture 1"/>
          <p:cNvPicPr>
            <a:picLocks noChangeAspect="1" noChangeArrowheads="1"/>
          </p:cNvPicPr>
          <p:nvPr/>
        </p:nvPicPr>
        <p:blipFill>
          <a:blip r:embed="rId4" cstate="print"/>
          <a:srcRect/>
          <a:stretch>
            <a:fillRect/>
          </a:stretch>
        </p:blipFill>
        <p:spPr bwMode="auto">
          <a:xfrm>
            <a:off x="251520" y="2636912"/>
            <a:ext cx="8568952" cy="2664296"/>
          </a:xfrm>
          <a:prstGeom prst="rect">
            <a:avLst/>
          </a:prstGeom>
          <a:noFill/>
          <a:ln w="9525">
            <a:noFill/>
            <a:miter lim="800000"/>
            <a:headEnd/>
            <a:tailEnd/>
          </a:ln>
          <a:effec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844824"/>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R4 – 	“Semplificazione ed innovazione“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racchiude le iniziative di sviluppo tecnologico e semplificazione coerentemente con la programmazione regionale esplicitata nel Piano di Intervento annuale edito da Lombardia Informatica.</a:t>
            </a:r>
          </a:p>
        </p:txBody>
      </p:sp>
      <p:pic>
        <p:nvPicPr>
          <p:cNvPr id="19457" name="Picture 1"/>
          <p:cNvPicPr>
            <a:picLocks noChangeAspect="1" noChangeArrowheads="1"/>
          </p:cNvPicPr>
          <p:nvPr/>
        </p:nvPicPr>
        <p:blipFill>
          <a:blip r:embed="rId3" cstate="print"/>
          <a:srcRect/>
          <a:stretch>
            <a:fillRect/>
          </a:stretch>
        </p:blipFill>
        <p:spPr bwMode="auto">
          <a:xfrm>
            <a:off x="323528" y="3275775"/>
            <a:ext cx="8496944" cy="1521377"/>
          </a:xfrm>
          <a:prstGeom prst="rect">
            <a:avLst/>
          </a:prstGeom>
          <a:noFill/>
          <a:ln w="9525">
            <a:noFill/>
            <a:miter lim="800000"/>
            <a:headEnd/>
            <a:tailEnd/>
          </a:ln>
          <a:effec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4" name="CasellaDiTesto 13"/>
          <p:cNvSpPr txBox="1"/>
          <p:nvPr/>
        </p:nvSpPr>
        <p:spPr>
          <a:xfrm>
            <a:off x="179512" y="1956728"/>
            <a:ext cx="8715436"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S1 – 	“Garantire i livelli di assistenza“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misurare l’efficacia e l’equità delle prestazioni e dei servizi sanitari erogati dalla Fondazione</a:t>
            </a:r>
            <a:r>
              <a:rPr lang="it-IT" sz="1400" dirty="0" smtClean="0">
                <a:latin typeface="Calibri" pitchFamily="34" charset="0"/>
              </a:rPr>
              <a:t>.</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pic>
        <p:nvPicPr>
          <p:cNvPr id="17410" name="Picture 2"/>
          <p:cNvPicPr>
            <a:picLocks noChangeAspect="1" noChangeArrowheads="1"/>
          </p:cNvPicPr>
          <p:nvPr/>
        </p:nvPicPr>
        <p:blipFill>
          <a:blip r:embed="rId3" cstate="print"/>
          <a:srcRect/>
          <a:stretch>
            <a:fillRect/>
          </a:stretch>
        </p:blipFill>
        <p:spPr bwMode="auto">
          <a:xfrm>
            <a:off x="179512" y="2852936"/>
            <a:ext cx="8737650" cy="3384376"/>
          </a:xfrm>
          <a:prstGeom prst="rect">
            <a:avLst/>
          </a:prstGeom>
          <a:noFill/>
          <a:ln w="9525">
            <a:noFill/>
            <a:miter lim="800000"/>
            <a:headEnd/>
            <a:tailEnd/>
          </a:ln>
          <a:effec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179512" y="1834371"/>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S2 – 	“appropriatezza delle prestazioni erogate“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misurare alcuni aspetti della qualità delle prestazioni e dell’utilizzo delle risorse sanitarie, al fine di promuovere il miglioramento della qualità dei servizi e dell’assistenza erogata.</a:t>
            </a:r>
          </a:p>
        </p:txBody>
      </p:sp>
      <p:pic>
        <p:nvPicPr>
          <p:cNvPr id="15361" name="Picture 1"/>
          <p:cNvPicPr>
            <a:picLocks noChangeAspect="1" noChangeArrowheads="1"/>
          </p:cNvPicPr>
          <p:nvPr/>
        </p:nvPicPr>
        <p:blipFill>
          <a:blip r:embed="rId3" cstate="print"/>
          <a:srcRect/>
          <a:stretch>
            <a:fillRect/>
          </a:stretch>
        </p:blipFill>
        <p:spPr bwMode="auto">
          <a:xfrm>
            <a:off x="323529" y="2953362"/>
            <a:ext cx="8424935" cy="3211942"/>
          </a:xfrm>
          <a:prstGeom prst="rect">
            <a:avLst/>
          </a:prstGeom>
          <a:noFill/>
          <a:ln w="9525">
            <a:noFill/>
            <a:miter lim="800000"/>
            <a:headEnd/>
            <a:tailEnd/>
          </a:ln>
          <a:effec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142269"/>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S3 – 	“Governo dei tempi di attesa“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il contenimento dei tempi di attesa con l’obiettivo di attualizzarli rispetto a eventuali nuove priorità e necessità attraverso l’analisi dei tempi medi di attesa per le prestazioni oggetto di monitoraggio da parte di ATS Milano.</a:t>
            </a:r>
          </a:p>
        </p:txBody>
      </p:sp>
      <p:pic>
        <p:nvPicPr>
          <p:cNvPr id="13313" name="Picture 1"/>
          <p:cNvPicPr>
            <a:picLocks noChangeAspect="1" noChangeArrowheads="1"/>
          </p:cNvPicPr>
          <p:nvPr/>
        </p:nvPicPr>
        <p:blipFill>
          <a:blip r:embed="rId3" cstate="print"/>
          <a:srcRect/>
          <a:stretch>
            <a:fillRect/>
          </a:stretch>
        </p:blipFill>
        <p:spPr bwMode="auto">
          <a:xfrm>
            <a:off x="492545" y="3530829"/>
            <a:ext cx="8255919" cy="2418451"/>
          </a:xfrm>
          <a:prstGeom prst="rect">
            <a:avLst/>
          </a:prstGeom>
          <a:noFill/>
          <a:ln w="9525">
            <a:noFill/>
            <a:miter lim="800000"/>
            <a:headEnd/>
            <a:tailEnd/>
          </a:ln>
          <a:effec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214282" y="212688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S4 – 	“Sorveglianza igienico sanitaria“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l’applicazione dei meccanismi di tutela della salute collettiva attraverso la prevenzione delle malattie, la promozione della salute ed il miglioramento della qualità della vita.</a:t>
            </a:r>
          </a:p>
        </p:txBody>
      </p:sp>
      <p:pic>
        <p:nvPicPr>
          <p:cNvPr id="11265" name="Picture 1"/>
          <p:cNvPicPr>
            <a:picLocks noChangeAspect="1" noChangeArrowheads="1"/>
          </p:cNvPicPr>
          <p:nvPr/>
        </p:nvPicPr>
        <p:blipFill>
          <a:blip r:embed="rId3" cstate="print"/>
          <a:srcRect/>
          <a:stretch>
            <a:fillRect/>
          </a:stretch>
        </p:blipFill>
        <p:spPr bwMode="auto">
          <a:xfrm>
            <a:off x="323528" y="3212976"/>
            <a:ext cx="8452800" cy="2687188"/>
          </a:xfrm>
          <a:prstGeom prst="rect">
            <a:avLst/>
          </a:prstGeom>
          <a:noFill/>
          <a:ln w="9525">
            <a:noFill/>
            <a:miter lim="800000"/>
            <a:headEnd/>
            <a:tailEnd/>
          </a:ln>
          <a:effec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065325"/>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S5 – 	“mantenimento dello status di </a:t>
            </a:r>
            <a:r>
              <a:rPr lang="it-IT" sz="1600" b="1" dirty="0" err="1" smtClean="0">
                <a:solidFill>
                  <a:schemeClr val="tx1">
                    <a:lumMod val="85000"/>
                    <a:lumOff val="15000"/>
                  </a:schemeClr>
                </a:solidFill>
                <a:latin typeface="Calibri" pitchFamily="34" charset="0"/>
              </a:rPr>
              <a:t>I.R.C.C.S.</a:t>
            </a:r>
            <a:r>
              <a:rPr lang="it-IT" sz="1600" b="1" dirty="0" smtClean="0">
                <a:solidFill>
                  <a:schemeClr val="tx1">
                    <a:lumMod val="85000"/>
                    <a:lumOff val="15000"/>
                  </a:schemeClr>
                </a:solidFill>
                <a:latin typeface="Calibri" pitchFamily="34" charset="0"/>
              </a:rPr>
              <a:t>“</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i caratteri di eccellenza del livello dell’attività di ricovero e cura di alta specialità al fine di assicurare una più alta qualità dell’attività assistenziale.</a:t>
            </a:r>
          </a:p>
        </p:txBody>
      </p:sp>
      <p:pic>
        <p:nvPicPr>
          <p:cNvPr id="9217" name="Picture 1"/>
          <p:cNvPicPr>
            <a:picLocks noChangeAspect="1" noChangeArrowheads="1"/>
          </p:cNvPicPr>
          <p:nvPr/>
        </p:nvPicPr>
        <p:blipFill>
          <a:blip r:embed="rId3" cstate="print"/>
          <a:srcRect/>
          <a:stretch>
            <a:fillRect/>
          </a:stretch>
        </p:blipFill>
        <p:spPr bwMode="auto">
          <a:xfrm>
            <a:off x="611559" y="3212976"/>
            <a:ext cx="7994021" cy="3096344"/>
          </a:xfrm>
          <a:prstGeom prst="rect">
            <a:avLst/>
          </a:prstGeom>
          <a:noFill/>
          <a:ln w="9525">
            <a:noFill/>
            <a:miter lim="800000"/>
            <a:headEnd/>
            <a:tailEnd/>
          </a:ln>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196752"/>
            <a:ext cx="8064895" cy="4039488"/>
          </a:xfrm>
          <a:prstGeom prst="rect">
            <a:avLst/>
          </a:prstGeom>
          <a:ln/>
        </p:spPr>
        <p:txBody>
          <a:bodyPr lIns="82945" tIns="41473" rIns="82945" bIns="41473"/>
          <a:lstStyle/>
          <a:p>
            <a:pPr algn="just" defTabSz="449170">
              <a:spcBef>
                <a:spcPts val="600"/>
              </a:spcBef>
              <a:defRPr/>
            </a:pPr>
            <a:r>
              <a:rPr lang="it-IT" dirty="0" smtClean="0"/>
              <a:t>Da queste caratteristiche discende la sua </a:t>
            </a:r>
            <a:r>
              <a:rPr lang="it-IT" dirty="0" err="1" smtClean="0"/>
              <a:t>mission</a:t>
            </a:r>
            <a:r>
              <a:rPr lang="it-IT" dirty="0" smtClean="0"/>
              <a:t>: essere l’ospedale di riferimento della città di Milano e il primo IRCCS pubblico per qualità e produttività scientifica in Italia.</a:t>
            </a:r>
          </a:p>
          <a:p>
            <a:pPr algn="just" defTabSz="449170">
              <a:spcBef>
                <a:spcPts val="600"/>
              </a:spcBef>
              <a:defRPr/>
            </a:pPr>
            <a:r>
              <a:rPr lang="it-IT" dirty="0" smtClean="0"/>
              <a:t>Questa visione si concretizza in alcuni obiettivi più specifici volti a:</a:t>
            </a:r>
          </a:p>
          <a:p>
            <a:pPr algn="just" defTabSz="449170">
              <a:spcBef>
                <a:spcPts val="600"/>
              </a:spcBef>
              <a:defRPr/>
            </a:pPr>
            <a:r>
              <a:rPr lang="it-IT" dirty="0" smtClean="0"/>
              <a:t>•	Rafforzare il ruolo di centro di riferimento all’interno delle reti nazionali e internazionali che ne evidenziano le attività distintive quali l’emergenza/urgenza nell’adulto e nel bambino, i trapianti (che sono anche le aree di riconoscimento ministeriale di IRCCS ), l’assistenza </a:t>
            </a:r>
            <a:r>
              <a:rPr lang="it-IT" dirty="0" err="1" smtClean="0"/>
              <a:t>materno-infantile</a:t>
            </a:r>
            <a:r>
              <a:rPr lang="it-IT" dirty="0" smtClean="0"/>
              <a:t> e la presa in carico dei pazienti con malattie rare.</a:t>
            </a:r>
          </a:p>
          <a:p>
            <a:pPr algn="just" defTabSz="449170">
              <a:spcBef>
                <a:spcPts val="600"/>
              </a:spcBef>
              <a:defRPr/>
            </a:pPr>
            <a:r>
              <a:rPr lang="it-IT" dirty="0" smtClean="0"/>
              <a:t>•	Promuovere la ricerca </a:t>
            </a:r>
            <a:r>
              <a:rPr lang="it-IT" dirty="0" err="1" smtClean="0"/>
              <a:t>traslazionale</a:t>
            </a:r>
            <a:r>
              <a:rPr lang="it-IT" dirty="0" smtClean="0"/>
              <a:t> e tutelare la proprietà dei suoi risultati.</a:t>
            </a:r>
          </a:p>
          <a:p>
            <a:pPr algn="just" defTabSz="449170">
              <a:spcBef>
                <a:spcPts val="600"/>
              </a:spcBef>
              <a:defRPr/>
            </a:pPr>
            <a:r>
              <a:rPr lang="it-IT" dirty="0" smtClean="0"/>
              <a:t>•	Attuare, anche in rapporto con altri enti, programmi di formazione professionale e di educazione sanitaria.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5547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9" name="CasellaDiTesto 18"/>
          <p:cNvSpPr txBox="1"/>
          <p:nvPr/>
        </p:nvSpPr>
        <p:spPr>
          <a:xfrm>
            <a:off x="214282" y="2116886"/>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D1 – 	“Accessibilità, vivibilità e comfort nelle strutture della Fondazione“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i processi assistenziali ed organizzativi orientati al rispetto e alla specificità della persona, ottenere accessibilità fisica, vivibilità e comfort dei luoghi di cura, accesso all’informazione, cura delle relazioni paziente/medico/struttura ospedaliera/famiglia.</a:t>
            </a:r>
          </a:p>
        </p:txBody>
      </p:sp>
      <p:sp>
        <p:nvSpPr>
          <p:cNvPr id="20" name="Ovale 19"/>
          <p:cNvSpPr/>
          <p:nvPr/>
        </p:nvSpPr>
        <p:spPr bwMode="auto">
          <a:xfrm>
            <a:off x="2611420" y="119618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pic>
        <p:nvPicPr>
          <p:cNvPr id="7170" name="Picture 2"/>
          <p:cNvPicPr>
            <a:picLocks noChangeAspect="1" noChangeArrowheads="1"/>
          </p:cNvPicPr>
          <p:nvPr/>
        </p:nvPicPr>
        <p:blipFill>
          <a:blip r:embed="rId3" cstate="print"/>
          <a:srcRect/>
          <a:stretch>
            <a:fillRect/>
          </a:stretch>
        </p:blipFill>
        <p:spPr bwMode="auto">
          <a:xfrm>
            <a:off x="827585" y="3341241"/>
            <a:ext cx="7598105" cy="2968079"/>
          </a:xfrm>
          <a:prstGeom prst="rect">
            <a:avLst/>
          </a:prstGeom>
          <a:noFill/>
          <a:ln w="9525">
            <a:noFill/>
            <a:miter lim="800000"/>
            <a:headEnd/>
            <a:tailEnd/>
          </a:ln>
          <a:effec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6876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20" name="Ovale 19"/>
          <p:cNvSpPr/>
          <p:nvPr/>
        </p:nvSpPr>
        <p:spPr bwMode="auto">
          <a:xfrm>
            <a:off x="2611420" y="119675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1" name="CasellaDiTesto 10"/>
          <p:cNvSpPr txBox="1"/>
          <p:nvPr/>
        </p:nvSpPr>
        <p:spPr>
          <a:xfrm>
            <a:off x="214282" y="202949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D2 – 	“Cura della relazione e  della comunicazione fra professionista e utente/paziente“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la capacità di comunicare in modo efficace e di stabilire una relazione positiva e emotivamente armonica col paziente e con i familiari.</a:t>
            </a:r>
          </a:p>
        </p:txBody>
      </p:sp>
      <p:pic>
        <p:nvPicPr>
          <p:cNvPr id="5122" name="Picture 2"/>
          <p:cNvPicPr>
            <a:picLocks noChangeAspect="1" noChangeArrowheads="1"/>
          </p:cNvPicPr>
          <p:nvPr/>
        </p:nvPicPr>
        <p:blipFill>
          <a:blip r:embed="rId3" cstate="print"/>
          <a:srcRect/>
          <a:stretch>
            <a:fillRect/>
          </a:stretch>
        </p:blipFill>
        <p:spPr bwMode="auto">
          <a:xfrm>
            <a:off x="490585" y="3068960"/>
            <a:ext cx="8113863" cy="3284984"/>
          </a:xfrm>
          <a:prstGeom prst="rect">
            <a:avLst/>
          </a:prstGeom>
          <a:noFill/>
          <a:ln w="9525">
            <a:noFill/>
            <a:miter lim="800000"/>
            <a:headEnd/>
            <a:tailEnd/>
          </a:ln>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defRPr/>
            </a:pPr>
            <a:r>
              <a:rPr lang="it-IT" dirty="0" smtClean="0"/>
              <a:t>•	Riqualificare da un punto di vista urbanistico e architettonico tutta l’area ospedaliera, al fine di realizzare un ospedale “a misura d’uomo” in grado di rispondere più adeguatamente alle esigenze determinate dall’allungamento della vita, dall’aumento delle patologie croniche e degenerative e dalla richiesta crescente di assistenza non tradizionale (come auspicato dalla </a:t>
            </a:r>
            <a:r>
              <a:rPr lang="it-IT" dirty="0" err="1" smtClean="0"/>
              <a:t>L.R.</a:t>
            </a:r>
            <a:r>
              <a:rPr lang="it-IT" dirty="0" smtClean="0"/>
              <a:t> n. 23/15).</a:t>
            </a:r>
          </a:p>
          <a:p>
            <a:pPr algn="just" defTabSz="449170">
              <a:defRPr/>
            </a:pPr>
            <a:endParaRPr lang="it-IT" dirty="0" smtClean="0"/>
          </a:p>
          <a:p>
            <a:pPr algn="just" defTabSz="449170">
              <a:defRPr/>
            </a:pPr>
            <a:r>
              <a:rPr lang="it-IT" dirty="0" smtClean="0"/>
              <a:t>Il Policlinico opera sulla base di criteri di efficacia, efficienza ed economicità ed è tenuto al rispetto del vincolo di bilancio, attraverso l’equilibrio di costi e ricavi. I volumi e le tipologie dell’attività assistenziale sono definiti in specifici accordi contrattuali con l’ATS che anche sulla base delle indicazioni della Regione, definiscono la remunerazione delle prestazioni rese e la valutazione delle performance, tenendo in adeguata considerazione la particolare natura e le caratteristiche del Policlinico e, in particolare, la compresenza di attività di ricerca ed assistenza, l’eccellenza delle sue prestazioni e la risposta ai bisogni dell’utenza proveniente da altre Regioni.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7" name="Picture 2"/>
          <p:cNvPicPr>
            <a:picLocks noChangeAspect="1" noChangeArrowheads="1"/>
          </p:cNvPicPr>
          <p:nvPr/>
        </p:nvPicPr>
        <p:blipFill>
          <a:blip r:embed="rId3" cstate="print"/>
          <a:srcRect/>
          <a:stretch>
            <a:fillRect/>
          </a:stretch>
        </p:blipFill>
        <p:spPr bwMode="auto">
          <a:xfrm>
            <a:off x="-1" y="2493953"/>
            <a:ext cx="9144001" cy="3815367"/>
          </a:xfrm>
          <a:prstGeom prst="rect">
            <a:avLst/>
          </a:prstGeom>
          <a:noFill/>
          <a:ln w="9525">
            <a:noFill/>
            <a:miter lim="800000"/>
            <a:headEnd/>
            <a:tailEnd/>
          </a:ln>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8" name="Picture 2"/>
          <p:cNvPicPr>
            <a:picLocks noChangeAspect="1" noChangeArrowheads="1"/>
          </p:cNvPicPr>
          <p:nvPr/>
        </p:nvPicPr>
        <p:blipFill>
          <a:blip r:embed="rId3" cstate="print"/>
          <a:srcRect/>
          <a:stretch>
            <a:fillRect/>
          </a:stretch>
        </p:blipFill>
        <p:spPr bwMode="auto">
          <a:xfrm>
            <a:off x="1" y="2493953"/>
            <a:ext cx="9143999" cy="3671351"/>
          </a:xfrm>
          <a:prstGeom prst="rect">
            <a:avLst/>
          </a:prstGeom>
          <a:noFill/>
          <a:ln w="9525">
            <a:noFill/>
            <a:miter lim="800000"/>
            <a:headEnd/>
            <a:tailEnd/>
          </a:ln>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L'azienda opera mediante un presidio. I posti letto accreditati sono pari a 911 unità per l’attività di ricovero ordinaria e a 95 unità per l’attività di </a:t>
            </a:r>
            <a:r>
              <a:rPr lang="it-IT" dirty="0" err="1" smtClean="0"/>
              <a:t>day</a:t>
            </a:r>
            <a:r>
              <a:rPr lang="it-IT" dirty="0" smtClean="0"/>
              <a:t> hospital/</a:t>
            </a:r>
            <a:r>
              <a:rPr lang="it-IT" dirty="0" err="1" smtClean="0"/>
              <a:t>day</a:t>
            </a:r>
            <a:r>
              <a:rPr lang="it-IT" dirty="0" smtClean="0"/>
              <a:t> </a:t>
            </a:r>
            <a:r>
              <a:rPr lang="it-IT" dirty="0" err="1" smtClean="0"/>
              <a:t>surgery</a:t>
            </a:r>
            <a:r>
              <a:rPr lang="it-IT" dirty="0" smtClean="0"/>
              <a:t>. </a:t>
            </a:r>
          </a:p>
          <a:p>
            <a:pPr indent="355600" algn="just" defTabSz="449170">
              <a:spcBef>
                <a:spcPts val="600"/>
              </a:spcBef>
              <a:defRPr/>
            </a:pPr>
            <a:r>
              <a:rPr lang="it-IT" dirty="0" smtClean="0"/>
              <a:t>Nella tabella seguente sono riportati i dati strutturali inerenti l’attività di diagnosi e cura, relativi all’anno 2020.</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8" name="Picture 1"/>
          <p:cNvPicPr>
            <a:picLocks noChangeAspect="1" noChangeArrowheads="1"/>
          </p:cNvPicPr>
          <p:nvPr/>
        </p:nvPicPr>
        <p:blipFill>
          <a:blip r:embed="rId3" cstate="print"/>
          <a:srcRect/>
          <a:stretch>
            <a:fillRect/>
          </a:stretch>
        </p:blipFill>
        <p:spPr bwMode="auto">
          <a:xfrm>
            <a:off x="683568" y="2922083"/>
            <a:ext cx="7272809" cy="3027197"/>
          </a:xfrm>
          <a:prstGeom prst="rect">
            <a:avLst/>
          </a:prstGeom>
          <a:noFill/>
          <a:ln w="9525">
            <a:noFill/>
            <a:miter lim="800000"/>
            <a:headEnd/>
            <a:tailEnd/>
          </a:ln>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La disponibilità dei posti letto medi e l’occupazione risentono ovviamente della riorganizzazione dei posti letto in funzione della pandemia di Covid-19, delle attività di riallocazione delle degenze a seguito dei lavori di abbattimento / ristrutturazione dei padiglioni e avvio lavori del nuovo ospedale e dei posti letto dedicati all’emergenza sovraffollamento dei PS.</a:t>
            </a:r>
          </a:p>
          <a:p>
            <a:pPr indent="355600" algn="just" defTabSz="449170">
              <a:spcBef>
                <a:spcPts val="600"/>
              </a:spcBef>
              <a:defRPr/>
            </a:pPr>
            <a:r>
              <a:rPr lang="it-IT" dirty="0" smtClean="0"/>
              <a:t>Con Delibera Regionale XI/2988 del 27/03/2020 la Giunta ha decisi di affidare a Fondazione la gestione della struttura sanitaria temporanea di Terapia Intensiva realizzata da Fondazione Ente Fiera Milano per la cura di pazienti affetti da Covid-19. A tal riguardo si evidenzia che:</a:t>
            </a:r>
          </a:p>
          <a:p>
            <a:pPr indent="355600" algn="just" defTabSz="449170">
              <a:spcBef>
                <a:spcPts val="600"/>
              </a:spcBef>
              <a:defRPr/>
            </a:pPr>
            <a:r>
              <a:rPr lang="it-IT" dirty="0" smtClean="0"/>
              <a:t>Le aree del Padiglione di proprietà di Fondazione Fiera Milano sono state messe a disposizione di Fondazione IRCSS Policlinico mediante contratti di comodato d’uso gratuito di durata pari al permanere dello stato di emergenza nazionale</a:t>
            </a:r>
          </a:p>
          <a:p>
            <a:pPr indent="355600" algn="just" defTabSz="449170">
              <a:spcBef>
                <a:spcPts val="600"/>
              </a:spcBef>
              <a:defRPr/>
            </a:pPr>
            <a:r>
              <a:rPr lang="it-IT" dirty="0" smtClean="0"/>
              <a:t>I moduli completi di tutto per l’attivazione di 53+104 PL di Terapia Intensiva sono stati donati da Fondazione Fiera Milano</a:t>
            </a:r>
          </a:p>
          <a:p>
            <a:pPr indent="355600" algn="just" defTabSz="449170">
              <a:spcBef>
                <a:spcPts val="600"/>
              </a:spcBef>
              <a:defRPr/>
            </a:pPr>
            <a:r>
              <a:rPr lang="it-IT" dirty="0" smtClean="0"/>
              <a:t>Le attrezzature in dotazione al Padiglione per l’erogazione dei servizi sono state:</a:t>
            </a:r>
          </a:p>
          <a:p>
            <a:pPr indent="355600" algn="just" defTabSz="449170">
              <a:spcBef>
                <a:spcPts val="600"/>
              </a:spcBef>
              <a:defRPr/>
            </a:pPr>
            <a:r>
              <a:rPr lang="it-IT" dirty="0" smtClean="0"/>
              <a:t>Acquistate da Regione Lombardia;</a:t>
            </a:r>
          </a:p>
          <a:p>
            <a:pPr indent="355600" algn="just" defTabSz="449170">
              <a:spcBef>
                <a:spcPts val="600"/>
              </a:spcBef>
              <a:defRPr/>
            </a:pPr>
            <a:r>
              <a:rPr lang="it-IT" dirty="0" smtClean="0"/>
              <a:t>Messe a disposizione dal Commissario Straordinario per l’emergenza tramite Regione Lombardia;</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TotalTime>
  <Words>2780</Words>
  <Application>Microsoft Office PowerPoint</Application>
  <PresentationFormat>Presentazione su schermo (4:3)</PresentationFormat>
  <Paragraphs>300</Paragraphs>
  <Slides>41</Slides>
  <Notes>41</Notes>
  <HiddenSlides>0</HiddenSlides>
  <MMClips>0</MMClips>
  <ScaleCrop>false</ScaleCrop>
  <HeadingPairs>
    <vt:vector size="4" baseType="variant">
      <vt:variant>
        <vt:lpstr>Tema</vt:lpstr>
      </vt:variant>
      <vt:variant>
        <vt:i4>2</vt:i4>
      </vt:variant>
      <vt:variant>
        <vt:lpstr>Titoli diapositive</vt:lpstr>
      </vt:variant>
      <vt:variant>
        <vt:i4>41</vt:i4>
      </vt:variant>
    </vt:vector>
  </HeadingPairs>
  <TitlesOfParts>
    <vt:vector size="43" baseType="lpstr">
      <vt:lpstr>Tema di Office</vt:lpstr>
      <vt:lpstr>Custom Design</vt:lpstr>
      <vt:lpstr>Relazione Piano  Performance 2020</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Valutazione Indicatori inseriti nel Piano della Performance 2020</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Company>Fondazione IRCCS Ca'Granda Ospedale Maggiore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Neoassunti</dc:title>
  <dc:creator>mariagrazia_cardile</dc:creator>
  <cp:lastModifiedBy>enrico_manca</cp:lastModifiedBy>
  <cp:revision>187</cp:revision>
  <cp:lastPrinted>2018-05-04T11:09:46Z</cp:lastPrinted>
  <dcterms:created xsi:type="dcterms:W3CDTF">2016-11-18T08:50:34Z</dcterms:created>
  <dcterms:modified xsi:type="dcterms:W3CDTF">2021-08-05T14:40:05Z</dcterms:modified>
</cp:coreProperties>
</file>