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0"/>
  </p:notesMasterIdLst>
  <p:handoutMasterIdLst>
    <p:handoutMasterId r:id="rId51"/>
  </p:handoutMasterIdLst>
  <p:sldIdLst>
    <p:sldId id="257" r:id="rId3"/>
    <p:sldId id="273" r:id="rId4"/>
    <p:sldId id="280" r:id="rId5"/>
    <p:sldId id="320" r:id="rId6"/>
    <p:sldId id="319" r:id="rId7"/>
    <p:sldId id="331" r:id="rId8"/>
    <p:sldId id="281" r:id="rId9"/>
    <p:sldId id="282" r:id="rId10"/>
    <p:sldId id="283" r:id="rId11"/>
    <p:sldId id="284" r:id="rId12"/>
    <p:sldId id="285" r:id="rId13"/>
    <p:sldId id="286" r:id="rId14"/>
    <p:sldId id="332" r:id="rId15"/>
    <p:sldId id="288" r:id="rId16"/>
    <p:sldId id="289" r:id="rId17"/>
    <p:sldId id="290" r:id="rId18"/>
    <p:sldId id="291" r:id="rId19"/>
    <p:sldId id="292" r:id="rId20"/>
    <p:sldId id="293" r:id="rId21"/>
    <p:sldId id="294" r:id="rId22"/>
    <p:sldId id="295" r:id="rId23"/>
    <p:sldId id="296" r:id="rId24"/>
    <p:sldId id="297" r:id="rId25"/>
    <p:sldId id="298" r:id="rId26"/>
    <p:sldId id="327" r:id="rId27"/>
    <p:sldId id="328" r:id="rId28"/>
    <p:sldId id="300" r:id="rId29"/>
    <p:sldId id="301" r:id="rId30"/>
    <p:sldId id="330" r:id="rId31"/>
    <p:sldId id="302" r:id="rId32"/>
    <p:sldId id="303" r:id="rId33"/>
    <p:sldId id="321"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22" r:id="rId48"/>
    <p:sldId id="323" r:id="rId49"/>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164C"/>
    <a:srgbClr val="E8454E"/>
    <a:srgbClr val="54626A"/>
    <a:srgbClr val="9D070D"/>
    <a:srgbClr val="F1F2F2"/>
    <a:srgbClr val="C6133F"/>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0" autoAdjust="0"/>
    <p:restoredTop sz="86418" autoAdjust="0"/>
  </p:normalViewPr>
  <p:slideViewPr>
    <p:cSldViewPr>
      <p:cViewPr varScale="1">
        <p:scale>
          <a:sx n="112" d="100"/>
          <a:sy n="112" d="100"/>
        </p:scale>
        <p:origin x="-11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vl1pPr>
          </a:lstStyle>
          <a:p>
            <a:endParaRPr lang="it-IT"/>
          </a:p>
        </p:txBody>
      </p:sp>
      <p:sp>
        <p:nvSpPr>
          <p:cNvPr id="3" name="Segnaposto data 2"/>
          <p:cNvSpPr>
            <a:spLocks noGrp="1"/>
          </p:cNvSpPr>
          <p:nvPr>
            <p:ph type="dt" sz="quarter" idx="1"/>
          </p:nvPr>
        </p:nvSpPr>
        <p:spPr>
          <a:xfrm>
            <a:off x="3850444" y="1"/>
            <a:ext cx="2945659" cy="496332"/>
          </a:xfrm>
          <a:prstGeom prst="rect">
            <a:avLst/>
          </a:prstGeom>
        </p:spPr>
        <p:txBody>
          <a:bodyPr vert="horz" lIns="91431" tIns="45715" rIns="91431" bIns="45715" rtlCol="0"/>
          <a:lstStyle>
            <a:lvl1pPr algn="r">
              <a:defRPr sz="1200"/>
            </a:lvl1pPr>
          </a:lstStyle>
          <a:p>
            <a:fld id="{6F09972F-AA65-4644-B3C3-5ABB131F725A}" type="datetimeFigureOut">
              <a:rPr lang="it-IT" smtClean="0"/>
              <a:pPr/>
              <a:t>23/02/2022</a:t>
            </a:fld>
            <a:endParaRPr lang="it-IT"/>
          </a:p>
        </p:txBody>
      </p:sp>
      <p:sp>
        <p:nvSpPr>
          <p:cNvPr id="4" name="Segnaposto piè di pagina 3"/>
          <p:cNvSpPr>
            <a:spLocks noGrp="1"/>
          </p:cNvSpPr>
          <p:nvPr>
            <p:ph type="ftr" sz="quarter" idx="2"/>
          </p:nvPr>
        </p:nvSpPr>
        <p:spPr>
          <a:xfrm>
            <a:off x="1" y="9428584"/>
            <a:ext cx="2945659" cy="496332"/>
          </a:xfrm>
          <a:prstGeom prst="rect">
            <a:avLst/>
          </a:prstGeom>
        </p:spPr>
        <p:txBody>
          <a:bodyPr vert="horz" lIns="91431" tIns="45715" rIns="91431" bIns="45715"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4" y="9428584"/>
            <a:ext cx="2945659" cy="496332"/>
          </a:xfrm>
          <a:prstGeom prst="rect">
            <a:avLst/>
          </a:prstGeom>
        </p:spPr>
        <p:txBody>
          <a:bodyPr vert="horz" lIns="91431" tIns="45715" rIns="91431" bIns="45715" rtlCol="0" anchor="b"/>
          <a:lstStyle>
            <a:lvl1pPr algn="r">
              <a:defRPr sz="1200"/>
            </a:lvl1pPr>
          </a:lstStyle>
          <a:p>
            <a:fld id="{F6CC971D-F080-4FCF-8FE7-9AC3A088D3D0}" type="slidenum">
              <a:rPr lang="it-IT" smtClean="0"/>
              <a:pPr/>
              <a:t>‹N›</a:t>
            </a:fld>
            <a:endParaRPr lang="it-IT"/>
          </a:p>
        </p:txBody>
      </p:sp>
    </p:spTree>
    <p:extLst>
      <p:ext uri="{BB962C8B-B14F-4D97-AF65-F5344CB8AC3E}">
        <p14:creationId xmlns:p14="http://schemas.microsoft.com/office/powerpoint/2010/main" xmlns="" val="375076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vl1pPr>
          </a:lstStyle>
          <a:p>
            <a:endParaRPr lang="it-IT"/>
          </a:p>
        </p:txBody>
      </p:sp>
      <p:sp>
        <p:nvSpPr>
          <p:cNvPr id="3" name="Segnaposto data 2"/>
          <p:cNvSpPr>
            <a:spLocks noGrp="1"/>
          </p:cNvSpPr>
          <p:nvPr>
            <p:ph type="dt" idx="1"/>
          </p:nvPr>
        </p:nvSpPr>
        <p:spPr>
          <a:xfrm>
            <a:off x="3850444" y="1"/>
            <a:ext cx="2945659" cy="496332"/>
          </a:xfrm>
          <a:prstGeom prst="rect">
            <a:avLst/>
          </a:prstGeom>
        </p:spPr>
        <p:txBody>
          <a:bodyPr vert="horz" lIns="91431" tIns="45715" rIns="91431" bIns="45715" rtlCol="0"/>
          <a:lstStyle>
            <a:lvl1pPr algn="r">
              <a:defRPr sz="1200"/>
            </a:lvl1pPr>
          </a:lstStyle>
          <a:p>
            <a:fld id="{4542C79D-B9E0-4DE6-B482-2855657C48FF}" type="datetimeFigureOut">
              <a:rPr lang="it-IT" smtClean="0"/>
              <a:pPr/>
              <a:t>23/02/2022</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it-IT"/>
          </a:p>
        </p:txBody>
      </p:sp>
      <p:sp>
        <p:nvSpPr>
          <p:cNvPr id="5" name="Segnaposto note 4"/>
          <p:cNvSpPr>
            <a:spLocks noGrp="1"/>
          </p:cNvSpPr>
          <p:nvPr>
            <p:ph type="body" sz="quarter" idx="3"/>
          </p:nvPr>
        </p:nvSpPr>
        <p:spPr>
          <a:xfrm>
            <a:off x="679768" y="4715154"/>
            <a:ext cx="5438140" cy="4466987"/>
          </a:xfrm>
          <a:prstGeom prst="rect">
            <a:avLst/>
          </a:prstGeom>
        </p:spPr>
        <p:txBody>
          <a:bodyPr vert="horz" lIns="91431" tIns="45715" rIns="91431" bIns="45715"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a:lvl1pPr>
          </a:lstStyle>
          <a:p>
            <a:fld id="{5A4C343F-72F3-4D3B-B258-58E1113871D8}" type="slidenum">
              <a:rPr lang="it-IT" smtClean="0"/>
              <a:pPr/>
              <a:t>‹N›</a:t>
            </a:fld>
            <a:endParaRPr lang="it-IT"/>
          </a:p>
        </p:txBody>
      </p:sp>
    </p:spTree>
    <p:extLst>
      <p:ext uri="{BB962C8B-B14F-4D97-AF65-F5344CB8AC3E}">
        <p14:creationId xmlns:p14="http://schemas.microsoft.com/office/powerpoint/2010/main" xmlns="" val="77622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p:spPr>
        <p:txBody>
          <a:bodyPr/>
          <a:lstStyle/>
          <a:p>
            <a:fld id="{0A9FF368-16A1-4066-B931-D4AFA57CEC1B}" type="slidenum">
              <a:rPr lang="it-IT" smtClean="0"/>
              <a:pPr/>
              <a:t>1</a:t>
            </a:fld>
            <a:endParaRPr lang="it-IT" dirty="0"/>
          </a:p>
        </p:txBody>
      </p:sp>
      <p:sp>
        <p:nvSpPr>
          <p:cNvPr id="43011"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43012"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2686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10</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11</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12</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13</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6"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14</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15</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16</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17</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18</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19</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20</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21</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22</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23</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24</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25</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26</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27</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28</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29</a:t>
            </a:fld>
            <a:endParaRPr lang="it-IT" dirty="0"/>
          </a:p>
        </p:txBody>
      </p:sp>
      <p:sp>
        <p:nvSpPr>
          <p:cNvPr id="62467" name="Rectangle 1"/>
          <p:cNvSpPr>
            <a:spLocks noGrp="1" noRot="1" noChangeAspect="1" noChangeArrowheads="1" noTextEdit="1"/>
          </p:cNvSpPr>
          <p:nvPr>
            <p:ph type="sldImg"/>
          </p:nvPr>
        </p:nvSpPr>
        <p:spPr>
          <a:xfrm>
            <a:off x="1129799" y="754838"/>
            <a:ext cx="4534930" cy="3724213"/>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30</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31</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32</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33</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34</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35</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36</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37</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38</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39</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40</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41</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42</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43</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44</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
        <p:nvSpPr>
          <p:cNvPr id="5" name="Segnaposto note 4"/>
          <p:cNvSpPr>
            <a:spLocks noGrp="1"/>
          </p:cNvSpPr>
          <p:nvPr>
            <p:ph type="body" idx="1"/>
          </p:nvPr>
        </p:nvSpPr>
        <p:spPr/>
        <p:txBody>
          <a:bodyPr>
            <a:normAutofit/>
          </a:bodyP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45</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46</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47</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5</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6</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7</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8</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9</a:t>
            </a:fld>
            <a:endParaRPr lang="it-IT" dirty="0"/>
          </a:p>
        </p:txBody>
      </p:sp>
      <p:sp>
        <p:nvSpPr>
          <p:cNvPr id="62467" name="Rectangle 1"/>
          <p:cNvSpPr>
            <a:spLocks noGrp="1" noRot="1" noChangeAspect="1" noChangeArrowheads="1" noTextEdit="1"/>
          </p:cNvSpPr>
          <p:nvPr>
            <p:ph type="sldImg"/>
          </p:nvPr>
        </p:nvSpPr>
        <p:spPr>
          <a:xfrm>
            <a:off x="914400" y="754063"/>
            <a:ext cx="4965700" cy="3724275"/>
          </a:xfrm>
          <a:solidFill>
            <a:srgbClr val="FFFFFF"/>
          </a:solidFill>
          <a:ln>
            <a:solidFill>
              <a:srgbClr val="000000"/>
            </a:solidFill>
            <a:miter lim="800000"/>
          </a:ln>
        </p:spPr>
      </p:sp>
      <p:sp>
        <p:nvSpPr>
          <p:cNvPr id="62468" name="Text Box 2"/>
          <p:cNvSpPr txBox="1">
            <a:spLocks noChangeArrowheads="1"/>
          </p:cNvSpPr>
          <p:nvPr/>
        </p:nvSpPr>
        <p:spPr bwMode="auto">
          <a:xfrm>
            <a:off x="679445" y="4715274"/>
            <a:ext cx="5437170" cy="4468038"/>
          </a:xfrm>
          <a:prstGeom prst="rect">
            <a:avLst/>
          </a:prstGeom>
          <a:noFill/>
          <a:ln w="9525">
            <a:noFill/>
            <a:round/>
            <a:headEnd/>
            <a:tailEnd/>
          </a:ln>
        </p:spPr>
        <p:txBody>
          <a:bodyPr wrap="none" lIns="93103" tIns="46553" rIns="93103" bIns="46553"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6" name="Titolo 1"/>
          <p:cNvSpPr>
            <a:spLocks noGrp="1"/>
          </p:cNvSpPr>
          <p:nvPr>
            <p:ph type="title"/>
          </p:nvPr>
        </p:nvSpPr>
        <p:spPr>
          <a:xfrm>
            <a:off x="0" y="3398914"/>
            <a:ext cx="9144000" cy="1140600"/>
          </a:xfrm>
          <a:solidFill>
            <a:schemeClr val="bg1">
              <a:alpha val="90000"/>
            </a:schemeClr>
          </a:solidFill>
          <a:ln w="9525" cap="flat">
            <a:noFill/>
            <a:round/>
            <a:headEnd/>
            <a:tailEnd/>
          </a:ln>
          <a:effectLst/>
        </p:spPr>
        <p:txBody>
          <a:bodyPr lIns="81615" tIns="68882" rIns="81615" bIns="40807"/>
          <a:lstStyle>
            <a:lvl1pPr marL="490895" indent="0" algn="l" defTabSz="407399" rtl="0" fontAlgn="base" hangingPunct="0">
              <a:lnSpc>
                <a:spcPct val="93000"/>
              </a:lnSpc>
              <a:spcBef>
                <a:spcPct val="0"/>
              </a:spcBef>
              <a:spcAft>
                <a:spcPct val="0"/>
              </a:spcAft>
              <a:buClrTx/>
              <a:buSzPct val="100000"/>
              <a:buFontTx/>
              <a:buNone/>
              <a:tabLst>
                <a:tab pos="0" algn="l"/>
                <a:tab pos="405960" algn="l"/>
                <a:tab pos="813359" algn="l"/>
                <a:tab pos="1220757" algn="l"/>
                <a:tab pos="1628157" algn="l"/>
                <a:tab pos="2035557" algn="l"/>
                <a:tab pos="2442955" algn="l"/>
                <a:tab pos="2850356" algn="l"/>
                <a:tab pos="3257755" algn="l"/>
                <a:tab pos="3665154" algn="l"/>
                <a:tab pos="4072555" algn="l"/>
                <a:tab pos="4479953" algn="l"/>
                <a:tab pos="4887352" algn="l"/>
                <a:tab pos="5294751" algn="l"/>
                <a:tab pos="5702152" algn="l"/>
                <a:tab pos="6109549" algn="l"/>
                <a:tab pos="6516949" algn="l"/>
                <a:tab pos="6924348" algn="l"/>
                <a:tab pos="7331748" algn="l"/>
                <a:tab pos="7739147" algn="l"/>
                <a:tab pos="8146547" algn="l"/>
              </a:tabLst>
              <a:defRPr lang="it-IT" sz="2200" b="1" kern="1200" dirty="0">
                <a:solidFill>
                  <a:srgbClr val="9D070D"/>
                </a:solidFill>
                <a:latin typeface="Arial-BoldMT" pitchFamily="32" charset="0"/>
                <a:ea typeface="Arial Unicode MS" pitchFamily="34" charset="-128"/>
                <a:cs typeface="Arial" pitchFamily="34" charset="0"/>
              </a:defRPr>
            </a:lvl1pPr>
          </a:lstStyle>
          <a:p>
            <a:r>
              <a:rPr lang="it-IT" dirty="0"/>
              <a:t>Fare clic per modificare lo stile del titolo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E1576D-E689-A747-88DE-B1F5A1D8A5C7}"/>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xmlns="" id="{DD468619-7DD4-BD4E-B798-6E0FF2F2AB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xmlns="" id="{9C0FEF64-43F4-234F-B791-E941C6D1D22B}"/>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23/02/2022</a:t>
            </a:fld>
            <a:endParaRPr lang="it-IT"/>
          </a:p>
        </p:txBody>
      </p:sp>
      <p:sp>
        <p:nvSpPr>
          <p:cNvPr id="5" name="Footer Placeholder 4">
            <a:extLst>
              <a:ext uri="{FF2B5EF4-FFF2-40B4-BE49-F238E27FC236}">
                <a16:creationId xmlns:a16="http://schemas.microsoft.com/office/drawing/2014/main" xmlns="" id="{6B46A342-C938-7C4D-A611-7F3C85A01148}"/>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CF64DE85-28AA-4C46-8759-8A2CEDEA8BD3}"/>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123548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330208-6F79-1F4E-8FF0-0283ABD86EB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xmlns="" id="{5309243C-7AE6-A246-A931-C428579859EE}"/>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640BF8DC-B4DC-BF4F-B585-E05C9DA8F6EC}"/>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23/02/2022</a:t>
            </a:fld>
            <a:endParaRPr lang="it-IT"/>
          </a:p>
        </p:txBody>
      </p:sp>
      <p:sp>
        <p:nvSpPr>
          <p:cNvPr id="5" name="Footer Placeholder 4">
            <a:extLst>
              <a:ext uri="{FF2B5EF4-FFF2-40B4-BE49-F238E27FC236}">
                <a16:creationId xmlns:a16="http://schemas.microsoft.com/office/drawing/2014/main" xmlns="" id="{9A32771C-E51E-E749-94B7-EE0FED5B32D1}"/>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0F18ADDA-89C9-7D4D-AF48-AC680A23B7A7}"/>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126273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6A114-3148-D640-AA7B-D20DDFEB262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xmlns="" id="{D82C07C2-2976-C745-AD32-8F8F9819CA5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71EBE3A-0F76-094A-85E3-3C1EF6D6C1FD}"/>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23/02/2022</a:t>
            </a:fld>
            <a:endParaRPr lang="it-IT"/>
          </a:p>
        </p:txBody>
      </p:sp>
      <p:sp>
        <p:nvSpPr>
          <p:cNvPr id="5" name="Footer Placeholder 4">
            <a:extLst>
              <a:ext uri="{FF2B5EF4-FFF2-40B4-BE49-F238E27FC236}">
                <a16:creationId xmlns:a16="http://schemas.microsoft.com/office/drawing/2014/main" xmlns="" id="{30ACAD75-3D5E-2146-90D5-693A64A3F0E2}"/>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F09918B1-B764-294A-B109-C335CC574AEC}"/>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351652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CE0B8-EE02-864A-A2C7-40D5C9AF247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xmlns="" id="{DC9BD7B6-ACDC-584C-8E8D-74F6BAC1FA97}"/>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xmlns="" id="{6DBD727B-5C27-2F4C-A385-053A0A7F4BCC}"/>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xmlns="" id="{4E92469D-5A74-2C46-B613-089787C2BA27}"/>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23/02/2022</a:t>
            </a:fld>
            <a:endParaRPr lang="it-IT"/>
          </a:p>
        </p:txBody>
      </p:sp>
      <p:sp>
        <p:nvSpPr>
          <p:cNvPr id="6" name="Footer Placeholder 5">
            <a:extLst>
              <a:ext uri="{FF2B5EF4-FFF2-40B4-BE49-F238E27FC236}">
                <a16:creationId xmlns:a16="http://schemas.microsoft.com/office/drawing/2014/main" xmlns="" id="{5C9FE30E-B923-EC4B-96F3-3FCD8A4FC02F}"/>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xmlns="" id="{9735B223-D058-3C46-B910-C59340F20F80}"/>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39731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333C9-AEE2-5C42-BFDC-941EADF4AB78}"/>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xmlns="" id="{5077466A-4E9A-414C-BDC3-B961733FC620}"/>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5A542EB-9E5F-9449-8B35-1799F400A149}"/>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xmlns="" id="{08B2868C-0F30-0348-A69D-F4A1F70A085D}"/>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1D4FDE0-77C8-064C-98E2-A4593102962B}"/>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xmlns="" id="{F20E640E-6796-7446-AD7D-F5F73D51E377}"/>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23/02/2022</a:t>
            </a:fld>
            <a:endParaRPr lang="it-IT"/>
          </a:p>
        </p:txBody>
      </p:sp>
      <p:sp>
        <p:nvSpPr>
          <p:cNvPr id="8" name="Footer Placeholder 7">
            <a:extLst>
              <a:ext uri="{FF2B5EF4-FFF2-40B4-BE49-F238E27FC236}">
                <a16:creationId xmlns:a16="http://schemas.microsoft.com/office/drawing/2014/main" xmlns="" id="{326980D3-8CE7-1F46-9196-B8C2707AC78D}"/>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9" name="Slide Number Placeholder 8">
            <a:extLst>
              <a:ext uri="{FF2B5EF4-FFF2-40B4-BE49-F238E27FC236}">
                <a16:creationId xmlns:a16="http://schemas.microsoft.com/office/drawing/2014/main" xmlns="" id="{78981450-4FDF-6843-9445-A1D11423AE04}"/>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311521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50705-8721-4241-85DF-76043111D19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xmlns="" id="{2FFBD10F-E9C9-4D43-9542-631DFC836990}"/>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23/02/2022</a:t>
            </a:fld>
            <a:endParaRPr lang="it-IT"/>
          </a:p>
        </p:txBody>
      </p:sp>
      <p:sp>
        <p:nvSpPr>
          <p:cNvPr id="4" name="Footer Placeholder 3">
            <a:extLst>
              <a:ext uri="{FF2B5EF4-FFF2-40B4-BE49-F238E27FC236}">
                <a16:creationId xmlns:a16="http://schemas.microsoft.com/office/drawing/2014/main" xmlns="" id="{979156DC-6889-5F46-A30A-C4ADF7107F4B}"/>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5" name="Slide Number Placeholder 4">
            <a:extLst>
              <a:ext uri="{FF2B5EF4-FFF2-40B4-BE49-F238E27FC236}">
                <a16:creationId xmlns:a16="http://schemas.microsoft.com/office/drawing/2014/main" xmlns="" id="{872CA8FF-A71E-B246-B82D-9915218088B4}"/>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4217444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864C25F-DCA4-C940-B3D4-F004F156684C}"/>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23/02/2022</a:t>
            </a:fld>
            <a:endParaRPr lang="it-IT"/>
          </a:p>
        </p:txBody>
      </p:sp>
      <p:sp>
        <p:nvSpPr>
          <p:cNvPr id="3" name="Footer Placeholder 2">
            <a:extLst>
              <a:ext uri="{FF2B5EF4-FFF2-40B4-BE49-F238E27FC236}">
                <a16:creationId xmlns:a16="http://schemas.microsoft.com/office/drawing/2014/main" xmlns="" id="{6B5F24C6-E526-FF4B-9889-E12E70F3DA03}"/>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4" name="Slide Number Placeholder 3">
            <a:extLst>
              <a:ext uri="{FF2B5EF4-FFF2-40B4-BE49-F238E27FC236}">
                <a16:creationId xmlns:a16="http://schemas.microsoft.com/office/drawing/2014/main" xmlns="" id="{979A3C3D-3214-224B-9AA2-3B51A5D3A17E}"/>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174987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063F5-EA49-6048-B7FF-D3A3FA3EAA3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xmlns="" id="{7210907D-2543-F441-AE5F-EC6F8EF1EA6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xmlns="" id="{F43812EB-46A9-6B46-B275-A38547F4ACA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0A9739F-19A9-7F4F-AAAD-34D0641073D6}"/>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23/02/2022</a:t>
            </a:fld>
            <a:endParaRPr lang="it-IT"/>
          </a:p>
        </p:txBody>
      </p:sp>
      <p:sp>
        <p:nvSpPr>
          <p:cNvPr id="6" name="Footer Placeholder 5">
            <a:extLst>
              <a:ext uri="{FF2B5EF4-FFF2-40B4-BE49-F238E27FC236}">
                <a16:creationId xmlns:a16="http://schemas.microsoft.com/office/drawing/2014/main" xmlns="" id="{0623AAEB-F272-F343-AA26-768C20317F4E}"/>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xmlns="" id="{DDDBB780-0F6B-4B47-94A5-D2D8ABCAAC31}"/>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3619147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14FCCD-DB10-0645-8984-227BEA4A3DB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xmlns="" id="{1109EF4B-E26A-6B48-B003-2DF95F2BC506}"/>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xmlns="" id="{A287707F-7B91-EE44-B288-A5DC027D52DD}"/>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687A429-914F-6C4E-B085-3FEADF3A152F}"/>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23/02/2022</a:t>
            </a:fld>
            <a:endParaRPr lang="it-IT"/>
          </a:p>
        </p:txBody>
      </p:sp>
      <p:sp>
        <p:nvSpPr>
          <p:cNvPr id="6" name="Footer Placeholder 5">
            <a:extLst>
              <a:ext uri="{FF2B5EF4-FFF2-40B4-BE49-F238E27FC236}">
                <a16:creationId xmlns:a16="http://schemas.microsoft.com/office/drawing/2014/main" xmlns="" id="{ACC38EF5-66FB-4743-AE5E-7AB14202390C}"/>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xmlns="" id="{328C6A17-EEBF-F246-8E3E-079137D85AB6}"/>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757929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4E2E6-9B88-1B4D-A7F1-D0FF489384F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xmlns="" id="{DBEA6E21-DE7A-924C-96CB-8453E25728F5}"/>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5097767B-7616-414F-8FDF-2B705FE4CAD0}"/>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23/02/2022</a:t>
            </a:fld>
            <a:endParaRPr lang="it-IT"/>
          </a:p>
        </p:txBody>
      </p:sp>
      <p:sp>
        <p:nvSpPr>
          <p:cNvPr id="5" name="Footer Placeholder 4">
            <a:extLst>
              <a:ext uri="{FF2B5EF4-FFF2-40B4-BE49-F238E27FC236}">
                <a16:creationId xmlns:a16="http://schemas.microsoft.com/office/drawing/2014/main" xmlns="" id="{BB133623-B6A1-B347-A223-4CB5834160AB}"/>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1DD29950-7C48-3B44-98D4-AB5C3F411871}"/>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1708363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DE0F74-8459-1249-AE01-92A597E354B7}"/>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xmlns="" id="{57CF5ECB-AB24-6144-A79A-DF23184991A3}"/>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DA6EF3AE-344A-B544-AAD5-F2A2E08E3ED6}"/>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23/02/2022</a:t>
            </a:fld>
            <a:endParaRPr lang="it-IT"/>
          </a:p>
        </p:txBody>
      </p:sp>
      <p:sp>
        <p:nvSpPr>
          <p:cNvPr id="5" name="Footer Placeholder 4">
            <a:extLst>
              <a:ext uri="{FF2B5EF4-FFF2-40B4-BE49-F238E27FC236}">
                <a16:creationId xmlns:a16="http://schemas.microsoft.com/office/drawing/2014/main" xmlns="" id="{545C3E9C-424B-5649-8C9C-52C6EE76060C}"/>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F639C2C1-C332-974E-BA04-0B2E90DDD88A}"/>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24384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23/02/2022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23/02/2022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23/02/2022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23/02/2022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23/02/2022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51520" y="260648"/>
            <a:ext cx="8496944" cy="648072"/>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251520" y="1052736"/>
            <a:ext cx="8496944" cy="5073427"/>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32145-A722-4218-9775-8CFF85765AFC}" type="slidenum">
              <a:rPr lang="it-IT" smtClean="0"/>
              <a:pPr/>
              <a:t>‹N›</a:t>
            </a:fld>
            <a:endParaRPr lang="it-IT"/>
          </a:p>
        </p:txBody>
      </p:sp>
      <p:pic>
        <p:nvPicPr>
          <p:cNvPr id="9" name="Picture 13"/>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tretch>
            <a:fillRect/>
          </a:stretch>
        </p:blipFill>
        <p:spPr bwMode="auto">
          <a:xfrm>
            <a:off x="515193" y="6319711"/>
            <a:ext cx="2760663" cy="47650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3200" b="1" kern="1200">
          <a:solidFill>
            <a:srgbClr val="9D070D"/>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F5F5F"/>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F5F5F"/>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F5F5F"/>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711156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sintesi%20obiettivi_ROLLING_22_23_24.xlsx"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sintesi%20obiettivi_ROLLING_22_23_24.xlsx"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sintesi%20obiettivi_ROLLING_22_23_24.xlsx"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467544" y="4694348"/>
            <a:ext cx="6120680" cy="966900"/>
          </a:xfrm>
          <a:prstGeom prst="rect">
            <a:avLst/>
          </a:prstGeom>
          <a:solidFill>
            <a:srgbClr val="546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36512" y="3140968"/>
            <a:ext cx="6102872" cy="1811105"/>
          </a:xfrm>
          <a:prstGeom prst="rect">
            <a:avLst/>
          </a:prstGeom>
          <a:solidFill>
            <a:srgbClr val="CA1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9"/>
          <p:cNvSpPr txBox="1">
            <a:spLocks/>
          </p:cNvSpPr>
          <p:nvPr/>
        </p:nvSpPr>
        <p:spPr bwMode="auto">
          <a:xfrm>
            <a:off x="3923928" y="3268169"/>
            <a:ext cx="2304256" cy="270504"/>
          </a:xfrm>
          <a:prstGeom prst="rect">
            <a:avLst/>
          </a:prstGeom>
          <a:noFill/>
          <a:ln w="9525" cap="flat">
            <a:noFill/>
            <a:round/>
            <a:headEnd/>
            <a:tailEnd/>
          </a:ln>
          <a:effectLst/>
        </p:spPr>
        <p:txBody>
          <a:bodyPr lIns="81615" tIns="68882" rIns="81615" bIns="40807" anchor="ctr"/>
          <a:lstStyle/>
          <a:p>
            <a:pPr defTabSz="407399" eaLnBrk="0">
              <a:spcAft>
                <a:spcPts val="2100"/>
              </a:spcAft>
              <a:tabLst>
                <a:tab pos="0" algn="l"/>
                <a:tab pos="812547" algn="l"/>
                <a:tab pos="1220410" algn="l"/>
                <a:tab pos="1626682" algn="l"/>
                <a:tab pos="2034542" algn="l"/>
                <a:tab pos="2442404" algn="l"/>
                <a:tab pos="2850263" algn="l"/>
                <a:tab pos="3256537" algn="l"/>
                <a:tab pos="3664398" algn="l"/>
                <a:tab pos="4072258" algn="l"/>
                <a:tab pos="4478531" algn="l"/>
                <a:tab pos="4886393" algn="l"/>
                <a:tab pos="5294253" algn="l"/>
                <a:tab pos="5702114" algn="l"/>
                <a:tab pos="6108388" algn="l"/>
                <a:tab pos="6516248" algn="l"/>
                <a:tab pos="6924109" algn="l"/>
                <a:tab pos="7330382" algn="l"/>
                <a:tab pos="7738242" algn="l"/>
                <a:tab pos="8146105" algn="l"/>
              </a:tabLst>
              <a:defRPr/>
            </a:pPr>
            <a:r>
              <a:rPr lang="it-IT" sz="1400" i="1" dirty="0" smtClean="0">
                <a:solidFill>
                  <a:schemeClr val="bg1"/>
                </a:solidFill>
                <a:latin typeface="Arial-BoldMT" pitchFamily="32" charset="0"/>
                <a:cs typeface="Arial" pitchFamily="34" charset="0"/>
              </a:rPr>
              <a:t>Milano, 31 gennaio 2022</a:t>
            </a:r>
            <a:endParaRPr lang="it-IT" sz="1400" i="1" dirty="0">
              <a:solidFill>
                <a:schemeClr val="bg1"/>
              </a:solidFill>
              <a:latin typeface="Arial-BoldMT" pitchFamily="32" charset="0"/>
              <a:cs typeface="Arial" pitchFamily="34" charset="0"/>
            </a:endParaRPr>
          </a:p>
        </p:txBody>
      </p:sp>
      <p:sp>
        <p:nvSpPr>
          <p:cNvPr id="7" name="Titolo 9"/>
          <p:cNvSpPr>
            <a:spLocks noGrp="1"/>
          </p:cNvSpPr>
          <p:nvPr>
            <p:ph type="title"/>
          </p:nvPr>
        </p:nvSpPr>
        <p:spPr>
          <a:xfrm>
            <a:off x="-107504" y="3763946"/>
            <a:ext cx="9144000" cy="817182"/>
          </a:xfrm>
          <a:noFill/>
        </p:spPr>
        <p:txBody>
          <a:bodyPr anchor="ctr">
            <a:normAutofit fontScale="90000"/>
          </a:bodyPr>
          <a:lstStyle/>
          <a:p>
            <a:pPr marL="570248">
              <a:lnSpc>
                <a:spcPct val="100000"/>
              </a:lnSpc>
              <a:spcBef>
                <a:spcPts val="2177"/>
              </a:spcBef>
              <a:spcAft>
                <a:spcPts val="2177"/>
              </a:spcAft>
              <a:defRPr/>
            </a:pPr>
            <a:r>
              <a:rPr lang="it-IT" sz="3600" b="0" dirty="0" smtClean="0">
                <a:solidFill>
                  <a:schemeClr val="bg1"/>
                </a:solidFill>
                <a:latin typeface="Cambria" charset="0"/>
                <a:ea typeface="Cambria" charset="0"/>
                <a:cs typeface="Cambria" charset="0"/>
              </a:rPr>
              <a:t>Piano delle Performance</a:t>
            </a:r>
            <a:br>
              <a:rPr lang="it-IT" sz="3600" b="0" dirty="0" smtClean="0">
                <a:solidFill>
                  <a:schemeClr val="bg1"/>
                </a:solidFill>
                <a:latin typeface="Cambria" charset="0"/>
                <a:ea typeface="Cambria" charset="0"/>
                <a:cs typeface="Cambria" charset="0"/>
              </a:rPr>
            </a:br>
            <a:r>
              <a:rPr lang="it-IT" sz="2700" b="0" dirty="0" smtClean="0">
                <a:solidFill>
                  <a:schemeClr val="bg1"/>
                </a:solidFill>
                <a:latin typeface="Cambria" charset="0"/>
                <a:ea typeface="Cambria" charset="0"/>
                <a:cs typeface="Cambria" charset="0"/>
              </a:rPr>
              <a:t>2022-2024</a:t>
            </a:r>
            <a:endParaRPr sz="2300" b="0" dirty="0">
              <a:solidFill>
                <a:schemeClr val="bg1"/>
              </a:solidFill>
              <a:latin typeface="Arial" charset="0"/>
              <a:ea typeface="Arial" charset="0"/>
              <a:cs typeface="Arial" charset="0"/>
            </a:endParaRPr>
          </a:p>
        </p:txBody>
      </p:sp>
      <p:sp>
        <p:nvSpPr>
          <p:cNvPr id="6" name="Rettangolo 5"/>
          <p:cNvSpPr/>
          <p:nvPr/>
        </p:nvSpPr>
        <p:spPr>
          <a:xfrm>
            <a:off x="872491" y="4990392"/>
            <a:ext cx="5544616" cy="707886"/>
          </a:xfrm>
          <a:prstGeom prst="rect">
            <a:avLst/>
          </a:prstGeom>
        </p:spPr>
        <p:txBody>
          <a:bodyPr wrap="square">
            <a:spAutoFit/>
          </a:bodyPr>
          <a:lstStyle/>
          <a:p>
            <a:r>
              <a:rPr lang="it-IT" sz="2000" dirty="0" smtClean="0">
                <a:solidFill>
                  <a:schemeClr val="bg1"/>
                </a:solidFill>
                <a:latin typeface="Calibri" charset="0"/>
                <a:ea typeface="Calibri" charset="0"/>
                <a:cs typeface="Calibri" charset="0"/>
              </a:rPr>
              <a:t>Fondazione IRCCS Ca’ </a:t>
            </a:r>
            <a:r>
              <a:rPr lang="it-IT" sz="2000" dirty="0" err="1" smtClean="0">
                <a:solidFill>
                  <a:schemeClr val="bg1"/>
                </a:solidFill>
                <a:latin typeface="Calibri" charset="0"/>
                <a:ea typeface="Calibri" charset="0"/>
                <a:cs typeface="Calibri" charset="0"/>
              </a:rPr>
              <a:t>Granda</a:t>
            </a:r>
            <a:r>
              <a:rPr lang="it-IT" sz="2000" dirty="0" smtClean="0">
                <a:solidFill>
                  <a:schemeClr val="bg1"/>
                </a:solidFill>
                <a:latin typeface="Calibri" charset="0"/>
                <a:ea typeface="Calibri" charset="0"/>
                <a:cs typeface="Calibri" charset="0"/>
              </a:rPr>
              <a:t> Ospedale Maggiore Policlinico</a:t>
            </a:r>
            <a:endParaRPr lang="it-IT" sz="2000" dirty="0">
              <a:latin typeface="Calibri" charset="0"/>
              <a:ea typeface="Calibri" charset="0"/>
              <a:cs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a:t>
            </a:r>
            <a:r>
              <a:rPr lang="it-IT" sz="2600" dirty="0" err="1" smtClean="0">
                <a:solidFill>
                  <a:schemeClr val="bg1"/>
                </a:solidFill>
                <a:latin typeface="Cambria" charset="0"/>
                <a:ea typeface="Cambria" charset="0"/>
                <a:cs typeface="Cambria" charset="0"/>
              </a:rPr>
              <a:t>mission</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039488"/>
          </a:xfrm>
          <a:prstGeom prst="rect">
            <a:avLst/>
          </a:prstGeom>
          <a:ln/>
        </p:spPr>
        <p:txBody>
          <a:bodyPr lIns="82945" tIns="41473" rIns="82945" bIns="41473"/>
          <a:lstStyle/>
          <a:p>
            <a:pPr algn="just" defTabSz="449170">
              <a:defRPr/>
            </a:pPr>
            <a:r>
              <a:rPr lang="it-IT" dirty="0" smtClean="0"/>
              <a:t>Il Policlinico opera sulla base di criteri di efficacia, efficienza ed economicità ed è tenuto al rispetto del vincolo di bilancio, attraverso l’equilibrio di costi e ricavi. I volumi e le tipologie dell’attività assistenziale sono definiti in specifici accordi contrattuali con l’ATS che anche sulla base delle indicazioni della Regione, definiscono la remunerazione delle prestazioni rese e la valutazione delle performance, tenendo in adeguata considerazione la particolare natura e le caratteristiche del Policlinico e, in particolare, la compresenza di attività di ricerca ed assistenza, l’eccellenza delle sue prestazioni e la risposta ai bisogni dell’utenza proveniente da altre Regioni.</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Sede ed elementi identificativi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5" y="1333728"/>
            <a:ext cx="7984504" cy="4039488"/>
          </a:xfrm>
          <a:prstGeom prst="rect">
            <a:avLst/>
          </a:prstGeom>
          <a:ln/>
        </p:spPr>
        <p:txBody>
          <a:bodyPr lIns="82945" tIns="41473" rIns="82945" bIns="41473"/>
          <a:lstStyle/>
          <a:p>
            <a:pPr algn="just" defTabSz="449170">
              <a:defRPr/>
            </a:pPr>
            <a:r>
              <a:rPr lang="it-IT" dirty="0" smtClean="0"/>
              <a:t>L’area del Policlinico si estende per circa 137.000 m2 ed è situata a sud-est del Duomo tra le vie F. Sforza, San </a:t>
            </a:r>
            <a:r>
              <a:rPr lang="it-IT" dirty="0" err="1" smtClean="0"/>
              <a:t>Barnaba</a:t>
            </a:r>
            <a:r>
              <a:rPr lang="it-IT" dirty="0" smtClean="0"/>
              <a:t>, Commenda, </a:t>
            </a:r>
            <a:r>
              <a:rPr lang="it-IT" dirty="0" err="1" smtClean="0"/>
              <a:t>Lamarmora</a:t>
            </a:r>
            <a:r>
              <a:rPr lang="it-IT" dirty="0" smtClean="0"/>
              <a:t> e Pace (tra Corso di Porta Romana e Corso di Porta Vittoria).</a:t>
            </a:r>
          </a:p>
          <a:p>
            <a:pPr algn="just" defTabSz="449170">
              <a:defRPr/>
            </a:pPr>
            <a:r>
              <a:rPr lang="it-IT" dirty="0" smtClean="0"/>
              <a:t>L’area si distingue per la sua struttura a padiglioni.</a:t>
            </a:r>
          </a:p>
        </p:txBody>
      </p:sp>
      <p:pic>
        <p:nvPicPr>
          <p:cNvPr id="7" name="Picture 2"/>
          <p:cNvPicPr>
            <a:picLocks noChangeAspect="1" noChangeArrowheads="1"/>
          </p:cNvPicPr>
          <p:nvPr/>
        </p:nvPicPr>
        <p:blipFill>
          <a:blip r:embed="rId3" cstate="print"/>
          <a:srcRect/>
          <a:stretch>
            <a:fillRect/>
          </a:stretch>
        </p:blipFill>
        <p:spPr bwMode="auto">
          <a:xfrm>
            <a:off x="-1" y="2493953"/>
            <a:ext cx="9144001" cy="3815367"/>
          </a:xfrm>
          <a:prstGeom prst="rect">
            <a:avLst/>
          </a:prstGeom>
          <a:noFill/>
          <a:ln w="9525">
            <a:noFill/>
            <a:miter lim="800000"/>
            <a:headEnd/>
            <a:tailEnd/>
          </a:ln>
          <a:effec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Sede ed elementi identificativi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5" y="1333728"/>
            <a:ext cx="7984504" cy="4039488"/>
          </a:xfrm>
          <a:prstGeom prst="rect">
            <a:avLst/>
          </a:prstGeom>
          <a:ln/>
        </p:spPr>
        <p:txBody>
          <a:bodyPr lIns="82945" tIns="41473" rIns="82945" bIns="41473"/>
          <a:lstStyle/>
          <a:p>
            <a:pPr algn="just" defTabSz="449170">
              <a:defRPr/>
            </a:pPr>
            <a:r>
              <a:rPr lang="it-IT" dirty="0" smtClean="0"/>
              <a:t>L’area del Policlinico si estende per circa 137.000 m2 ed è situata a sud-est del Duomo tra le vie F. Sforza, San </a:t>
            </a:r>
            <a:r>
              <a:rPr lang="it-IT" dirty="0" err="1" smtClean="0"/>
              <a:t>Barnaba</a:t>
            </a:r>
            <a:r>
              <a:rPr lang="it-IT" dirty="0" smtClean="0"/>
              <a:t>, Commenda, </a:t>
            </a:r>
            <a:r>
              <a:rPr lang="it-IT" dirty="0" err="1" smtClean="0"/>
              <a:t>Lamarmora</a:t>
            </a:r>
            <a:r>
              <a:rPr lang="it-IT" dirty="0" smtClean="0"/>
              <a:t> e Pace (tra Corso di Porta Romana e Corso di Porta Vittoria).</a:t>
            </a:r>
          </a:p>
          <a:p>
            <a:pPr algn="just" defTabSz="449170">
              <a:defRPr/>
            </a:pPr>
            <a:r>
              <a:rPr lang="it-IT" dirty="0" smtClean="0"/>
              <a:t>L’area si distingue per la sua struttura a padiglioni.</a:t>
            </a:r>
          </a:p>
        </p:txBody>
      </p:sp>
      <p:pic>
        <p:nvPicPr>
          <p:cNvPr id="8" name="Picture 2"/>
          <p:cNvPicPr>
            <a:picLocks noChangeAspect="1" noChangeArrowheads="1"/>
          </p:cNvPicPr>
          <p:nvPr/>
        </p:nvPicPr>
        <p:blipFill>
          <a:blip r:embed="rId3" cstate="print"/>
          <a:srcRect/>
          <a:stretch>
            <a:fillRect/>
          </a:stretch>
        </p:blipFill>
        <p:spPr bwMode="auto">
          <a:xfrm>
            <a:off x="1" y="2493953"/>
            <a:ext cx="9143999" cy="3671351"/>
          </a:xfrm>
          <a:prstGeom prst="rect">
            <a:avLst/>
          </a:prstGeom>
          <a:noFill/>
          <a:ln w="9525">
            <a:noFill/>
            <a:miter lim="800000"/>
            <a:headEnd/>
            <a:tailEnd/>
          </a:ln>
          <a:effec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124744"/>
            <a:ext cx="8604448" cy="5184576"/>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a:solidFill>
                  <a:schemeClr val="bg1"/>
                </a:solidFill>
                <a:latin typeface="Cambria" charset="0"/>
                <a:ea typeface="Cambria" charset="0"/>
                <a:cs typeface="Cambria" charset="0"/>
              </a:rPr>
              <a:t>Sede ed elementi identificativi</a:t>
            </a: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5" y="1333728"/>
            <a:ext cx="7984504" cy="4039488"/>
          </a:xfrm>
          <a:prstGeom prst="rect">
            <a:avLst/>
          </a:prstGeom>
          <a:ln/>
        </p:spPr>
        <p:txBody>
          <a:bodyPr lIns="82945" tIns="41473" rIns="82945" bIns="41473"/>
          <a:lstStyle/>
          <a:p>
            <a:pPr algn="just" defTabSz="449170">
              <a:defRPr/>
            </a:pPr>
            <a:r>
              <a:rPr lang="it-IT" dirty="0"/>
              <a:t>Dopo la conclusione delle fasi propedeutiche alla realizzazione del nuovo ospedale (previsti un polo Medico e un polo Materno Infantile), hanno preso il via le attività di costruzione dell’edificio: nell’ottobre 2019 si è proceduto con la stipula del contratto con l’ATI aggiudicataria dell’appalto. I lavori, dopo la consegna delle aree, sono di fatto iniziati nel 2020 e sono stati rallentati dall’emergenza COVID e dalla necessità di procedere a una ulteriore imprevedibile bonifica dei terreni con il conseguente aggiornamento del cronoprogramma che ne prevede il completamento ad aprile 2024.</a:t>
            </a:r>
            <a:endParaRPr lang="it-IT" dirty="0">
              <a:solidFill>
                <a:srgbClr val="FF0000"/>
              </a:solidFill>
            </a:endParaRPr>
          </a:p>
        </p:txBody>
      </p:sp>
      <p:pic>
        <p:nvPicPr>
          <p:cNvPr id="9" name="Picture 2"/>
          <p:cNvPicPr>
            <a:picLocks noChangeAspect="1" noChangeArrowheads="1"/>
          </p:cNvPicPr>
          <p:nvPr/>
        </p:nvPicPr>
        <p:blipFill>
          <a:blip r:embed="rId3" cstate="print"/>
          <a:srcRect/>
          <a:stretch>
            <a:fillRect/>
          </a:stretch>
        </p:blipFill>
        <p:spPr bwMode="auto">
          <a:xfrm>
            <a:off x="772519" y="3642084"/>
            <a:ext cx="7687913" cy="2667235"/>
          </a:xfrm>
          <a:prstGeom prst="rect">
            <a:avLst/>
          </a:prstGeom>
          <a:noFill/>
          <a:ln w="9525">
            <a:noFill/>
            <a:miter lim="800000"/>
            <a:headEnd/>
            <a:tailEnd/>
          </a:ln>
          <a:effec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a:t>
            </a:r>
            <a:r>
              <a:rPr lang="it-IT" sz="2600" dirty="0" err="1" smtClean="0">
                <a:solidFill>
                  <a:schemeClr val="bg1"/>
                </a:solidFill>
                <a:latin typeface="Cambria" charset="0"/>
                <a:ea typeface="Cambria" charset="0"/>
                <a:cs typeface="Cambria" charset="0"/>
              </a:rPr>
              <a:t>governance</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5" y="1333728"/>
            <a:ext cx="7984504" cy="4039488"/>
          </a:xfrm>
          <a:prstGeom prst="rect">
            <a:avLst/>
          </a:prstGeom>
          <a:ln/>
        </p:spPr>
        <p:txBody>
          <a:bodyPr lIns="82945" tIns="41473" rIns="82945" bIns="41473"/>
          <a:lstStyle/>
          <a:p>
            <a:pPr indent="355600" algn="just" defTabSz="449170">
              <a:defRPr/>
            </a:pPr>
            <a:r>
              <a:rPr lang="it-IT" dirty="0" smtClean="0"/>
              <a:t>Il Policlinico si è dotato di una formale struttura organizzativa che definisce per ogni funzione dell’Ente le responsabilità, i compiti, le deleghe ed i rapporti reciproci di tutto il personale. </a:t>
            </a:r>
          </a:p>
          <a:p>
            <a:pPr indent="355600" algn="just" defTabSz="449170">
              <a:spcBef>
                <a:spcPts val="600"/>
              </a:spcBef>
              <a:buFont typeface="Arial" pitchFamily="34" charset="0"/>
              <a:buChar char="•"/>
              <a:defRPr/>
            </a:pPr>
            <a:r>
              <a:rPr lang="it-IT" b="1" dirty="0" smtClean="0">
                <a:solidFill>
                  <a:srgbClr val="990000"/>
                </a:solidFill>
              </a:rPr>
              <a:t>Il Presidente </a:t>
            </a:r>
            <a:r>
              <a:rPr lang="it-IT" dirty="0" smtClean="0"/>
              <a:t>a cui spetta la legale rappresentanza del Policlinico. </a:t>
            </a:r>
          </a:p>
          <a:p>
            <a:pPr indent="355600" algn="just" defTabSz="449170">
              <a:spcBef>
                <a:spcPts val="600"/>
              </a:spcBef>
              <a:buFont typeface="Arial" pitchFamily="34" charset="0"/>
              <a:buChar char="•"/>
              <a:defRPr/>
            </a:pPr>
            <a:r>
              <a:rPr lang="it-IT" b="1" dirty="0" smtClean="0">
                <a:solidFill>
                  <a:srgbClr val="990000"/>
                </a:solidFill>
              </a:rPr>
              <a:t>Il Consiglio di Amministrazione</a:t>
            </a:r>
            <a:r>
              <a:rPr lang="it-IT" dirty="0" smtClean="0"/>
              <a:t> esercita, sulla base della potestà statutaria, le funzioni di indirizzo e controllo. </a:t>
            </a:r>
          </a:p>
          <a:p>
            <a:pPr indent="355600" algn="just" defTabSz="449170">
              <a:spcBef>
                <a:spcPts val="600"/>
              </a:spcBef>
              <a:buFont typeface="Arial" pitchFamily="34" charset="0"/>
              <a:buChar char="•"/>
              <a:defRPr/>
            </a:pPr>
            <a:r>
              <a:rPr lang="it-IT" b="1" dirty="0" smtClean="0">
                <a:solidFill>
                  <a:srgbClr val="990000"/>
                </a:solidFill>
              </a:rPr>
              <a:t>Il Collegio Sindacale </a:t>
            </a:r>
            <a:r>
              <a:rPr lang="it-IT" dirty="0" smtClean="0"/>
              <a:t>verifica l’amministrazione sotto il profilo economico; vigila sull’osservanza della legge; accerta la regolare tenuta delle scritture contabili e la conformità del bilancio alle risultanze dei libri e delle scritture contabili.</a:t>
            </a:r>
          </a:p>
          <a:p>
            <a:pPr indent="355600" algn="just" defTabSz="449170">
              <a:spcBef>
                <a:spcPts val="600"/>
              </a:spcBef>
              <a:buFont typeface="Arial" pitchFamily="34" charset="0"/>
              <a:buChar char="•"/>
              <a:defRPr/>
            </a:pPr>
            <a:r>
              <a:rPr lang="it-IT" b="1" dirty="0" smtClean="0">
                <a:solidFill>
                  <a:srgbClr val="990000"/>
                </a:solidFill>
              </a:rPr>
              <a:t>Il Direttore Generale</a:t>
            </a:r>
            <a:r>
              <a:rPr lang="it-IT" dirty="0" smtClean="0"/>
              <a:t> assume le determinazioni conseguenti agli obiettivi fissati dalla Regione e dal Consiglio di Amministrazione ed è responsabile della gestione finanziaria, tecnica e amministrativa del Policlinico coadiuvato dal </a:t>
            </a:r>
            <a:r>
              <a:rPr lang="it-IT" b="1" dirty="0" smtClean="0">
                <a:solidFill>
                  <a:srgbClr val="990000"/>
                </a:solidFill>
              </a:rPr>
              <a:t>Direttore Sanitario</a:t>
            </a:r>
            <a:r>
              <a:rPr lang="it-IT" dirty="0" smtClean="0"/>
              <a:t>, dal </a:t>
            </a:r>
            <a:r>
              <a:rPr lang="it-IT" b="1" dirty="0" smtClean="0">
                <a:solidFill>
                  <a:srgbClr val="990000"/>
                </a:solidFill>
              </a:rPr>
              <a:t>Direttore Amministrativo</a:t>
            </a:r>
            <a:r>
              <a:rPr lang="it-IT" dirty="0" smtClean="0"/>
              <a:t> e dal </a:t>
            </a:r>
            <a:r>
              <a:rPr lang="it-IT" b="1" dirty="0" smtClean="0">
                <a:solidFill>
                  <a:srgbClr val="990000"/>
                </a:solidFill>
              </a:rPr>
              <a:t>Collegio di Direzione</a:t>
            </a:r>
            <a:r>
              <a:rPr lang="it-IT" dirty="0" smtClean="0"/>
              <a:t>.</a:t>
            </a:r>
          </a:p>
          <a:p>
            <a:pPr indent="355600" algn="just" defTabSz="449170">
              <a:spcBef>
                <a:spcPts val="600"/>
              </a:spcBef>
              <a:buFont typeface="Arial" pitchFamily="34" charset="0"/>
              <a:buChar char="•"/>
              <a:defRPr/>
            </a:pPr>
            <a:r>
              <a:rPr lang="it-IT" b="1" dirty="0" smtClean="0">
                <a:solidFill>
                  <a:srgbClr val="990000"/>
                </a:solidFill>
              </a:rPr>
              <a:t>Il Direttore Scientifico</a:t>
            </a:r>
            <a:r>
              <a:rPr lang="it-IT" dirty="0" smtClean="0"/>
              <a:t> promuove e coordina l’attività di ricerca del Policlinico e gestisce il relativo budget sulla base degli indirizzi del Consiglio di Amministrazione.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a:t>
            </a:r>
            <a:r>
              <a:rPr lang="it-IT" sz="2600" dirty="0" err="1" smtClean="0">
                <a:solidFill>
                  <a:schemeClr val="bg1"/>
                </a:solidFill>
                <a:latin typeface="Cambria" charset="0"/>
                <a:ea typeface="Cambria" charset="0"/>
                <a:cs typeface="Cambria" charset="0"/>
              </a:rPr>
              <a:t>governance</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pic>
        <p:nvPicPr>
          <p:cNvPr id="7" name="Picture 2"/>
          <p:cNvPicPr>
            <a:picLocks noChangeAspect="1" noChangeArrowheads="1"/>
          </p:cNvPicPr>
          <p:nvPr/>
        </p:nvPicPr>
        <p:blipFill>
          <a:blip r:embed="rId3" cstate="print"/>
          <a:srcRect/>
          <a:stretch>
            <a:fillRect/>
          </a:stretch>
        </p:blipFill>
        <p:spPr bwMode="auto">
          <a:xfrm>
            <a:off x="179512" y="1068831"/>
            <a:ext cx="8424936" cy="5240489"/>
          </a:xfrm>
          <a:prstGeom prst="rect">
            <a:avLst/>
          </a:prstGeom>
          <a:noFill/>
          <a:ln w="9525">
            <a:noFill/>
            <a:miter lim="800000"/>
            <a:headEnd/>
            <a:tailEnd/>
          </a:ln>
          <a:effec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patrimonio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Segnaposto testo 5"/>
          <p:cNvSpPr txBox="1">
            <a:spLocks/>
          </p:cNvSpPr>
          <p:nvPr/>
        </p:nvSpPr>
        <p:spPr>
          <a:xfrm>
            <a:off x="395536" y="1340768"/>
            <a:ext cx="8208912" cy="4824412"/>
          </a:xfrm>
          <a:prstGeom prst="rect">
            <a:avLst/>
          </a:prstGeom>
        </p:spPr>
        <p:txBody>
          <a:bodyPr/>
          <a:lstStyle/>
          <a:p>
            <a:pPr marL="0" marR="0" lvl="0" indent="355600" algn="just" defTabSz="449170" rtl="0" eaLnBrk="1" fontAlgn="auto" latinLnBrk="0" hangingPunct="1">
              <a:lnSpc>
                <a:spcPct val="100000"/>
              </a:lnSpc>
              <a:spcBef>
                <a:spcPct val="20000"/>
              </a:spcBef>
              <a:spcAft>
                <a:spcPts val="0"/>
              </a:spcAft>
              <a:buClrTx/>
              <a:buSzTx/>
              <a:buFont typeface="Arial" pitchFamily="34" charset="0"/>
              <a:buNone/>
              <a:tabLst/>
              <a:defRPr/>
            </a:pPr>
            <a:r>
              <a:rPr kumimoji="0" lang="it-IT" sz="1800" b="0" i="0" u="none" strike="noStrike" kern="1200" cap="none" spc="0" normalizeH="0" baseline="0" noProof="0" dirty="0" smtClean="0">
                <a:ln>
                  <a:noFill/>
                </a:ln>
                <a:effectLst/>
                <a:uLnTx/>
                <a:uFillTx/>
                <a:latin typeface="Calibri" pitchFamily="34" charset="0"/>
                <a:ea typeface="+mn-ea"/>
                <a:cs typeface="+mn-cs"/>
              </a:rPr>
              <a:t>Il patrimonio rurale. Il Policlinico è proprietario di un ingente patrimonio rurale, frutto delle donazioni dei benefattori avvenute nel corso dei secoli. Possiede infatti 8.500 ettari in 96 comuni della Lombardia (pari all’1% della superficie agricola che fanno dell’Ospedale il primo proprietario terriero lombardo), 100 cascine </a:t>
            </a:r>
            <a:r>
              <a:rPr kumimoji="0" lang="it-IT" sz="1800" b="0" i="0" u="none" strike="noStrike" kern="1200" cap="none" spc="0" normalizeH="0" baseline="0" noProof="0" dirty="0" err="1" smtClean="0">
                <a:ln>
                  <a:noFill/>
                </a:ln>
                <a:effectLst/>
                <a:uLnTx/>
                <a:uFillTx/>
                <a:latin typeface="Calibri" pitchFamily="34" charset="0"/>
                <a:ea typeface="+mn-ea"/>
                <a:cs typeface="+mn-cs"/>
              </a:rPr>
              <a:t>pluricentenarie</a:t>
            </a:r>
            <a:r>
              <a:rPr kumimoji="0" lang="it-IT" sz="1800" b="0" i="0" u="none" strike="noStrike" kern="1200" cap="none" spc="0" normalizeH="0" baseline="0" noProof="0" dirty="0" smtClean="0">
                <a:ln>
                  <a:noFill/>
                </a:ln>
                <a:effectLst/>
                <a:uLnTx/>
                <a:uFillTx/>
                <a:latin typeface="Calibri" pitchFamily="34" charset="0"/>
                <a:ea typeface="+mn-ea"/>
                <a:cs typeface="+mn-cs"/>
              </a:rPr>
              <a:t> e oltre 200 fabbricati tipici rurali. </a:t>
            </a:r>
          </a:p>
          <a:p>
            <a:pPr marL="0" marR="0" lvl="0" indent="355600" algn="just" defTabSz="449170" rtl="0" eaLnBrk="1" fontAlgn="auto" latinLnBrk="0" hangingPunct="1">
              <a:lnSpc>
                <a:spcPct val="100000"/>
              </a:lnSpc>
              <a:spcBef>
                <a:spcPct val="20000"/>
              </a:spcBef>
              <a:spcAft>
                <a:spcPts val="0"/>
              </a:spcAft>
              <a:buClrTx/>
              <a:buSzTx/>
              <a:buFont typeface="Arial" pitchFamily="34" charset="0"/>
              <a:buNone/>
              <a:tabLst/>
              <a:defRPr/>
            </a:pPr>
            <a:r>
              <a:rPr kumimoji="0" lang="it-IT" sz="1800" b="0" i="0" u="none" strike="noStrike" kern="1200" cap="none" spc="0" normalizeH="0" baseline="0" noProof="0" dirty="0" smtClean="0">
                <a:ln>
                  <a:noFill/>
                </a:ln>
                <a:effectLst/>
                <a:uLnTx/>
                <a:uFillTx/>
                <a:latin typeface="Calibri" pitchFamily="34" charset="0"/>
                <a:ea typeface="+mn-ea"/>
                <a:cs typeface="+mn-cs"/>
              </a:rPr>
              <a:t>Il patrimonio culturale. L’Ospedale possiede un eccezionale patrimonio culturale, che rappresenta una realtà di assoluto rilievo nel panorama italiano. I beni, tutelati ai sensi del Codice dei Beni Culturali (DLgs 42/2004) si possono sintetizzare in:</a:t>
            </a:r>
          </a:p>
          <a:p>
            <a:pPr marL="0" marR="0" lvl="0" indent="355600" algn="just" defTabSz="449170" rtl="0" eaLnBrk="1" fontAlgn="auto" latinLnBrk="0" hangingPunct="1">
              <a:lnSpc>
                <a:spcPct val="100000"/>
              </a:lnSpc>
              <a:spcBef>
                <a:spcPct val="20000"/>
              </a:spcBef>
              <a:spcAft>
                <a:spcPts val="0"/>
              </a:spcAft>
              <a:buClrTx/>
              <a:buSzTx/>
              <a:buFont typeface="Arial" pitchFamily="34" charset="0"/>
              <a:buNone/>
              <a:tabLst/>
              <a:defRPr/>
            </a:pPr>
            <a:r>
              <a:rPr kumimoji="0" lang="it-IT" sz="1800" b="0" i="0" u="none" strike="noStrike" kern="1200" cap="none" spc="0" normalizeH="0" baseline="0" noProof="0" dirty="0" smtClean="0">
                <a:ln>
                  <a:noFill/>
                </a:ln>
                <a:effectLst/>
                <a:uLnTx/>
                <a:uFillTx/>
                <a:latin typeface="Calibri" pitchFamily="34" charset="0"/>
                <a:ea typeface="+mn-ea"/>
                <a:cs typeface="+mn-cs"/>
              </a:rPr>
              <a:t>•	Raccolte d’arte (ca. 2.846 opere, sec. XV-XXI)</a:t>
            </a:r>
          </a:p>
          <a:p>
            <a:pPr marL="0" marR="0" lvl="0" indent="355600" algn="just" defTabSz="449170" rtl="0" eaLnBrk="1" fontAlgn="auto" latinLnBrk="0" hangingPunct="1">
              <a:lnSpc>
                <a:spcPct val="100000"/>
              </a:lnSpc>
              <a:spcBef>
                <a:spcPct val="20000"/>
              </a:spcBef>
              <a:spcAft>
                <a:spcPts val="0"/>
              </a:spcAft>
              <a:buClrTx/>
              <a:buSzTx/>
              <a:buFont typeface="Arial" pitchFamily="34" charset="0"/>
              <a:buNone/>
              <a:tabLst/>
              <a:defRPr/>
            </a:pPr>
            <a:r>
              <a:rPr kumimoji="0" lang="it-IT" sz="1800" b="0" i="0" u="none" strike="noStrike" kern="1200" cap="none" spc="0" normalizeH="0" baseline="0" noProof="0" dirty="0" smtClean="0">
                <a:ln>
                  <a:noFill/>
                </a:ln>
                <a:effectLst/>
                <a:uLnTx/>
                <a:uFillTx/>
                <a:latin typeface="Calibri" pitchFamily="34" charset="0"/>
                <a:ea typeface="+mn-ea"/>
                <a:cs typeface="+mn-cs"/>
              </a:rPr>
              <a:t>•	Archivio storico e di deposito (ca. 3.000 metri lineari = oltre 15.000 cartelle di documenti, 3600 registri, 16.000 pergamene anche miniate, 700 mappe, dal secolo XI al </a:t>
            </a:r>
            <a:r>
              <a:rPr kumimoji="0" lang="it-IT" sz="1800" b="0" i="0" u="none" strike="noStrike" kern="1200" cap="none" spc="0" normalizeH="0" baseline="0" noProof="0" dirty="0" err="1" smtClean="0">
                <a:ln>
                  <a:noFill/>
                </a:ln>
                <a:effectLst/>
                <a:uLnTx/>
                <a:uFillTx/>
                <a:latin typeface="Calibri" pitchFamily="34" charset="0"/>
                <a:ea typeface="+mn-ea"/>
                <a:cs typeface="+mn-cs"/>
              </a:rPr>
              <a:t>XXI</a:t>
            </a:r>
            <a:r>
              <a:rPr kumimoji="0" lang="it-IT" sz="1800" b="0" i="0" u="none" strike="noStrike" kern="1200" cap="none" spc="0" normalizeH="0" baseline="0" noProof="0" dirty="0" smtClean="0">
                <a:ln>
                  <a:noFill/>
                </a:ln>
                <a:effectLst/>
                <a:uLnTx/>
                <a:uFillTx/>
                <a:latin typeface="Calibri" pitchFamily="34" charset="0"/>
                <a:ea typeface="+mn-ea"/>
                <a:cs typeface="+mn-cs"/>
              </a:rPr>
              <a:t>)</a:t>
            </a:r>
          </a:p>
          <a:p>
            <a:pPr marL="0" marR="0" lvl="0" indent="355600" algn="just" defTabSz="449170" rtl="0" eaLnBrk="1" fontAlgn="auto" latinLnBrk="0" hangingPunct="1">
              <a:lnSpc>
                <a:spcPct val="100000"/>
              </a:lnSpc>
              <a:spcBef>
                <a:spcPct val="20000"/>
              </a:spcBef>
              <a:spcAft>
                <a:spcPts val="0"/>
              </a:spcAft>
              <a:buClrTx/>
              <a:buSzTx/>
              <a:buFont typeface="Arial" pitchFamily="34" charset="0"/>
              <a:buNone/>
              <a:tabLst/>
              <a:defRPr/>
            </a:pPr>
            <a:r>
              <a:rPr kumimoji="0" lang="it-IT" sz="1800" b="0" i="0" u="none" strike="noStrike" kern="1200" cap="none" spc="0" normalizeH="0" baseline="0" noProof="0" dirty="0" smtClean="0">
                <a:ln>
                  <a:noFill/>
                </a:ln>
                <a:effectLst/>
                <a:uLnTx/>
                <a:uFillTx/>
                <a:latin typeface="Calibri" pitchFamily="34" charset="0"/>
                <a:ea typeface="+mn-ea"/>
                <a:cs typeface="+mn-cs"/>
              </a:rPr>
              <a:t>•	Biblioteca storica di medicina (ca. 3.000 metri lineari = 100.000 volumi, sec. XV-XX)</a:t>
            </a:r>
          </a:p>
          <a:p>
            <a:pPr marL="0" marR="0" lvl="0" indent="355600" algn="just" defTabSz="449170" rtl="0" eaLnBrk="1" fontAlgn="auto" latinLnBrk="0" hangingPunct="1">
              <a:lnSpc>
                <a:spcPct val="100000"/>
              </a:lnSpc>
              <a:spcBef>
                <a:spcPct val="20000"/>
              </a:spcBef>
              <a:spcAft>
                <a:spcPts val="0"/>
              </a:spcAft>
              <a:buClrTx/>
              <a:buSzTx/>
              <a:buFont typeface="Arial" pitchFamily="34" charset="0"/>
              <a:buNone/>
              <a:tabLst/>
              <a:defRPr/>
            </a:pPr>
            <a:r>
              <a:rPr kumimoji="0" lang="it-IT" sz="1800" b="0" i="0" u="none" strike="noStrike" kern="1200" cap="none" spc="0" normalizeH="0" baseline="0" noProof="0" dirty="0" smtClean="0">
                <a:ln>
                  <a:noFill/>
                </a:ln>
                <a:effectLst/>
                <a:uLnTx/>
                <a:uFillTx/>
                <a:latin typeface="Calibri" pitchFamily="34" charset="0"/>
                <a:ea typeface="+mn-ea"/>
                <a:cs typeface="+mn-cs"/>
              </a:rPr>
              <a:t>•	Fototeca (ca. 30.000 fotografie dal 1865)</a:t>
            </a:r>
          </a:p>
          <a:p>
            <a:pPr marL="0" marR="0" lvl="0" indent="355600" algn="just" defTabSz="449170" rtl="0" eaLnBrk="1" fontAlgn="auto" latinLnBrk="0" hangingPunct="1">
              <a:lnSpc>
                <a:spcPct val="100000"/>
              </a:lnSpc>
              <a:spcBef>
                <a:spcPct val="20000"/>
              </a:spcBef>
              <a:spcAft>
                <a:spcPts val="0"/>
              </a:spcAft>
              <a:buClrTx/>
              <a:buSzTx/>
              <a:buFont typeface="Arial" pitchFamily="34" charset="0"/>
              <a:buNone/>
              <a:tabLst/>
              <a:defRPr/>
            </a:pPr>
            <a:r>
              <a:rPr kumimoji="0" lang="it-IT" sz="1800" b="0" i="0" u="none" strike="noStrike" kern="1200" cap="none" spc="0" normalizeH="0" baseline="0" noProof="0" dirty="0" smtClean="0">
                <a:ln>
                  <a:noFill/>
                </a:ln>
                <a:effectLst/>
                <a:uLnTx/>
                <a:uFillTx/>
                <a:latin typeface="Calibri" pitchFamily="34" charset="0"/>
                <a:ea typeface="+mn-ea"/>
                <a:cs typeface="+mn-cs"/>
              </a:rPr>
              <a:t>•	Raccolte storiche sanitarie (ca. 2.700 oggetti e preparati, sec. XVII-XX)</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collaborazione con UNIMI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412776"/>
            <a:ext cx="8136904" cy="4824412"/>
          </a:xfrm>
          <a:prstGeom prst="rect">
            <a:avLst/>
          </a:prstGeom>
        </p:spPr>
        <p:txBody>
          <a:bodyPr/>
          <a:lstStyle/>
          <a:p>
            <a:pPr marL="0" marR="0" lvl="0" indent="355600" algn="just" defTabSz="449170" rtl="0" eaLnBrk="1" fontAlgn="auto" latinLnBrk="0" hangingPunct="1">
              <a:lnSpc>
                <a:spcPct val="100000"/>
              </a:lnSpc>
              <a:spcBef>
                <a:spcPct val="20000"/>
              </a:spcBef>
              <a:spcAft>
                <a:spcPts val="0"/>
              </a:spcAft>
              <a:buClrTx/>
              <a:buSzTx/>
              <a:buFont typeface="Arial" pitchFamily="34" charset="0"/>
              <a:buNone/>
              <a:tabLst/>
              <a:defRPr/>
            </a:pPr>
            <a:r>
              <a:rPr kumimoji="0" lang="it-IT" sz="1800" b="0" i="0" u="none" strike="noStrike" kern="1200" cap="none" spc="0" normalizeH="0" baseline="0" noProof="0" dirty="0" smtClean="0">
                <a:ln>
                  <a:noFill/>
                </a:ln>
                <a:effectLst/>
                <a:uLnTx/>
                <a:uFillTx/>
                <a:latin typeface="Calibri" pitchFamily="34" charset="0"/>
                <a:ea typeface="+mn-ea"/>
                <a:cs typeface="+mn-cs"/>
              </a:rPr>
              <a:t>Il Policlinico e l’Università degli Studi di Milano perseguono, se pur con ruoli differenti, un obiettivo unitario e condiviso: prestare assistenza sanitaria, che generi e usufruisca dei risultati della ricerca scientifica in campo biomedico, essendo al contempo fonte di formazione in ambito sanitario </a:t>
            </a:r>
            <a:r>
              <a:rPr kumimoji="0" lang="it-IT" sz="1800" b="0" i="0" u="none" strike="noStrike" kern="1200" cap="none" spc="0" normalizeH="0" baseline="0" noProof="0" dirty="0" err="1" smtClean="0">
                <a:ln>
                  <a:noFill/>
                </a:ln>
                <a:effectLst/>
                <a:uLnTx/>
                <a:uFillTx/>
                <a:latin typeface="Calibri" pitchFamily="34" charset="0"/>
                <a:ea typeface="+mn-ea"/>
                <a:cs typeface="+mn-cs"/>
              </a:rPr>
              <a:t>pre</a:t>
            </a:r>
            <a:r>
              <a:rPr kumimoji="0" lang="it-IT" sz="1800" b="0" i="0" u="none" strike="noStrike" kern="1200" cap="none" spc="0" normalizeH="0" baseline="0" noProof="0" dirty="0" smtClean="0">
                <a:ln>
                  <a:noFill/>
                </a:ln>
                <a:effectLst/>
                <a:uLnTx/>
                <a:uFillTx/>
                <a:latin typeface="Calibri" pitchFamily="34" charset="0"/>
                <a:ea typeface="+mn-ea"/>
                <a:cs typeface="+mn-cs"/>
              </a:rPr>
              <a:t> e post-laurea. </a:t>
            </a:r>
          </a:p>
          <a:p>
            <a:pPr marL="0" marR="0" lvl="0" indent="355600" algn="just" defTabSz="449170" rtl="0" eaLnBrk="1" fontAlgn="auto" latinLnBrk="0" hangingPunct="1">
              <a:lnSpc>
                <a:spcPct val="100000"/>
              </a:lnSpc>
              <a:spcBef>
                <a:spcPct val="20000"/>
              </a:spcBef>
              <a:spcAft>
                <a:spcPts val="0"/>
              </a:spcAft>
              <a:buClrTx/>
              <a:buSzTx/>
              <a:buFont typeface="Arial" pitchFamily="34" charset="0"/>
              <a:buNone/>
              <a:tabLst/>
              <a:defRPr/>
            </a:pPr>
            <a:r>
              <a:rPr kumimoji="0" lang="it-IT" sz="1800" b="0" i="0" u="none" strike="noStrike" kern="1200" cap="none" spc="0" normalizeH="0" baseline="0" noProof="0" dirty="0" smtClean="0">
                <a:ln>
                  <a:noFill/>
                </a:ln>
                <a:effectLst/>
                <a:uLnTx/>
                <a:uFillTx/>
                <a:latin typeface="Calibri" pitchFamily="34" charset="0"/>
                <a:ea typeface="+mn-ea"/>
                <a:cs typeface="+mn-cs"/>
              </a:rPr>
              <a:t>Tra le due istituzioni sono da tempo in atto plurimi rapporti convenzionali ai fini didattici e di ricerca e per le attività assistenziali ad esse connesse, per lo svolgimento di Corsi di Laurea magistrale a ciclo unico, Corsi di Laurea triennali e Scuole di Specializzazione. </a:t>
            </a:r>
          </a:p>
          <a:p>
            <a:pPr marL="0" marR="0" lvl="0" indent="355600" algn="just" defTabSz="449170" rtl="0" eaLnBrk="1" fontAlgn="auto" latinLnBrk="0" hangingPunct="1">
              <a:lnSpc>
                <a:spcPct val="100000"/>
              </a:lnSpc>
              <a:spcBef>
                <a:spcPct val="20000"/>
              </a:spcBef>
              <a:spcAft>
                <a:spcPts val="0"/>
              </a:spcAft>
              <a:buClrTx/>
              <a:buSzTx/>
              <a:buFont typeface="Arial" pitchFamily="34" charset="0"/>
              <a:buNone/>
              <a:tabLst/>
              <a:defRPr/>
            </a:pPr>
            <a:r>
              <a:rPr kumimoji="0" lang="it-IT" sz="1800" b="0" i="0" u="none" strike="noStrike" kern="1200" cap="none" spc="0" normalizeH="0" baseline="0" noProof="0" dirty="0" smtClean="0">
                <a:ln>
                  <a:noFill/>
                </a:ln>
                <a:effectLst/>
                <a:uLnTx/>
                <a:uFillTx/>
                <a:latin typeface="Calibri" pitchFamily="34" charset="0"/>
                <a:ea typeface="+mn-ea"/>
                <a:cs typeface="+mn-cs"/>
              </a:rPr>
              <a:t>Le attività di programmazione, valutazione e monitoraggio e ogni altra progettualità o compito previsti da un’apposita Convenzione  sono concordate nell’ambito del Comitato di Indirizzo, costituito per il Policlinico dal Presidente e dalla Direzione Strategica – Direttore Generale, Direttore Sanitario, Direttore Amministrativo, Direttore Scientifico – e per l’Università dal Rettore, dal Direttore Generale, dal Presidente del Comitato di direzione della Facoltà di Medicina e Chirurgia e dai Direttori dei Dipartimenti Universitari che hanno sede in Policlinico.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collaborazione con UNIMI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412776"/>
            <a:ext cx="8136904" cy="4824412"/>
          </a:xfrm>
          <a:prstGeom prst="rect">
            <a:avLst/>
          </a:prstGeom>
        </p:spPr>
        <p:txBody>
          <a:bodyPr/>
          <a:lstStyle/>
          <a:p>
            <a:pPr indent="355600" algn="just" defTabSz="449170">
              <a:defRPr/>
            </a:pPr>
            <a:r>
              <a:rPr lang="it-IT" dirty="0" smtClean="0"/>
              <a:t>La necessità di stabilire meccanismi di coordinamento e condivisione nasce dalla interazione costante delle due istituzioni, sia per l’utilizzo degli spazi fisici e attrezzature dell’ospedale per attività di ricerca e formazione, sia per la condivisione di personale sanitario e tecnico amministrativo. Al fine di garantire:</a:t>
            </a:r>
          </a:p>
          <a:p>
            <a:pPr indent="355600" algn="just" defTabSz="449170">
              <a:defRPr/>
            </a:pPr>
            <a:r>
              <a:rPr lang="it-IT" dirty="0" smtClean="0"/>
              <a:t>•	un effettivo ricambio generazionale;</a:t>
            </a:r>
          </a:p>
          <a:p>
            <a:pPr indent="355600" algn="just" defTabSz="449170">
              <a:defRPr/>
            </a:pPr>
            <a:r>
              <a:rPr lang="it-IT" dirty="0" smtClean="0"/>
              <a:t>•	il rispetto dei requisiti di accreditamento e funzionamento di entrambe le parti;</a:t>
            </a:r>
          </a:p>
          <a:p>
            <a:pPr indent="355600" algn="just" defTabSz="449170">
              <a:defRPr/>
            </a:pPr>
            <a:r>
              <a:rPr lang="it-IT" dirty="0" smtClean="0"/>
              <a:t>•	lo sviluppo di aree disciplinari e linee di attività innovative ed in linea con la </a:t>
            </a:r>
            <a:r>
              <a:rPr lang="it-IT" dirty="0" err="1" smtClean="0"/>
              <a:t>mission</a:t>
            </a:r>
            <a:r>
              <a:rPr lang="it-IT" dirty="0" smtClean="0"/>
              <a:t> assistenziale e di ricerca, di cui al congiunto Piano Strategico;</a:t>
            </a:r>
          </a:p>
          <a:p>
            <a:pPr indent="355600" algn="just" defTabSz="449170">
              <a:defRPr/>
            </a:pPr>
            <a:r>
              <a:rPr lang="it-IT" dirty="0" smtClean="0"/>
              <a:t>•	l’adeguato equilibrio tra attività svolte da Dipartimenti e Aree omogenee e risorse assegnate;</a:t>
            </a:r>
          </a:p>
          <a:p>
            <a:pPr indent="355600" algn="just" defTabSz="449170">
              <a:defRPr/>
            </a:pPr>
            <a:r>
              <a:rPr lang="it-IT" dirty="0" smtClean="0"/>
              <a:t>viene definito con periodicità triennale e aggiornamento annuale il fabbisogno organico delle aree cliniche. I due istituti concordano che i rispettivi piani di reclutamento di personale dipendente siano coerenti con esso.</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collaborazione con UNIMI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Il personale universitario è immesso alle funzioni assistenziali all’interno dell’Ospedale; mentre per quanto concerne la ricerca scientifica, Policlinico e Università convengono sulla irrinunciabilità, per un moderno centro di assistenza, di ricerca e di formazione in campo sanitario, di un impegno istituzionale congiunto nella ricerca </a:t>
            </a:r>
            <a:r>
              <a:rPr lang="it-IT" dirty="0" err="1" smtClean="0"/>
              <a:t>biomedica</a:t>
            </a:r>
            <a:r>
              <a:rPr lang="it-IT" dirty="0" smtClean="0"/>
              <a:t>, sia clinica che di laboratorio, anche in riferimento alle ricadute che essa ha sulla qualità assistenziale e sulla formazione sia degli studenti sia dei suoi operatori.</a:t>
            </a:r>
          </a:p>
          <a:p>
            <a:pPr indent="355600" algn="just" defTabSz="449170">
              <a:spcBef>
                <a:spcPts val="600"/>
              </a:spcBef>
              <a:defRPr/>
            </a:pPr>
            <a:r>
              <a:rPr lang="it-IT" dirty="0" smtClean="0"/>
              <a:t>In tal senso, si impegnano a favorire in ogni modo lo sviluppo della ricerca scientifica, intesa come patrimonio irrinunciabile di entrambi. Pertanto nella pubblicazione di tutte le ricerche svolte presso il Policlinico, che vedano coinvolto personale di entrambe le istituzioni sono indicate entrambe. </a:t>
            </a:r>
          </a:p>
          <a:p>
            <a:pPr indent="355600" algn="just" defTabSz="449170">
              <a:spcBef>
                <a:spcPts val="600"/>
              </a:spcBef>
              <a:defRPr/>
            </a:pPr>
            <a:r>
              <a:rPr lang="it-IT" dirty="0" smtClean="0"/>
              <a:t>Infine, il Centro Ricerche </a:t>
            </a:r>
            <a:r>
              <a:rPr lang="it-IT" dirty="0" err="1" smtClean="0"/>
              <a:t>Precliniche</a:t>
            </a:r>
            <a:r>
              <a:rPr lang="it-IT" dirty="0" smtClean="0"/>
              <a:t> è un esempio di forte collaborazione tra il Policlinico e i Dipartimenti Universitari aventi sede in Fondazione: tale centro è stato l’anima e la culla dell’attività </a:t>
            </a:r>
            <a:r>
              <a:rPr lang="it-IT" dirty="0" err="1" smtClean="0"/>
              <a:t>trapiantologica</a:t>
            </a:r>
            <a:r>
              <a:rPr lang="it-IT" dirty="0" smtClean="0"/>
              <a:t> ed è oggi il minimo comune denominatore di un’attività di ricerca mirata all’approfondimento delle tematiche istituzionali e alla ricerca e sviluppo di procedure terapeutiche innovative con l’utilizzo di modelli sperimentali.</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Presentazione del Piano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r>
              <a:rPr lang="it-IT" sz="1600" dirty="0" smtClean="0"/>
              <a:t>Il Piano della Perfomance è un documento di programmazione triennale introdotto e disciplinato dal Decreto Legislativo 27 ottobre 2009, n°150 e dal documento di programmazione dell’Organismo Indipendente di Valutazione di Regione Lombardia “Il sistema di misurazione delle performance nelle aziende sanitarie lombarde”.</a:t>
            </a:r>
          </a:p>
          <a:p>
            <a:pPr algn="just">
              <a:spcBef>
                <a:spcPts val="1200"/>
              </a:spcBef>
            </a:pPr>
            <a:r>
              <a:rPr lang="it-IT" sz="1600" dirty="0" smtClean="0"/>
              <a:t>L’elaborazione del Piano della Performance, effettuata in conformità alle prescrizioni ed agli indirizzi forniti dall’Autorità Nazionale Anticorruzione, si integra con gli strumenti aziendali di Pianificazione, Programmazione e Valutazione, con il Piano Triennale di Prevenzione della Corruzione e della Trasparenza, con i Bilanci aziendali e con il Sistema di Gestione della Qualità. </a:t>
            </a:r>
            <a:endParaRPr lang="it-IT" sz="1600" dirty="0" smtClean="0">
              <a:solidFill>
                <a:srgbClr val="FF0000"/>
              </a:solidFill>
            </a:endParaRPr>
          </a:p>
          <a:p>
            <a:pPr algn="just">
              <a:spcBef>
                <a:spcPts val="1200"/>
              </a:spcBef>
            </a:pPr>
            <a:r>
              <a:rPr lang="it-IT" sz="1600" dirty="0" smtClean="0"/>
              <a:t>La Fondazione IRCCS Ca’ </a:t>
            </a:r>
            <a:r>
              <a:rPr lang="it-IT" sz="1600" dirty="0" err="1" smtClean="0"/>
              <a:t>Granda</a:t>
            </a:r>
            <a:r>
              <a:rPr lang="it-IT" sz="1600" dirty="0" smtClean="0"/>
              <a:t> Ospedale Maggiore Policlinico ha scelto di rappresentare in tale documento i suoi indirizzi ed i suoi obiettivi strategici e operativi. Per ciascuno di tali obiettivi sono stati selezionati indicatori utili alla misurazione e alla valutazione della performance dell’Amministrazione.  La lettura dell’insieme di tali indicatori fornisce un quadro di come la Fondazione IRCCS Ca’ </a:t>
            </a:r>
            <a:r>
              <a:rPr lang="it-IT" sz="1600" dirty="0" err="1" smtClean="0"/>
              <a:t>Granda</a:t>
            </a:r>
            <a:r>
              <a:rPr lang="it-IT" sz="1600" dirty="0" smtClean="0"/>
              <a:t> Ospedale Maggiore Policlinico intende operare per i suoi cittadini e per coloro che usufruiscono dei suoi servizi.</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L’attività clinica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Il Policlinico è da sempre l’ospedale di riferimento per la città di Milano. Con i suoi 910 posti letto accreditati per Degenza Ordinaria e 95 per </a:t>
            </a:r>
            <a:r>
              <a:rPr lang="it-IT" dirty="0" err="1" smtClean="0"/>
              <a:t>Day</a:t>
            </a:r>
            <a:r>
              <a:rPr lang="it-IT" dirty="0" smtClean="0"/>
              <a:t> Hospital, svolge sia attività di ricovero che attività ambulatoriale. </a:t>
            </a:r>
          </a:p>
          <a:p>
            <a:pPr indent="355600" algn="just" defTabSz="449170">
              <a:spcBef>
                <a:spcPts val="600"/>
              </a:spcBef>
              <a:defRPr/>
            </a:pPr>
            <a:r>
              <a:rPr lang="it-IT" dirty="0" smtClean="0"/>
              <a:t>Negli ultimi anni i ricoveri ordinari sono stati in media circa 34 mila, gli interventi chirurgici sono più di 25 mila mentre i </a:t>
            </a:r>
            <a:r>
              <a:rPr lang="it-IT" dirty="0" err="1" smtClean="0"/>
              <a:t>Day</a:t>
            </a:r>
            <a:r>
              <a:rPr lang="it-IT" dirty="0" smtClean="0"/>
              <a:t> Hospital/MAC e la Chirurgia Ambulatoriale hanno registrato </a:t>
            </a:r>
            <a:r>
              <a:rPr lang="it-IT" dirty="0" err="1" smtClean="0"/>
              <a:t>piu’</a:t>
            </a:r>
            <a:r>
              <a:rPr lang="it-IT" dirty="0" smtClean="0"/>
              <a:t> di 45 mila accessi, mentre l’attività ambulatoriale è stata oltre 3 milioni di prestazioni.</a:t>
            </a:r>
          </a:p>
          <a:p>
            <a:pPr indent="355600" algn="just" defTabSz="449170">
              <a:spcBef>
                <a:spcPts val="600"/>
              </a:spcBef>
              <a:defRPr/>
            </a:pPr>
            <a:r>
              <a:rPr lang="it-IT" dirty="0" smtClean="0"/>
              <a:t>L’attività di emergenza urgenza rende il Pronto Soccorso con maggior attività in Lombardia (circa 112/113 mila accessi anno), grazie alle attività di PS generale, ostetrico-ginecologico, pediatrico e dermatologico.</a:t>
            </a:r>
          </a:p>
          <a:p>
            <a:pPr indent="355600" algn="just" defTabSz="449170">
              <a:spcBef>
                <a:spcPts val="600"/>
              </a:spcBef>
              <a:defRPr/>
            </a:pPr>
            <a:r>
              <a:rPr lang="it-IT" dirty="0" smtClean="0"/>
              <a:t>Il Policlinico è riconosciuto come centro di eccellenza per numerose patologie e attività. Si ricordano in particolare i trapianti, l’area materno infantile, le malattie rare, la genetica e biologia molecolare e le </a:t>
            </a:r>
            <a:r>
              <a:rPr lang="it-IT" dirty="0" err="1" smtClean="0"/>
              <a:t>biobanche</a:t>
            </a:r>
            <a:r>
              <a:rPr lang="it-IT" dirty="0" smtClean="0"/>
              <a:t> (ma anche la cura delle patologie gastroenteriche/ epatiche, la dermatologia e la medicina del lavoro).</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L’attività clinica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Si segnalano nell’ultimo triennio alcuni interventi di assoluta eccezionalità, che testimoniano anche il fondamentale lavoro di squadra tra tutte le professionalità coinvolte, tra cui i </a:t>
            </a:r>
            <a:r>
              <a:rPr lang="it-IT" sz="2000" b="1" dirty="0" smtClean="0">
                <a:solidFill>
                  <a:srgbClr val="990000"/>
                </a:solidFill>
              </a:rPr>
              <a:t>Trapianti; </a:t>
            </a:r>
            <a:r>
              <a:rPr lang="it-IT" dirty="0" smtClean="0"/>
              <a:t>il Policlinico è tra i centri più attivi in Italia per attività di trapianto. Nel 2021 sono stati eseguiti:</a:t>
            </a:r>
          </a:p>
          <a:p>
            <a:pPr indent="355600" algn="just" defTabSz="449170">
              <a:spcBef>
                <a:spcPts val="600"/>
              </a:spcBef>
              <a:buFont typeface="Arial" pitchFamily="34" charset="0"/>
              <a:buChar char="•"/>
              <a:defRPr/>
            </a:pPr>
            <a:r>
              <a:rPr lang="it-IT" b="1" dirty="0" smtClean="0"/>
              <a:t>	</a:t>
            </a:r>
            <a:r>
              <a:rPr lang="it-IT" dirty="0" smtClean="0"/>
              <a:t>43 trapianti di fegato</a:t>
            </a:r>
          </a:p>
          <a:p>
            <a:pPr indent="355600" algn="just" defTabSz="449170">
              <a:spcBef>
                <a:spcPts val="600"/>
              </a:spcBef>
              <a:buFont typeface="Arial" pitchFamily="34" charset="0"/>
              <a:buChar char="•"/>
              <a:defRPr/>
            </a:pPr>
            <a:r>
              <a:rPr lang="it-IT" b="1" dirty="0" smtClean="0"/>
              <a:t>	</a:t>
            </a:r>
            <a:r>
              <a:rPr lang="it-IT" dirty="0" smtClean="0"/>
              <a:t>73 trapianti di rene</a:t>
            </a:r>
          </a:p>
          <a:p>
            <a:pPr indent="355600" algn="just" defTabSz="449170">
              <a:spcBef>
                <a:spcPts val="600"/>
              </a:spcBef>
              <a:buFont typeface="Arial" pitchFamily="34" charset="0"/>
              <a:buChar char="•"/>
              <a:defRPr/>
            </a:pPr>
            <a:r>
              <a:rPr lang="it-IT" b="1" dirty="0" smtClean="0"/>
              <a:t>	</a:t>
            </a:r>
            <a:r>
              <a:rPr lang="it-IT" dirty="0" smtClean="0"/>
              <a:t>20 trapianti di polmone</a:t>
            </a:r>
          </a:p>
          <a:p>
            <a:pPr indent="355600" algn="just" defTabSz="449170">
              <a:spcBef>
                <a:spcPts val="600"/>
              </a:spcBef>
              <a:buFont typeface="Arial" pitchFamily="34" charset="0"/>
              <a:buChar char="•"/>
              <a:defRPr/>
            </a:pPr>
            <a:r>
              <a:rPr lang="it-IT" b="1" dirty="0" smtClean="0"/>
              <a:t>	</a:t>
            </a:r>
            <a:r>
              <a:rPr lang="it-IT" dirty="0" smtClean="0"/>
              <a:t>3 trapianti di cornea</a:t>
            </a:r>
          </a:p>
          <a:p>
            <a:pPr indent="355600" algn="just" defTabSz="449170">
              <a:spcBef>
                <a:spcPts val="600"/>
              </a:spcBef>
              <a:buFont typeface="Arial" pitchFamily="34" charset="0"/>
              <a:buChar char="•"/>
              <a:defRPr/>
            </a:pPr>
            <a:r>
              <a:rPr lang="it-IT" dirty="0" smtClean="0"/>
              <a:t>	81 trapianti di midollo</a:t>
            </a:r>
          </a:p>
          <a:p>
            <a:pPr indent="355600" algn="just" defTabSz="449170">
              <a:spcBef>
                <a:spcPts val="600"/>
              </a:spcBef>
              <a:defRPr/>
            </a:pPr>
            <a:r>
              <a:rPr lang="it-IT" dirty="0" smtClean="0"/>
              <a:t>Il programma di ricondizionamento, che permette di recuperare organi che di solito non verrebbero utilizzati e di renderli adatti al trapianto, e di prelievo a cuore fermo hanno contribuito all’attività nel 2021, in particolare per i trapianti di polmone.</a:t>
            </a:r>
          </a:p>
          <a:p>
            <a:pPr indent="355600" algn="just" defTabSz="449170">
              <a:spcBef>
                <a:spcPts val="600"/>
              </a:spcBef>
              <a:defRPr/>
            </a:pPr>
            <a:r>
              <a:rPr lang="it-IT" dirty="0" smtClean="0"/>
              <a:t>La Fondazione è anche  punto di riferimento sulle 24 ore per tutti gli ospedali del Nord Italia per quanto riguarda la gestione organi da trapiantare (NIT).</a:t>
            </a:r>
          </a:p>
          <a:p>
            <a:pPr indent="355600" algn="just" defTabSz="449170">
              <a:spcBef>
                <a:spcPts val="600"/>
              </a:spcBef>
              <a:defRPr/>
            </a:pPr>
            <a:endParaRPr lang="it-IT" dirty="0" smtClean="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52736"/>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L’attività clinica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340892"/>
            <a:ext cx="8136904" cy="4824412"/>
          </a:xfrm>
          <a:prstGeom prst="rect">
            <a:avLst/>
          </a:prstGeom>
        </p:spPr>
        <p:txBody>
          <a:bodyPr/>
          <a:lstStyle/>
          <a:p>
            <a:pPr indent="355600" algn="just" defTabSz="449170">
              <a:spcBef>
                <a:spcPts val="600"/>
              </a:spcBef>
              <a:defRPr/>
            </a:pPr>
            <a:r>
              <a:rPr lang="it-IT" sz="2000" b="1" dirty="0" smtClean="0">
                <a:solidFill>
                  <a:srgbClr val="990000"/>
                </a:solidFill>
              </a:rPr>
              <a:t>Materno infantile: </a:t>
            </a:r>
            <a:r>
              <a:rPr lang="it-IT" dirty="0" smtClean="0"/>
              <a:t>tra le eccellenze di quest’area spiccano l’ostetricia-ginecologia (la </a:t>
            </a:r>
            <a:r>
              <a:rPr lang="it-IT" dirty="0" err="1" smtClean="0"/>
              <a:t>Mangiagalli</a:t>
            </a:r>
            <a:r>
              <a:rPr lang="it-IT" dirty="0" smtClean="0"/>
              <a:t> nel 2021 ha ospitato 5.881 parti), la terapia intensiva neonatale (che, con 23 posti letto di terapia intensiva è la più grande in Italia e tra le prime 4 in Europa), la chirurgia fetale e neonatale. </a:t>
            </a:r>
          </a:p>
          <a:p>
            <a:pPr indent="355600" algn="just" defTabSz="449170">
              <a:spcBef>
                <a:spcPts val="600"/>
              </a:spcBef>
              <a:defRPr/>
            </a:pPr>
            <a:r>
              <a:rPr lang="it-IT" dirty="0" smtClean="0"/>
              <a:t>Il Policlinico è centro di riferimento regionale e tra i più importanti a livello nazionale per chirurgia fetale e neonatale, grazie anche alla presenza di un gruppo multidisciplinare che coinvolge chirurghi, ginecologi e personale infermieristico appositamente formato. Tra le innovazioni introdotte si ricordano la tecnica FETO per il trattamento chirurgico dell’ernia diaframmatica. I chirurghi pediatrici, inoltre, si sono specializzati nell’esecuzione delle procedure di EXIT per la rimozione di </a:t>
            </a:r>
            <a:r>
              <a:rPr lang="it-IT" dirty="0" err="1" smtClean="0"/>
              <a:t>occlusori</a:t>
            </a:r>
            <a:r>
              <a:rPr lang="it-IT" dirty="0" smtClean="0"/>
              <a:t> tracheali e per la gestione di imponenti lesioni cistiche del collo/torace con ostruzione severe delle vie aeree del neonato. Nel settembre 2015 è stato attivato il Centro ECMO e riguarda l’utilizzo di una metodica per l’ossigenazione tramite membrana extra-corporea dedicata a neonati con grave patologia respiratoria reversibile ma refrattaria alle terapie normalmente in uso.</a:t>
            </a:r>
          </a:p>
          <a:p>
            <a:pPr indent="355600" algn="just" defTabSz="449170">
              <a:spcBef>
                <a:spcPts val="600"/>
              </a:spcBef>
              <a:defRPr/>
            </a:pPr>
            <a:endParaRPr lang="it-IT" dirty="0" smtClean="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L’attività clinica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124744"/>
            <a:ext cx="8136904" cy="4824412"/>
          </a:xfrm>
          <a:prstGeom prst="rect">
            <a:avLst/>
          </a:prstGeom>
        </p:spPr>
        <p:txBody>
          <a:bodyPr/>
          <a:lstStyle/>
          <a:p>
            <a:pPr indent="355600" algn="just" defTabSz="449170">
              <a:spcBef>
                <a:spcPts val="600"/>
              </a:spcBef>
              <a:defRPr/>
            </a:pPr>
            <a:r>
              <a:rPr lang="it-IT" dirty="0" smtClean="0"/>
              <a:t>E’ stato approvato  e avviato il progetto di </a:t>
            </a:r>
            <a:r>
              <a:rPr lang="it-IT" sz="2000" b="1" dirty="0" smtClean="0">
                <a:solidFill>
                  <a:srgbClr val="990000"/>
                </a:solidFill>
              </a:rPr>
              <a:t>Neuropsichiatria Infantile </a:t>
            </a:r>
            <a:r>
              <a:rPr lang="it-IT" dirty="0" smtClean="0"/>
              <a:t>presso il Policlinico di Milano -progetto </a:t>
            </a:r>
            <a:r>
              <a:rPr lang="it-IT" dirty="0" err="1" smtClean="0"/>
              <a:t>Percival</a:t>
            </a:r>
            <a:r>
              <a:rPr lang="it-IT" dirty="0" smtClean="0"/>
              <a:t>, ovvero Percorsi di Cura Innovativi per una Valutazione e gestione appropriata dei bisogni di ricovero in neuropsichiatria dell’infanzia e dell’adolescenza e dei relativi esiti nel territorio di Milano.</a:t>
            </a:r>
          </a:p>
          <a:p>
            <a:pPr indent="355600" algn="just" defTabSz="449170">
              <a:spcBef>
                <a:spcPts val="600"/>
              </a:spcBef>
              <a:defRPr/>
            </a:pPr>
            <a:r>
              <a:rPr lang="it-IT" dirty="0" smtClean="0"/>
              <a:t>Nel 2016 è stata inaugurata la </a:t>
            </a:r>
            <a:r>
              <a:rPr lang="it-IT" sz="2000" b="1" dirty="0" smtClean="0">
                <a:solidFill>
                  <a:srgbClr val="990000"/>
                </a:solidFill>
              </a:rPr>
              <a:t>Banca del latte umano donato</a:t>
            </a:r>
            <a:r>
              <a:rPr lang="it-IT" dirty="0" smtClean="0"/>
              <a:t>, un progetto in collaborazione con Esselunga per raccogliere latte materno da destinare ai bambini prematuri, che non possono essere allattati al seno.</a:t>
            </a:r>
          </a:p>
          <a:p>
            <a:pPr indent="355600" algn="just" defTabSz="449170">
              <a:spcBef>
                <a:spcPts val="600"/>
              </a:spcBef>
              <a:defRPr/>
            </a:pPr>
            <a:r>
              <a:rPr lang="it-IT" dirty="0" smtClean="0"/>
              <a:t>Il Policlinico si impegna a favore di soggetti deboli vittime di maltrattamenti: è già attivo il servizio  di </a:t>
            </a:r>
            <a:r>
              <a:rPr lang="it-IT" sz="2000" b="1" dirty="0" smtClean="0">
                <a:solidFill>
                  <a:srgbClr val="990000"/>
                </a:solidFill>
              </a:rPr>
              <a:t>Soccorso per le Violenze Sessuali e Domestiche (</a:t>
            </a:r>
            <a:r>
              <a:rPr lang="it-IT" sz="2000" b="1" dirty="0" err="1" smtClean="0">
                <a:solidFill>
                  <a:srgbClr val="990000"/>
                </a:solidFill>
              </a:rPr>
              <a:t>SVSeD</a:t>
            </a:r>
            <a:r>
              <a:rPr lang="it-IT" sz="2000" b="1" dirty="0" smtClean="0">
                <a:solidFill>
                  <a:srgbClr val="990000"/>
                </a:solidFill>
              </a:rPr>
              <a:t>)</a:t>
            </a:r>
            <a:r>
              <a:rPr lang="it-IT" dirty="0" smtClean="0"/>
              <a:t>, dedicato alle donne e ai bambini. </a:t>
            </a:r>
          </a:p>
          <a:p>
            <a:pPr indent="355600" algn="just" defTabSz="449170">
              <a:spcBef>
                <a:spcPts val="600"/>
              </a:spcBef>
              <a:defRPr/>
            </a:pPr>
            <a:r>
              <a:rPr lang="it-IT" sz="2000" b="1" dirty="0" smtClean="0">
                <a:solidFill>
                  <a:srgbClr val="990000"/>
                </a:solidFill>
              </a:rPr>
              <a:t>Malattie rare</a:t>
            </a:r>
            <a:r>
              <a:rPr lang="it-IT" dirty="0" smtClean="0"/>
              <a:t>. In Policlinico sono diagnosticate e assistite tutte le malattie rare a fronte di quelle riconosciute dalla normativa nazionale e regionale. Sono registrati presso il Policlinico oltre 7.200 pazienti a cui corrispondono più di 2.500 piani terapeutici. È attivo uno Sportello per le Malattie Rare, che assicura un percorso integrato di diagnosi, cura e sostegno psico-sociale per i pazienti affetti da sindromi rare. </a:t>
            </a:r>
          </a:p>
          <a:p>
            <a:pPr indent="355600" algn="just" defTabSz="449170">
              <a:spcBef>
                <a:spcPts val="600"/>
              </a:spcBef>
              <a:defRPr/>
            </a:pPr>
            <a:endParaRPr lang="it-IT" dirty="0" smtClean="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L’attività clinica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196752"/>
            <a:ext cx="8136904" cy="4824412"/>
          </a:xfrm>
          <a:prstGeom prst="rect">
            <a:avLst/>
          </a:prstGeom>
        </p:spPr>
        <p:txBody>
          <a:bodyPr/>
          <a:lstStyle/>
          <a:p>
            <a:pPr indent="355600" algn="just" defTabSz="449170">
              <a:spcBef>
                <a:spcPts val="600"/>
              </a:spcBef>
              <a:defRPr/>
            </a:pPr>
            <a:r>
              <a:rPr lang="it-IT" sz="2000" b="1" dirty="0" smtClean="0">
                <a:solidFill>
                  <a:srgbClr val="990000"/>
                </a:solidFill>
              </a:rPr>
              <a:t>Genetica e biologia molecolare</a:t>
            </a:r>
            <a:r>
              <a:rPr lang="it-IT" dirty="0" smtClean="0"/>
              <a:t>. È stata realizzata una piattaforma tecnologica integrata unificando i Laboratori di Immunologia dei Trapianti e di Genetica Molecolare grazie al trasferimento dell’attività del Nord </a:t>
            </a:r>
            <a:r>
              <a:rPr lang="it-IT" dirty="0" err="1" smtClean="0"/>
              <a:t>Italian</a:t>
            </a:r>
            <a:r>
              <a:rPr lang="it-IT" dirty="0" smtClean="0"/>
              <a:t> </a:t>
            </a:r>
            <a:r>
              <a:rPr lang="it-IT" dirty="0" err="1" smtClean="0"/>
              <a:t>Transplant</a:t>
            </a:r>
            <a:r>
              <a:rPr lang="it-IT" dirty="0" smtClean="0"/>
              <a:t> </a:t>
            </a:r>
            <a:r>
              <a:rPr lang="it-IT" dirty="0" err="1" smtClean="0"/>
              <a:t>program</a:t>
            </a:r>
            <a:r>
              <a:rPr lang="it-IT" dirty="0" smtClean="0"/>
              <a:t> presso il 1° Piano del Padiglione Invernizzi.</a:t>
            </a:r>
          </a:p>
          <a:p>
            <a:pPr indent="355600" algn="just" defTabSz="449170">
              <a:spcBef>
                <a:spcPts val="600"/>
              </a:spcBef>
              <a:defRPr/>
            </a:pPr>
            <a:r>
              <a:rPr lang="it-IT" sz="2000" b="1" dirty="0" err="1" smtClean="0">
                <a:solidFill>
                  <a:srgbClr val="990000"/>
                </a:solidFill>
              </a:rPr>
              <a:t>Biobanche</a:t>
            </a:r>
            <a:r>
              <a:rPr lang="it-IT" dirty="0" smtClean="0"/>
              <a:t>. Presso il Policlinico hanno sede la Milano </a:t>
            </a:r>
            <a:r>
              <a:rPr lang="it-IT" b="1" dirty="0" err="1" smtClean="0"/>
              <a:t>Cord</a:t>
            </a:r>
            <a:r>
              <a:rPr lang="it-IT" b="1" dirty="0" smtClean="0"/>
              <a:t> </a:t>
            </a:r>
            <a:r>
              <a:rPr lang="it-IT" b="1" dirty="0" err="1" smtClean="0"/>
              <a:t>Blood</a:t>
            </a:r>
            <a:r>
              <a:rPr lang="it-IT" b="1" dirty="0" smtClean="0"/>
              <a:t> </a:t>
            </a:r>
            <a:r>
              <a:rPr lang="it-IT" b="1" dirty="0" err="1" smtClean="0"/>
              <a:t>Bank</a:t>
            </a:r>
            <a:r>
              <a:rPr lang="it-IT" b="1" dirty="0" smtClean="0"/>
              <a:t> </a:t>
            </a:r>
            <a:r>
              <a:rPr lang="it-IT" dirty="0" smtClean="0"/>
              <a:t>che dispone di un inventario di oltre 9.000 donazioni di sangue da cordone ombelicale, che hanno consentito 500 trapianti di cellule staminali in Italia e all’estero; la </a:t>
            </a:r>
            <a:r>
              <a:rPr lang="it-IT" b="1" dirty="0" err="1" smtClean="0"/>
              <a:t>Biobanca</a:t>
            </a:r>
            <a:r>
              <a:rPr lang="it-IT" dirty="0" smtClean="0"/>
              <a:t> che offre servizi di conservazione a -80 e -196°C di materiali biologici diversi, con un inventario di circa 200.000 campioni relativi a 23 programmi di ricerca. Sono anche presenti la </a:t>
            </a:r>
            <a:r>
              <a:rPr lang="it-IT" b="1" dirty="0" smtClean="0"/>
              <a:t>Banca del Sangue Raro</a:t>
            </a:r>
            <a:r>
              <a:rPr lang="it-IT" dirty="0" smtClean="0"/>
              <a:t>, fiore all’occhiello del Centro Trasfusionale che si occupa dell’identificazione dei donatori di gruppi rari, della creazione di una banca di unità rare congelate e del coordinamento e mantenimento della autosufficienza regionale e nazionale. La </a:t>
            </a:r>
            <a:r>
              <a:rPr lang="it-IT" b="1" dirty="0" err="1" smtClean="0"/>
              <a:t>Cell</a:t>
            </a:r>
            <a:r>
              <a:rPr lang="it-IT" b="1" dirty="0" smtClean="0"/>
              <a:t> </a:t>
            </a:r>
            <a:r>
              <a:rPr lang="it-IT" b="1" dirty="0" err="1" smtClean="0"/>
              <a:t>Factory</a:t>
            </a:r>
            <a:r>
              <a:rPr lang="it-IT" dirty="0" smtClean="0"/>
              <a:t> “Franco Calori”, comprendente un settore di ricerca dedicato prevalentemente allo studio delle cellule staminali umane adulte, delle loro potenzialità e delle loro capacità differenzianti, ed un’unità GMP di manipolazione cellulare autorizzata alla produzione di prodotti per terapia cellulare avanzata.</a:t>
            </a:r>
          </a:p>
          <a:p>
            <a:pPr indent="355600" algn="just" defTabSz="449170">
              <a:spcBef>
                <a:spcPts val="600"/>
              </a:spcBef>
              <a:defRPr/>
            </a:pPr>
            <a:endParaRPr lang="it-IT" dirty="0" smtClean="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124744"/>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L’attività clinica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196752"/>
            <a:ext cx="8136904" cy="4824412"/>
          </a:xfrm>
          <a:prstGeom prst="rect">
            <a:avLst/>
          </a:prstGeom>
        </p:spPr>
        <p:txBody>
          <a:bodyPr/>
          <a:lstStyle/>
          <a:p>
            <a:pPr indent="355600" algn="just" defTabSz="449170">
              <a:spcBef>
                <a:spcPts val="600"/>
              </a:spcBef>
              <a:defRPr/>
            </a:pPr>
            <a:r>
              <a:rPr lang="it-IT" dirty="0" smtClean="0"/>
              <a:t>L’attività della Fondazione, relativa all’</a:t>
            </a:r>
            <a:r>
              <a:rPr lang="it-IT" sz="2000" b="1" dirty="0" smtClean="0">
                <a:solidFill>
                  <a:srgbClr val="990000"/>
                </a:solidFill>
              </a:rPr>
              <a:t>Emergenza-Urgenza</a:t>
            </a:r>
            <a:r>
              <a:rPr lang="it-IT" dirty="0" smtClean="0"/>
              <a:t>, è molto importante nell’area metropolitana di Milano per la quale è l’Ospedale che offre il maggior numero di prestazioni. </a:t>
            </a:r>
          </a:p>
          <a:p>
            <a:pPr indent="355600" algn="just" defTabSz="449170">
              <a:spcBef>
                <a:spcPts val="600"/>
              </a:spcBef>
              <a:defRPr/>
            </a:pPr>
            <a:r>
              <a:rPr lang="it-IT" dirty="0" smtClean="0"/>
              <a:t>Il </a:t>
            </a:r>
            <a:r>
              <a:rPr lang="it-IT" sz="2000" b="1" dirty="0" smtClean="0">
                <a:solidFill>
                  <a:srgbClr val="990000"/>
                </a:solidFill>
              </a:rPr>
              <a:t>Pronto Soccorso </a:t>
            </a:r>
            <a:r>
              <a:rPr lang="it-IT" dirty="0" smtClean="0"/>
              <a:t>viene erogato in tre sedi diverse:  Ginecologia in Clinica </a:t>
            </a:r>
            <a:r>
              <a:rPr lang="it-IT" dirty="0" err="1" smtClean="0"/>
              <a:t>Mangiagalli</a:t>
            </a:r>
            <a:r>
              <a:rPr lang="it-IT" dirty="0" smtClean="0"/>
              <a:t>, Pediatria in Clinica De Marchi e Generale in Padiglione </a:t>
            </a:r>
            <a:r>
              <a:rPr lang="it-IT" dirty="0" err="1" smtClean="0"/>
              <a:t>Guardia-via</a:t>
            </a:r>
            <a:r>
              <a:rPr lang="it-IT" dirty="0" smtClean="0"/>
              <a:t> Sforza. </a:t>
            </a:r>
          </a:p>
          <a:p>
            <a:pPr indent="355600" algn="just" defTabSz="449170">
              <a:spcBef>
                <a:spcPts val="600"/>
              </a:spcBef>
              <a:defRPr/>
            </a:pPr>
            <a:r>
              <a:rPr lang="it-IT" dirty="0" smtClean="0"/>
              <a:t>I tre Pronto soccorso garantiscono prestazioni in tutte le branche ad eccezione della Cardiochirurgia. Anche i Pronto Soccorso risentono in maniera molto evidente del’impatto della situazione epidemiologica emergenziale.</a:t>
            </a:r>
          </a:p>
          <a:p>
            <a:pPr indent="355600" algn="just" defTabSz="449170">
              <a:spcBef>
                <a:spcPts val="600"/>
              </a:spcBef>
              <a:defRPr/>
            </a:pPr>
            <a:endParaRPr lang="it-IT" dirty="0" smtClean="0"/>
          </a:p>
          <a:p>
            <a:pPr indent="355600" algn="just" defTabSz="449170">
              <a:spcBef>
                <a:spcPts val="600"/>
              </a:spcBef>
              <a:defRPr/>
            </a:pPr>
            <a:r>
              <a:rPr lang="it-IT" dirty="0" smtClean="0"/>
              <a:t>La Fondazione è punto di riferimento per pazienti polmonari che necessitano di </a:t>
            </a:r>
            <a:r>
              <a:rPr lang="it-IT" sz="2000" b="1" dirty="0" err="1" smtClean="0">
                <a:solidFill>
                  <a:srgbClr val="990000"/>
                </a:solidFill>
              </a:rPr>
              <a:t>Ecmo</a:t>
            </a:r>
            <a:r>
              <a:rPr lang="it-IT" dirty="0" smtClean="0"/>
              <a:t>: il nostro Ospedale  riceve  pazienti che necessitano di terapia intensiva adulti e pediatrica, dai diversi ospedali dell’area milanese. </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L’attività clinica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196752"/>
            <a:ext cx="8136904" cy="4824412"/>
          </a:xfrm>
          <a:prstGeom prst="rect">
            <a:avLst/>
          </a:prstGeom>
        </p:spPr>
        <p:txBody>
          <a:bodyPr/>
          <a:lstStyle/>
          <a:p>
            <a:pPr indent="355600" algn="just" defTabSz="449170">
              <a:spcBef>
                <a:spcPts val="600"/>
              </a:spcBef>
              <a:defRPr/>
            </a:pPr>
            <a:r>
              <a:rPr lang="it-IT" sz="2000" b="1" dirty="0" smtClean="0">
                <a:solidFill>
                  <a:srgbClr val="990000"/>
                </a:solidFill>
              </a:rPr>
              <a:t>Patologie epatiche</a:t>
            </a:r>
            <a:r>
              <a:rPr lang="it-IT" dirty="0" smtClean="0"/>
              <a:t>. Data la reputazione dell’ospedale e dei suoi professionisti nel trattamento delle patologie epatiche, è  un importante centro </a:t>
            </a:r>
            <a:r>
              <a:rPr lang="it-IT" dirty="0" err="1" smtClean="0"/>
              <a:t>prescrittore</a:t>
            </a:r>
            <a:r>
              <a:rPr lang="it-IT" dirty="0" smtClean="0"/>
              <a:t> di nuovi farmaci per la cura delle patologie derivate da infezioni da virus HCV che ha portato nel corso degli anni a trattare 900 pazienti all’anno.</a:t>
            </a:r>
          </a:p>
          <a:p>
            <a:pPr indent="355600" algn="just" defTabSz="449170">
              <a:spcBef>
                <a:spcPts val="600"/>
              </a:spcBef>
              <a:defRPr/>
            </a:pPr>
            <a:r>
              <a:rPr lang="it-IT" sz="2000" b="1" dirty="0" smtClean="0">
                <a:solidFill>
                  <a:srgbClr val="990000"/>
                </a:solidFill>
              </a:rPr>
              <a:t>Attività di laboratorio</a:t>
            </a:r>
            <a:r>
              <a:rPr lang="it-IT" dirty="0" smtClean="0"/>
              <a:t>. Il Policlinico è stato identificato come uno dei tre laboratori “</a:t>
            </a:r>
            <a:r>
              <a:rPr lang="it-IT" dirty="0" err="1" smtClean="0"/>
              <a:t>hub</a:t>
            </a:r>
            <a:r>
              <a:rPr lang="it-IT" dirty="0" smtClean="0"/>
              <a:t>” per aree geografiche nell’ambito del riordino delle reti dei laboratori sulla città di Milano, a cui afferiranno l’ospedale Pini, gli IRCCS </a:t>
            </a:r>
            <a:r>
              <a:rPr lang="it-IT" dirty="0" err="1" smtClean="0"/>
              <a:t>Besta</a:t>
            </a:r>
            <a:r>
              <a:rPr lang="it-IT" dirty="0" smtClean="0"/>
              <a:t> e Istituto Nazionale Tumori .</a:t>
            </a:r>
          </a:p>
          <a:p>
            <a:pPr indent="355600" algn="just" defTabSz="449170">
              <a:spcBef>
                <a:spcPts val="600"/>
              </a:spcBef>
              <a:defRPr/>
            </a:pPr>
            <a:r>
              <a:rPr lang="it-IT" sz="2000" b="1" dirty="0" smtClean="0">
                <a:solidFill>
                  <a:srgbClr val="990000"/>
                </a:solidFill>
              </a:rPr>
              <a:t>Centri di riferimento</a:t>
            </a:r>
            <a:r>
              <a:rPr lang="it-IT" dirty="0" smtClean="0"/>
              <a:t>. Sono presenti centri assistenziali finalizzati al trattamento e alla ricerca scientifica nel campo di specifiche patologie che hanno ricevuto formale riconoscimento in quanto centri locali/ regionali/ nazionali. </a:t>
            </a:r>
          </a:p>
          <a:p>
            <a:pPr indent="355600" algn="just" defTabSz="449170">
              <a:spcBef>
                <a:spcPts val="600"/>
              </a:spcBef>
              <a:defRPr/>
            </a:pPr>
            <a:endParaRPr lang="it-IT" dirty="0" smtClean="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95536" y="1052736"/>
            <a:ext cx="8576195" cy="4176464"/>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algn="just" defTabSz="449170">
              <a:spcBef>
                <a:spcPts val="600"/>
              </a:spcBef>
              <a:defRPr/>
            </a:pPr>
            <a:r>
              <a:rPr lang="it-IT" dirty="0" smtClean="0">
                <a:solidFill>
                  <a:schemeClr val="tx1"/>
                </a:solidFill>
              </a:rPr>
              <a:t>È terminata, nel mese di marzo 2021 raccolta e la rendicontazione scientifica dell’attività pubblicistica della Fondazione per l’anno 2020.   I dati indicano un deciso incremento dei risultati ottenuti, per un numero di pubblicazioni pari a  1.402 documenti tra articoli originali, </a:t>
            </a:r>
            <a:r>
              <a:rPr lang="it-IT" dirty="0" err="1" smtClean="0">
                <a:solidFill>
                  <a:schemeClr val="tx1"/>
                </a:solidFill>
              </a:rPr>
              <a:t>reviews</a:t>
            </a:r>
            <a:r>
              <a:rPr lang="it-IT" dirty="0" smtClean="0">
                <a:solidFill>
                  <a:schemeClr val="tx1"/>
                </a:solidFill>
              </a:rPr>
              <a:t>, lettere con dati sperimentali / case report, tutti su riviste con Impact </a:t>
            </a:r>
            <a:r>
              <a:rPr lang="it-IT" dirty="0" err="1" smtClean="0">
                <a:solidFill>
                  <a:schemeClr val="tx1"/>
                </a:solidFill>
              </a:rPr>
              <a:t>Factor</a:t>
            </a:r>
            <a:r>
              <a:rPr lang="it-IT" dirty="0" smtClean="0">
                <a:solidFill>
                  <a:schemeClr val="tx1"/>
                </a:solidFill>
              </a:rPr>
              <a:t>.  Queste prestazioni sono state raggiunte in parte grazie a pubblicazioni nate dall’impegno di ricerca di base, </a:t>
            </a:r>
            <a:r>
              <a:rPr lang="it-IT" dirty="0" err="1" smtClean="0">
                <a:solidFill>
                  <a:schemeClr val="tx1"/>
                </a:solidFill>
              </a:rPr>
              <a:t>traslazionale</a:t>
            </a:r>
            <a:r>
              <a:rPr lang="it-IT" dirty="0" smtClean="0">
                <a:solidFill>
                  <a:schemeClr val="tx1"/>
                </a:solidFill>
              </a:rPr>
              <a:t> e clinica che ha accompagnato lo sforzo assistenziale legato all’emergenza  COVID-19. A questa si è poi aggiunta la valorizzazione di casistiche cliniche precedenti che hanno dato modo ai ricercatori di continuare a produrre anche in un periodo così difficile. Riguardo la qualità delle pubblicazioni, l’Impact </a:t>
            </a:r>
            <a:r>
              <a:rPr lang="it-IT" dirty="0" err="1" smtClean="0">
                <a:solidFill>
                  <a:schemeClr val="tx1"/>
                </a:solidFill>
              </a:rPr>
              <a:t>Factor</a:t>
            </a:r>
            <a:r>
              <a:rPr lang="it-IT" dirty="0" smtClean="0">
                <a:solidFill>
                  <a:schemeClr val="tx1"/>
                </a:solidFill>
              </a:rPr>
              <a:t> normalizzato secondo le regole del Ministero della Salute, ammonta a circa 6.281 punti.</a:t>
            </a:r>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196752"/>
            <a:ext cx="8136904" cy="4824412"/>
          </a:xfrm>
          <a:prstGeom prst="rect">
            <a:avLst/>
          </a:prstGeom>
        </p:spPr>
        <p:txBody>
          <a:bodyPr/>
          <a:lstStyle/>
          <a:p>
            <a:pPr indent="355600" algn="just" defTabSz="449170">
              <a:defRPr/>
            </a:pPr>
            <a:endParaRPr lang="it-IT" dirty="0" smtClean="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124744"/>
            <a:ext cx="8576195" cy="4896544"/>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defTabSz="449170">
              <a:spcBef>
                <a:spcPts val="600"/>
              </a:spcBef>
              <a:defRPr/>
            </a:pPr>
            <a:endParaRPr lang="it-IT" dirty="0" smtClean="0">
              <a:solidFill>
                <a:schemeClr val="tx1"/>
              </a:solidFill>
            </a:endParaRPr>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683568" y="3861048"/>
            <a:ext cx="8064895" cy="3456384"/>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196752"/>
            <a:ext cx="8136904" cy="4824412"/>
          </a:xfrm>
          <a:prstGeom prst="rect">
            <a:avLst/>
          </a:prstGeom>
        </p:spPr>
        <p:txBody>
          <a:bodyPr/>
          <a:lstStyle/>
          <a:p>
            <a:pPr indent="355600" algn="just" defTabSz="449170">
              <a:defRPr/>
            </a:pPr>
            <a:endParaRPr lang="it-IT" i="1" dirty="0" smtClean="0"/>
          </a:p>
        </p:txBody>
      </p:sp>
      <p:pic>
        <p:nvPicPr>
          <p:cNvPr id="9" name="Immagine 8"/>
          <p:cNvPicPr/>
          <p:nvPr/>
        </p:nvPicPr>
        <p:blipFill>
          <a:blip r:embed="rId3" cstate="print"/>
          <a:srcRect/>
          <a:stretch>
            <a:fillRect/>
          </a:stretch>
        </p:blipFill>
        <p:spPr bwMode="auto">
          <a:xfrm>
            <a:off x="611560" y="1700808"/>
            <a:ext cx="7056784" cy="4032448"/>
          </a:xfrm>
          <a:prstGeom prst="rect">
            <a:avLst/>
          </a:prstGeom>
          <a:noFill/>
          <a:ln w="9525">
            <a:noFill/>
            <a:miter lim="800000"/>
            <a:headEnd/>
            <a:tailEnd/>
          </a:ln>
        </p:spPr>
      </p:pic>
      <p:sp>
        <p:nvSpPr>
          <p:cNvPr id="10" name="CasellaDiTesto 9"/>
          <p:cNvSpPr txBox="1"/>
          <p:nvPr/>
        </p:nvSpPr>
        <p:spPr>
          <a:xfrm>
            <a:off x="251520" y="1268760"/>
            <a:ext cx="4968552" cy="369332"/>
          </a:xfrm>
          <a:prstGeom prst="rect">
            <a:avLst/>
          </a:prstGeom>
          <a:noFill/>
        </p:spPr>
        <p:txBody>
          <a:bodyPr wrap="square" rtlCol="0">
            <a:spAutoFit/>
          </a:bodyPr>
          <a:lstStyle/>
          <a:p>
            <a:pPr indent="355600" defTabSz="449170">
              <a:spcBef>
                <a:spcPts val="600"/>
              </a:spcBef>
              <a:defRPr/>
            </a:pPr>
            <a:r>
              <a:rPr lang="it-IT" dirty="0" smtClean="0"/>
              <a:t>Impact </a:t>
            </a:r>
            <a:r>
              <a:rPr lang="it-IT" dirty="0" err="1" smtClean="0"/>
              <a:t>Factor</a:t>
            </a:r>
            <a:r>
              <a:rPr lang="it-IT" dirty="0" smtClean="0"/>
              <a:t> normalizzato 2016 – 2020</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La tabella sotto riportata, mostra come la somma totale di pubblicazioni scientifiche in </a:t>
            </a:r>
            <a:r>
              <a:rPr lang="it-IT" dirty="0" err="1" smtClean="0"/>
              <a:t>extenso</a:t>
            </a:r>
            <a:r>
              <a:rPr lang="it-IT" dirty="0" smtClean="0"/>
              <a:t> dell’anno 2020 (n. 1.211) sia aumentata di circa il 22% rispetto al 2019, segno della vitalità della ricerca della nostra Fondazione anche in periodo di emergenza pandemica.</a:t>
            </a:r>
          </a:p>
          <a:p>
            <a:pPr indent="355600" algn="just" defTabSz="449170">
              <a:spcBef>
                <a:spcPts val="600"/>
              </a:spcBef>
              <a:defRPr/>
            </a:pPr>
            <a:r>
              <a:rPr lang="it-IT" dirty="0" smtClean="0"/>
              <a:t>	Articoli in </a:t>
            </a:r>
            <a:r>
              <a:rPr lang="it-IT" dirty="0" err="1" smtClean="0"/>
              <a:t>extenso</a:t>
            </a:r>
            <a:r>
              <a:rPr lang="it-IT" dirty="0" smtClean="0"/>
              <a:t>  2016 – 2020</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pic>
        <p:nvPicPr>
          <p:cNvPr id="9" name="Immagine 8"/>
          <p:cNvPicPr/>
          <p:nvPr/>
        </p:nvPicPr>
        <p:blipFill>
          <a:blip r:embed="rId3" cstate="print"/>
          <a:srcRect/>
          <a:stretch>
            <a:fillRect/>
          </a:stretch>
        </p:blipFill>
        <p:spPr bwMode="auto">
          <a:xfrm>
            <a:off x="755576" y="2780928"/>
            <a:ext cx="7128792" cy="3240360"/>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Presentazione del Piano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r>
              <a:rPr lang="it-IT" sz="1600" dirty="0" smtClean="0"/>
              <a:t>Attraverso il piano è possibile definire e misurare la performance aziendale valutandone la qualità e consentendo una sua rappresentazione comprensibile agli </a:t>
            </a:r>
            <a:r>
              <a:rPr lang="it-IT" sz="1600" dirty="0" err="1" smtClean="0"/>
              <a:t>stakeholders</a:t>
            </a:r>
            <a:r>
              <a:rPr lang="it-IT" sz="1600" dirty="0" smtClean="0"/>
              <a:t>. Dall’adozione di questo strumento ci si attende inoltre una maggiore integrazione fra le articolazioni aziendali e la tensione di esse verso obiettivi strategici pluriennali, in un’ottica di </a:t>
            </a:r>
            <a:r>
              <a:rPr lang="it-IT" sz="1600" dirty="0" err="1" smtClean="0"/>
              <a:t>rendicontabilità</a:t>
            </a:r>
            <a:r>
              <a:rPr lang="it-IT" sz="1600" dirty="0" smtClean="0"/>
              <a:t> e trasparenza. Si tratta di una scelta compiuta per  rafforzare i rapporti con la cittadinanza, migliorare il proprio operato, accrescere la motivazione dei lavoratori dell’Amministrazione stessa. E’ partendo da tali considerazioni che la Direzione della  Fondazione IRCCS Ca’ </a:t>
            </a:r>
            <a:r>
              <a:rPr lang="it-IT" sz="1600" dirty="0" err="1" smtClean="0"/>
              <a:t>Granda</a:t>
            </a:r>
            <a:r>
              <a:rPr lang="it-IT" sz="1600" dirty="0" smtClean="0"/>
              <a:t> Ospedale Maggiore Policlinico ha ritenuto di redigere un documento snello, fruibile e pensato per raccontare cosa fa la Fondazione con dati e numeri, non solo parole.</a:t>
            </a:r>
          </a:p>
          <a:p>
            <a:pPr algn="just">
              <a:spcBef>
                <a:spcPts val="1200"/>
              </a:spcBef>
            </a:pPr>
            <a:r>
              <a:rPr lang="it-IT" sz="1600" dirty="0" smtClean="0"/>
              <a:t>Buona lettura.</a:t>
            </a:r>
          </a:p>
          <a:p>
            <a:pPr algn="just">
              <a:spcBef>
                <a:spcPts val="1200"/>
              </a:spcBef>
            </a:pPr>
            <a:r>
              <a:rPr lang="it-IT" sz="1600" dirty="0" smtClean="0"/>
              <a:t>						 IL DIRETTORE GENERALE</a:t>
            </a:r>
          </a:p>
          <a:p>
            <a:pPr algn="just">
              <a:spcBef>
                <a:spcPts val="1200"/>
              </a:spcBef>
            </a:pPr>
            <a:r>
              <a:rPr lang="it-IT" sz="1600" dirty="0" smtClean="0"/>
              <a:t>						       dott. Ezio Belleri</a:t>
            </a:r>
            <a:endParaRPr lang="it-IT" sz="1600"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196752"/>
            <a:ext cx="8136904" cy="4896544"/>
          </a:xfrm>
          <a:prstGeom prst="rect">
            <a:avLst/>
          </a:prstGeom>
        </p:spPr>
        <p:txBody>
          <a:bodyPr/>
          <a:lstStyle/>
          <a:p>
            <a:pPr indent="355600" algn="just" defTabSz="449170">
              <a:spcBef>
                <a:spcPts val="600"/>
              </a:spcBef>
              <a:defRPr/>
            </a:pPr>
            <a:r>
              <a:rPr lang="it-IT" dirty="0" smtClean="0"/>
              <a:t>Fatto salvo per le strutture previste in staff alla Direzione Scientifica, interamente dedicate ad attività legate alla ricerca, non è possibile individuare all'interno del Policlinico le strutture dedite esclusivamente alla ricerca e quelle in cui assistenza e ricerca si fondono, poiché la </a:t>
            </a:r>
            <a:r>
              <a:rPr lang="it-IT" dirty="0" err="1" smtClean="0"/>
              <a:t>mission</a:t>
            </a:r>
            <a:r>
              <a:rPr lang="it-IT" dirty="0" smtClean="0"/>
              <a:t> di un Istituto di Ricovero e Cura a Carattere Scientifico consiste nel condurre ricerche </a:t>
            </a:r>
            <a:r>
              <a:rPr lang="it-IT" dirty="0" err="1" smtClean="0"/>
              <a:t>traslazionali</a:t>
            </a:r>
            <a:r>
              <a:rPr lang="it-IT" dirty="0" smtClean="0"/>
              <a:t>, quali ad esempio le sperimentazioni cliniche, che sappiano attingere dall'esperienza clinica e ad essa ritornino i risultati. </a:t>
            </a:r>
          </a:p>
          <a:p>
            <a:pPr indent="355600" algn="just" defTabSz="449170">
              <a:spcBef>
                <a:spcPts val="600"/>
              </a:spcBef>
              <a:defRPr/>
            </a:pPr>
            <a:r>
              <a:rPr lang="it-IT" dirty="0" smtClean="0"/>
              <a:t>Si può dunque affermare che tutte le UUOO cliniche, a prescindere dalla conduzione universitaria o ospedaliera, coniugano l'assistenza con la ricerca; gli stessi ricercatori o titolari di borse di studio, finanziate da fondi di ricerca, concorrono infatti a progetti e studi di cui beneficia l'assistenza. </a:t>
            </a:r>
          </a:p>
          <a:p>
            <a:pPr indent="355600" algn="just" defTabSz="449170">
              <a:spcBef>
                <a:spcPts val="600"/>
              </a:spcBef>
              <a:defRPr/>
            </a:pPr>
            <a:r>
              <a:rPr lang="it-IT" dirty="0" smtClean="0"/>
              <a:t>L’intensa attività di pubblicazione si accompagna alla necessità di tutelare il frutto delle innovazioni. Per tale ragione dal 2007 è attivo un Ufficio Trasferimento Tecnologico, che oltre a tutelare i risultati della ricerca, è impegnato a sostenere i complessi processi che portano al trasferimento tecnologico dei brevetti alle imprese. </a:t>
            </a:r>
            <a:endParaRPr lang="it-IT" i="1" dirty="0" smtClean="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piano delle performance</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196752"/>
            <a:ext cx="8136904" cy="4824412"/>
          </a:xfrm>
          <a:prstGeom prst="rect">
            <a:avLst/>
          </a:prstGeom>
        </p:spPr>
        <p:txBody>
          <a:bodyPr/>
          <a:lstStyle/>
          <a:p>
            <a:pPr indent="355600" algn="just" defTabSz="449170">
              <a:spcBef>
                <a:spcPts val="600"/>
              </a:spcBef>
              <a:defRPr/>
            </a:pPr>
            <a:r>
              <a:rPr lang="it-IT" dirty="0" smtClean="0"/>
              <a:t>Il piano delle performance è stato ideato tenendo presente il legame fra </a:t>
            </a:r>
            <a:r>
              <a:rPr lang="it-IT" dirty="0" err="1" smtClean="0"/>
              <a:t>mission</a:t>
            </a:r>
            <a:r>
              <a:rPr lang="it-IT" dirty="0" smtClean="0"/>
              <a:t> aziendale, aree strategiche e obiettivi strategici, secondo quanto previsto dalla normativa vigente e dalle disposizioni dell’Autorità Nazionale Anticorruzione. Fornisce una rappresentazione articolata, completa, sintetica ed integrata della performance aziendale.</a:t>
            </a:r>
          </a:p>
          <a:p>
            <a:pPr indent="355600" algn="just" defTabSz="449170">
              <a:spcBef>
                <a:spcPts val="600"/>
              </a:spcBef>
              <a:defRPr/>
            </a:pPr>
            <a:r>
              <a:rPr lang="it-IT" dirty="0" smtClean="0"/>
              <a:t>Il decreto legislativo 27 ottobre 2009, n. 150 ha disciplinato il ciclo della performance per le amministrazioni pubbliche, che si articola in diverse fasi, consistenti nella definizione e nell’assegnazione degli obiettivi, nel collegamento tra gli obiettivi e le risorse, nel monitoraggio costante e nell’attivazione di eventuali interventi correttivi, nella misurazione e valutazione della performance organizzativa e individuale, nell’utilizzo dei sistemi premianti (v. in particolare l’art. 4 c. 2). Il ciclo si conclude con la rendicontazione dei risultati agli organi di indirizzo politico-amministrativo, ai vertici delle amministrazioni, nonché ai competenti organi esterni, ai cittadini, ai soggetti interessati, agli utenti e ai destinatari dei servizi.</a:t>
            </a:r>
          </a:p>
          <a:p>
            <a:pPr indent="355600" algn="just" defTabSz="449170">
              <a:spcBef>
                <a:spcPts val="600"/>
              </a:spcBef>
              <a:defRPr/>
            </a:pPr>
            <a:r>
              <a:rPr lang="it-IT" dirty="0" smtClean="0"/>
              <a:t>Le aree strategiche sono state individuate in coerenza con le linee di indirizzo espresse da Regione Lombardia con le Delibere di Giunta Regionale “Determinazioni in ordine alla gestione del servizio </a:t>
            </a:r>
            <a:r>
              <a:rPr lang="it-IT" dirty="0" err="1" smtClean="0"/>
              <a:t>sociosanitario…</a:t>
            </a:r>
            <a:r>
              <a:rPr lang="it-IT" dirty="0" smtClean="0"/>
              <a: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piano delle performance</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196752"/>
            <a:ext cx="8136904" cy="4824412"/>
          </a:xfrm>
          <a:prstGeom prst="rect">
            <a:avLst/>
          </a:prstGeom>
        </p:spPr>
        <p:txBody>
          <a:bodyPr/>
          <a:lstStyle/>
          <a:p>
            <a:pPr indent="355600" algn="just" defTabSz="449170">
              <a:spcBef>
                <a:spcPts val="600"/>
              </a:spcBef>
              <a:defRPr/>
            </a:pPr>
            <a:r>
              <a:rPr lang="it-IT" dirty="0" smtClean="0"/>
              <a:t>Con riferimento agli obiettivi strategici, particolare attenzione è stata riposta alla Trasparenza e alla Prevenzione della Corruzione, per cui viene esplicitato il collegamento con il Piano Triennale di Prevenzione della Corruzione e della Trasparenza. Le aree strategiche sanitarie si articolano in coerenza con i più recenti indirizzi di programmazione regionale e nazionale.</a:t>
            </a:r>
          </a:p>
          <a:p>
            <a:pPr indent="355600" algn="just" defTabSz="449170">
              <a:spcBef>
                <a:spcPts val="600"/>
              </a:spcBef>
              <a:defRPr/>
            </a:pPr>
            <a:r>
              <a:rPr lang="it-IT" dirty="0" smtClean="0"/>
              <a:t>Le aree strategiche forniscono una rappresentazione degli </a:t>
            </a:r>
            <a:r>
              <a:rPr lang="it-IT" dirty="0" err="1" smtClean="0"/>
              <a:t>outcome</a:t>
            </a:r>
            <a:r>
              <a:rPr lang="it-IT" dirty="0" smtClean="0"/>
              <a:t> perseguiti dall’azienda e sono trasversali rispetto alle articolazioni organizzative.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332656"/>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332656"/>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piano delle performance</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grpSp>
        <p:nvGrpSpPr>
          <p:cNvPr id="22" name="Gruppo 21"/>
          <p:cNvGrpSpPr/>
          <p:nvPr/>
        </p:nvGrpSpPr>
        <p:grpSpPr>
          <a:xfrm>
            <a:off x="107504" y="980728"/>
            <a:ext cx="1785950" cy="2448272"/>
            <a:chOff x="7236296" y="980728"/>
            <a:chExt cx="1785950" cy="2448272"/>
          </a:xfrm>
        </p:grpSpPr>
        <p:sp>
          <p:nvSpPr>
            <p:cNvPr id="9" name="CasellaDiTesto 8"/>
            <p:cNvSpPr txBox="1"/>
            <p:nvPr/>
          </p:nvSpPr>
          <p:spPr>
            <a:xfrm>
              <a:off x="7236296" y="980728"/>
              <a:ext cx="1785950" cy="830997"/>
            </a:xfrm>
            <a:prstGeom prst="rect">
              <a:avLst/>
            </a:prstGeom>
            <a:solidFill>
              <a:schemeClr val="tx1">
                <a:lumMod val="65000"/>
                <a:lumOff val="35000"/>
              </a:schemeClr>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LA MISSION</a:t>
              </a:r>
            </a:p>
            <a:p>
              <a:pPr algn="ctr"/>
              <a:r>
                <a:rPr lang="it-IT" sz="1600" b="1" dirty="0" smtClean="0">
                  <a:solidFill>
                    <a:schemeClr val="bg1"/>
                  </a:solidFill>
                  <a:latin typeface="Calibri" pitchFamily="34" charset="0"/>
                </a:rPr>
                <a:t>DELLA FONDAZIONE</a:t>
              </a:r>
              <a:endParaRPr lang="it-IT" sz="1600" b="1" dirty="0">
                <a:solidFill>
                  <a:schemeClr val="bg1"/>
                </a:solidFill>
                <a:latin typeface="Calibri" pitchFamily="34" charset="0"/>
              </a:endParaRPr>
            </a:p>
          </p:txBody>
        </p:sp>
        <p:sp>
          <p:nvSpPr>
            <p:cNvPr id="16" name="CasellaDiTesto 15"/>
            <p:cNvSpPr txBox="1"/>
            <p:nvPr/>
          </p:nvSpPr>
          <p:spPr>
            <a:xfrm>
              <a:off x="7236296" y="2060848"/>
              <a:ext cx="1785950" cy="584775"/>
            </a:xfrm>
            <a:prstGeom prst="rect">
              <a:avLst/>
            </a:prstGeom>
            <a:solidFill>
              <a:srgbClr val="CA164C"/>
            </a:solidFill>
            <a:ln w="60325">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LE AREE STRATEGICHE</a:t>
              </a:r>
            </a:p>
          </p:txBody>
        </p:sp>
        <p:sp>
          <p:nvSpPr>
            <p:cNvPr id="17" name="CasellaDiTesto 16"/>
            <p:cNvSpPr txBox="1"/>
            <p:nvPr/>
          </p:nvSpPr>
          <p:spPr>
            <a:xfrm>
              <a:off x="7236296" y="2844225"/>
              <a:ext cx="1785950" cy="584775"/>
            </a:xfrm>
            <a:prstGeom prst="rect">
              <a:avLst/>
            </a:prstGeom>
            <a:solidFill>
              <a:schemeClr val="bg2">
                <a:lumMod val="20000"/>
                <a:lumOff val="8000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tx1">
                      <a:lumMod val="85000"/>
                      <a:lumOff val="15000"/>
                    </a:schemeClr>
                  </a:solidFill>
                  <a:latin typeface="Calibri" pitchFamily="34" charset="0"/>
                </a:rPr>
                <a:t>GLI</a:t>
              </a:r>
            </a:p>
            <a:p>
              <a:pPr algn="ctr"/>
              <a:r>
                <a:rPr lang="it-IT" sz="1600" b="1" dirty="0" smtClean="0">
                  <a:solidFill>
                    <a:schemeClr val="tx1">
                      <a:lumMod val="85000"/>
                      <a:lumOff val="15000"/>
                    </a:schemeClr>
                  </a:solidFill>
                  <a:latin typeface="Calibri" pitchFamily="34" charset="0"/>
                </a:rPr>
                <a:t>OBIETTIVI</a:t>
              </a:r>
            </a:p>
          </p:txBody>
        </p:sp>
      </p:grpSp>
      <p:grpSp>
        <p:nvGrpSpPr>
          <p:cNvPr id="21" name="Gruppo 20"/>
          <p:cNvGrpSpPr/>
          <p:nvPr/>
        </p:nvGrpSpPr>
        <p:grpSpPr>
          <a:xfrm>
            <a:off x="2051033" y="982823"/>
            <a:ext cx="6625423" cy="5332250"/>
            <a:chOff x="325404" y="982823"/>
            <a:chExt cx="6625423" cy="5332250"/>
          </a:xfrm>
        </p:grpSpPr>
        <p:sp>
          <p:nvSpPr>
            <p:cNvPr id="8" name="CasellaDiTesto 7"/>
            <p:cNvSpPr txBox="1"/>
            <p:nvPr/>
          </p:nvSpPr>
          <p:spPr>
            <a:xfrm>
              <a:off x="396842" y="982823"/>
              <a:ext cx="6407406" cy="830997"/>
            </a:xfrm>
            <a:prstGeom prst="rect">
              <a:avLst/>
            </a:prstGeom>
            <a:solidFill>
              <a:schemeClr val="tx1">
                <a:lumMod val="65000"/>
                <a:lumOff val="35000"/>
              </a:schemeClr>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SODDISFARE LA DOMANDA </a:t>
              </a:r>
              <a:r>
                <a:rPr lang="it-IT" sz="1600" b="1" dirty="0" err="1" smtClean="0">
                  <a:solidFill>
                    <a:schemeClr val="bg1"/>
                  </a:solidFill>
                  <a:latin typeface="Calibri" pitchFamily="34" charset="0"/>
                </a:rPr>
                <a:t>DI</a:t>
              </a:r>
              <a:r>
                <a:rPr lang="it-IT" sz="1600" b="1" dirty="0" smtClean="0">
                  <a:solidFill>
                    <a:schemeClr val="bg1"/>
                  </a:solidFill>
                  <a:latin typeface="Calibri" pitchFamily="34" charset="0"/>
                </a:rPr>
                <a:t> SALUTE ED I BISOGNI DELLA PERSONA IN MODO EFFICACE ED EFFICIENTE</a:t>
              </a:r>
            </a:p>
            <a:p>
              <a:endParaRPr lang="it-IT" sz="1600" dirty="0">
                <a:solidFill>
                  <a:srgbClr val="990000"/>
                </a:solidFill>
                <a:latin typeface="Calibri" pitchFamily="34" charset="0"/>
              </a:endParaRPr>
            </a:p>
          </p:txBody>
        </p:sp>
        <p:sp>
          <p:nvSpPr>
            <p:cNvPr id="10" name="CasellaDiTesto 9"/>
            <p:cNvSpPr txBox="1"/>
            <p:nvPr/>
          </p:nvSpPr>
          <p:spPr>
            <a:xfrm>
              <a:off x="396842" y="2076324"/>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LE</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11" name="Rettangolo 10"/>
            <p:cNvSpPr/>
            <p:nvPr/>
          </p:nvSpPr>
          <p:spPr bwMode="auto">
            <a:xfrm>
              <a:off x="396842" y="2843535"/>
              <a:ext cx="1947349" cy="3465785"/>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indent="-355600" defTabSz="449263" hangingPunct="0">
                <a:lnSpc>
                  <a:spcPct val="93000"/>
                </a:lnSpc>
                <a:spcBef>
                  <a:spcPts val="0"/>
                </a:spcBef>
                <a:spcAft>
                  <a:spcPts val="1200"/>
                </a:spcAft>
                <a:buClr>
                  <a:srgbClr val="000000"/>
                </a:buClr>
                <a:buSzPct val="100000"/>
              </a:pPr>
              <a:r>
                <a:rPr lang="it-IT" sz="1600" dirty="0" smtClean="0">
                  <a:solidFill>
                    <a:schemeClr val="tx1">
                      <a:lumMod val="85000"/>
                      <a:lumOff val="15000"/>
                    </a:schemeClr>
                  </a:solidFill>
                </a:rPr>
                <a:t>R1) equilibrio economico-finanziario della Fondazione</a:t>
              </a:r>
            </a:p>
            <a:p>
              <a:pPr marL="355600" indent="-355600" defTabSz="449263" hangingPunct="0">
                <a:lnSpc>
                  <a:spcPct val="93000"/>
                </a:lnSpc>
                <a:spcAft>
                  <a:spcPts val="1200"/>
                </a:spcAft>
                <a:buClr>
                  <a:srgbClr val="000000"/>
                </a:buClr>
                <a:buSzPct val="100000"/>
              </a:pPr>
              <a:r>
                <a:rPr lang="it-IT" sz="1600" dirty="0" smtClean="0">
                  <a:solidFill>
                    <a:schemeClr val="tx1">
                      <a:lumMod val="85000"/>
                      <a:lumOff val="15000"/>
                    </a:schemeClr>
                  </a:solidFill>
                </a:rPr>
                <a:t>R2) miglioramento delle performance della Fondazione</a:t>
              </a:r>
            </a:p>
            <a:p>
              <a:pPr marL="355600" indent="-355600" defTabSz="449263" hangingPunct="0">
                <a:lnSpc>
                  <a:spcPct val="93000"/>
                </a:lnSpc>
                <a:spcAft>
                  <a:spcPts val="1200"/>
                </a:spcAft>
                <a:buClr>
                  <a:srgbClr val="000000"/>
                </a:buClr>
                <a:buSzPct val="100000"/>
              </a:pPr>
              <a:r>
                <a:rPr lang="it-IT" sz="1600" dirty="0" smtClean="0">
                  <a:solidFill>
                    <a:schemeClr val="tx1">
                      <a:lumMod val="85000"/>
                      <a:lumOff val="15000"/>
                    </a:schemeClr>
                  </a:solidFill>
                </a:rPr>
                <a:t>R3) trasparenza e Prevenzione della Corruzione</a:t>
              </a:r>
            </a:p>
            <a:p>
              <a:pPr marL="355600" indent="-355600" defTabSz="449263" hangingPunct="0">
                <a:lnSpc>
                  <a:spcPct val="93000"/>
                </a:lnSpc>
                <a:spcAft>
                  <a:spcPts val="1200"/>
                </a:spcAft>
                <a:buClr>
                  <a:srgbClr val="000000"/>
                </a:buClr>
                <a:buSzPct val="100000"/>
              </a:pPr>
              <a:r>
                <a:rPr lang="it-IT" sz="1600" dirty="0" smtClean="0">
                  <a:solidFill>
                    <a:schemeClr val="tx1">
                      <a:lumMod val="85000"/>
                      <a:lumOff val="15000"/>
                    </a:schemeClr>
                  </a:solidFill>
                </a:rPr>
                <a:t>R4) semplificazione ed innovazione</a:t>
              </a:r>
            </a:p>
            <a:p>
              <a:pPr marL="342900" indent="-342900" defTabSz="449263" hangingPunct="0">
                <a:lnSpc>
                  <a:spcPct val="93000"/>
                </a:lnSpc>
                <a:buClr>
                  <a:srgbClr val="000000"/>
                </a:buClr>
                <a:buSzPct val="100000"/>
                <a:buFont typeface="+mj-lt"/>
                <a:buAutoNum type="arabicPeriod"/>
              </a:pPr>
              <a:endParaRPr kumimoji="0" lang="it-IT" sz="1600" i="0" u="none" strike="noStrike" cap="none" normalizeH="0" baseline="0" dirty="0" smtClean="0">
                <a:ln>
                  <a:noFill/>
                </a:ln>
                <a:solidFill>
                  <a:srgbClr val="990000"/>
                </a:solidFill>
                <a:effectLst/>
                <a:latin typeface="Arial" pitchFamily="34" charset="0"/>
                <a:ea typeface="Arial Unicode MS" pitchFamily="34" charset="-128"/>
                <a:cs typeface="Arial Unicode MS" pitchFamily="34" charset="-128"/>
              </a:endParaRPr>
            </a:p>
          </p:txBody>
        </p:sp>
        <p:sp>
          <p:nvSpPr>
            <p:cNvPr id="12" name="CasellaDiTesto 11"/>
            <p:cNvSpPr txBox="1"/>
            <p:nvPr/>
          </p:nvSpPr>
          <p:spPr>
            <a:xfrm>
              <a:off x="2699222" y="2073042"/>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endParaRPr lang="it-IT" sz="1600" b="1" dirty="0">
                <a:solidFill>
                  <a:schemeClr val="bg1"/>
                </a:solidFill>
                <a:latin typeface="Calibri" pitchFamily="34" charset="0"/>
              </a:endParaRPr>
            </a:p>
          </p:txBody>
        </p:sp>
        <p:sp>
          <p:nvSpPr>
            <p:cNvPr id="13" name="Rettangolo 12"/>
            <p:cNvSpPr/>
            <p:nvPr/>
          </p:nvSpPr>
          <p:spPr bwMode="auto">
            <a:xfrm>
              <a:off x="2699222" y="2843535"/>
              <a:ext cx="1947349" cy="3465785"/>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S1) garantire i livelli di assistenza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S2) appropriatezza delle prestazioni erogate</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S3) governo dei tempi di attesa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S4) sorveglianza igienico sanitaria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S5) mantenimento dello status di </a:t>
              </a:r>
              <a:r>
                <a:rPr lang="it-IT" sz="1600" dirty="0" err="1" smtClean="0">
                  <a:solidFill>
                    <a:schemeClr val="tx1">
                      <a:lumMod val="85000"/>
                      <a:lumOff val="15000"/>
                    </a:schemeClr>
                  </a:solidFill>
                </a:rPr>
                <a:t>I.R.C.C.S.</a:t>
              </a:r>
              <a:endParaRPr lang="it-IT" sz="1600" dirty="0" smtClean="0">
                <a:solidFill>
                  <a:schemeClr val="tx1">
                    <a:lumMod val="85000"/>
                    <a:lumOff val="15000"/>
                  </a:schemeClr>
                </a:solidFill>
              </a:endParaRPr>
            </a:p>
          </p:txBody>
        </p:sp>
        <p:sp>
          <p:nvSpPr>
            <p:cNvPr id="14" name="CasellaDiTesto 13"/>
            <p:cNvSpPr txBox="1"/>
            <p:nvPr/>
          </p:nvSpPr>
          <p:spPr>
            <a:xfrm>
              <a:off x="5003478" y="2073042"/>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I DIRITTI DEI CITTADINI</a:t>
              </a:r>
              <a:endParaRPr lang="it-IT" sz="1600" b="1" dirty="0">
                <a:solidFill>
                  <a:schemeClr val="bg1"/>
                </a:solidFill>
                <a:latin typeface="Calibri" pitchFamily="34" charset="0"/>
              </a:endParaRPr>
            </a:p>
          </p:txBody>
        </p:sp>
        <p:sp>
          <p:nvSpPr>
            <p:cNvPr id="15" name="Rettangolo 14"/>
            <p:cNvSpPr/>
            <p:nvPr/>
          </p:nvSpPr>
          <p:spPr bwMode="auto">
            <a:xfrm>
              <a:off x="5003478" y="2834219"/>
              <a:ext cx="1947349" cy="3480854"/>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indent="-355600" defTabSz="449263" hangingPunct="0">
                <a:lnSpc>
                  <a:spcPct val="93000"/>
                </a:lnSpc>
                <a:spcBef>
                  <a:spcPts val="0"/>
                </a:spcBef>
                <a:spcAft>
                  <a:spcPts val="1800"/>
                </a:spcAft>
                <a:buClr>
                  <a:srgbClr val="000000"/>
                </a:buClr>
                <a:buSzPct val="100000"/>
              </a:pPr>
              <a:r>
                <a:rPr lang="it-IT" sz="1600" dirty="0" smtClean="0">
                  <a:solidFill>
                    <a:schemeClr val="tx1">
                      <a:lumMod val="85000"/>
                      <a:lumOff val="15000"/>
                    </a:schemeClr>
                  </a:solidFill>
                </a:rPr>
                <a:t>D1) accessibilità, vivibilità e comfort nelle strutture della Fondazione</a:t>
              </a:r>
            </a:p>
            <a:p>
              <a:pPr marL="355600" indent="-355600" defTabSz="449263" hangingPunct="0">
                <a:lnSpc>
                  <a:spcPct val="93000"/>
                </a:lnSpc>
                <a:spcBef>
                  <a:spcPts val="0"/>
                </a:spcBef>
                <a:spcAft>
                  <a:spcPts val="1800"/>
                </a:spcAft>
                <a:buClr>
                  <a:srgbClr val="000000"/>
                </a:buClr>
                <a:buSzPct val="100000"/>
              </a:pPr>
              <a:r>
                <a:rPr lang="it-IT" sz="1600" dirty="0" smtClean="0">
                  <a:solidFill>
                    <a:schemeClr val="tx1">
                      <a:lumMod val="85000"/>
                      <a:lumOff val="15000"/>
                    </a:schemeClr>
                  </a:solidFill>
                </a:rPr>
                <a:t>D2) cura della relazione e  della comunicazione  fra professionista e  utente/paziente</a:t>
              </a:r>
            </a:p>
          </p:txBody>
        </p:sp>
        <p:sp>
          <p:nvSpPr>
            <p:cNvPr id="18" name="Ovale 17"/>
            <p:cNvSpPr/>
            <p:nvPr/>
          </p:nvSpPr>
          <p:spPr bwMode="auto">
            <a:xfrm>
              <a:off x="325404"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9" name="Ovale 18"/>
            <p:cNvSpPr/>
            <p:nvPr/>
          </p:nvSpPr>
          <p:spPr bwMode="auto">
            <a:xfrm>
              <a:off x="2627784"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20" name="Ovale 19"/>
            <p:cNvSpPr/>
            <p:nvPr/>
          </p:nvSpPr>
          <p:spPr bwMode="auto">
            <a:xfrm>
              <a:off x="4932040"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smtClean="0">
                  <a:solidFill>
                    <a:schemeClr val="bg1"/>
                  </a:solidFill>
                </a:rPr>
                <a:t>D</a:t>
              </a:r>
              <a:endPar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980852"/>
            <a:ext cx="8136904" cy="4824412"/>
          </a:xfrm>
          <a:prstGeom prst="rect">
            <a:avLst/>
          </a:prstGeom>
        </p:spPr>
        <p:txBody>
          <a:bodyPr/>
          <a:lstStyle/>
          <a:p>
            <a:pPr indent="355600" algn="just" defTabSz="449170">
              <a:defRPr/>
            </a:pPr>
            <a:r>
              <a:rPr lang="it-IT" dirty="0" smtClean="0"/>
              <a:t>La Delibera n. 89/2010 - Indirizzi in materia di parametri e modelli di riferimento del Sistema di misurazione e valutazione della performance (articoli 13, comma 6, lett. d) e 30) del decreto legislativo 27 ottobre 2009, n. 150 richiede che le amministrazioni procedano sia a una “chiara definizione degli obiettivi”, che a una “specificazione dei legami tra obiettivi, indicatori e target”. </a:t>
            </a:r>
          </a:p>
          <a:p>
            <a:pPr indent="355600" algn="just" defTabSz="449170">
              <a:defRPr/>
            </a:pPr>
            <a:r>
              <a:rPr lang="it-IT" dirty="0" smtClean="0"/>
              <a:t>Nella gestione della performance, obiettivo, indicatore e target sono i tre elementi che usiamo per rappresentare rispettivamente:</a:t>
            </a:r>
          </a:p>
          <a:p>
            <a:pPr indent="355600" algn="just" defTabSz="449170">
              <a:defRPr/>
            </a:pPr>
            <a:r>
              <a:rPr lang="it-IT" dirty="0" smtClean="0"/>
              <a:t>•	ciò che si vuole perseguire (obiettivo)</a:t>
            </a:r>
          </a:p>
          <a:p>
            <a:pPr indent="355600" algn="just" defTabSz="449170">
              <a:defRPr/>
            </a:pPr>
            <a:r>
              <a:rPr lang="it-IT" dirty="0" smtClean="0"/>
              <a:t>•	ciò che si utilizza per raccogliere ed analizzare i dati necessari per monitorare i progressi ottenuti nel perseguimento dell’obiettivo (indicatore)</a:t>
            </a:r>
          </a:p>
          <a:p>
            <a:pPr indent="355600" algn="just" defTabSz="449170">
              <a:defRPr/>
            </a:pPr>
            <a:r>
              <a:rPr lang="it-IT" dirty="0" smtClean="0"/>
              <a:t>•	il livello atteso di performance, misurato attraverso uno o più indicatori, che si desidera ottenere per poter considerare un obiettivo conseguito o raggiunto (target).</a:t>
            </a:r>
          </a:p>
          <a:p>
            <a:pPr indent="355600" algn="just" defTabSz="449170">
              <a:defRPr/>
            </a:pPr>
            <a:r>
              <a:rPr lang="it-IT" dirty="0" smtClean="0"/>
              <a:t>In questa sezione sono resi espliciti, per ogni obiettivo strategico individuato nel Piano delle Performance, le azioni che la Fondazione intende mettere in atto che si traducono negli indicatori che misurano il grado di raggiungimento rispetto ai target programmati per le annualità 2022-2023-2024.</a:t>
            </a:r>
          </a:p>
          <a:p>
            <a:pPr indent="355600" algn="just" defTabSz="449170">
              <a:defRPr/>
            </a:pPr>
            <a:r>
              <a:rPr lang="it-IT" dirty="0" smtClean="0"/>
              <a:t>L’aggiornamento e la rendicontazione di tali indicatori saranno esposti nella Relazione sulla Performance secondo quanto previsto dalla normativa vigente.</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08720"/>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176759"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1" name="CasellaDiTesto 10"/>
          <p:cNvSpPr txBox="1"/>
          <p:nvPr/>
        </p:nvSpPr>
        <p:spPr>
          <a:xfrm>
            <a:off x="212478" y="1844824"/>
            <a:ext cx="8643998" cy="1077218"/>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R1 – 	“Equilibrio economico-finanziario della Fondazione “</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descrive il contributo delle </a:t>
            </a:r>
            <a:r>
              <a:rPr lang="it-IT" sz="1600" dirty="0" err="1" smtClean="0">
                <a:solidFill>
                  <a:schemeClr val="tx1">
                    <a:lumMod val="85000"/>
                    <a:lumOff val="15000"/>
                  </a:schemeClr>
                </a:solidFill>
                <a:latin typeface="Calibri" pitchFamily="34" charset="0"/>
              </a:rPr>
              <a:t>UU.OO</a:t>
            </a:r>
            <a:r>
              <a:rPr lang="it-IT" sz="1600" dirty="0" smtClean="0">
                <a:solidFill>
                  <a:schemeClr val="tx1">
                    <a:lumMod val="85000"/>
                    <a:lumOff val="15000"/>
                  </a:schemeClr>
                </a:solidFill>
                <a:latin typeface="Calibri" pitchFamily="34" charset="0"/>
              </a:rPr>
              <a:t>. all'equilibrio economico finanziario della Fondazione attraverso la gestione efficace ed efficiente delle risorse assegnate nell’erogare le prestazioni sanitarie</a:t>
            </a:r>
          </a:p>
        </p:txBody>
      </p:sp>
      <p:pic>
        <p:nvPicPr>
          <p:cNvPr id="1026" name="Picture 2"/>
          <p:cNvPicPr>
            <a:picLocks noChangeAspect="1" noChangeArrowheads="1"/>
          </p:cNvPicPr>
          <p:nvPr/>
        </p:nvPicPr>
        <p:blipFill>
          <a:blip r:embed="rId3" cstate="print"/>
          <a:srcRect/>
          <a:stretch>
            <a:fillRect/>
          </a:stretch>
        </p:blipFill>
        <p:spPr bwMode="auto">
          <a:xfrm>
            <a:off x="467544" y="2990082"/>
            <a:ext cx="7920880" cy="3391246"/>
          </a:xfrm>
          <a:prstGeom prst="rect">
            <a:avLst/>
          </a:prstGeom>
          <a:noFill/>
          <a:ln w="9525">
            <a:noFill/>
            <a:miter lim="800000"/>
            <a:headEnd/>
            <a:tailEnd/>
          </a:ln>
          <a:effec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hlinkClick r:id="rId3"/>
          </p:cNvPr>
          <p:cNvSpPr/>
          <p:nvPr/>
        </p:nvSpPr>
        <p:spPr>
          <a:xfrm>
            <a:off x="179512"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176759"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3" name="CasellaDiTesto 12"/>
          <p:cNvSpPr txBox="1"/>
          <p:nvPr/>
        </p:nvSpPr>
        <p:spPr>
          <a:xfrm>
            <a:off x="251520" y="1844824"/>
            <a:ext cx="8643998" cy="83099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R2 – 	“Miglioramento delle performance della Fondazione“</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questo obiettivo vuole rappresentare l’ottimizzazione dei processi il cui fine ultimo è il raggiungimento di risultati di efficienza migliori. </a:t>
            </a:r>
          </a:p>
        </p:txBody>
      </p:sp>
      <p:pic>
        <p:nvPicPr>
          <p:cNvPr id="2050" name="Picture 2"/>
          <p:cNvPicPr>
            <a:picLocks noChangeAspect="1" noChangeArrowheads="1"/>
          </p:cNvPicPr>
          <p:nvPr/>
        </p:nvPicPr>
        <p:blipFill>
          <a:blip r:embed="rId4" cstate="print"/>
          <a:srcRect/>
          <a:stretch>
            <a:fillRect/>
          </a:stretch>
        </p:blipFill>
        <p:spPr bwMode="auto">
          <a:xfrm>
            <a:off x="539552" y="2780928"/>
            <a:ext cx="7632848" cy="3600400"/>
          </a:xfrm>
          <a:prstGeom prst="rect">
            <a:avLst/>
          </a:prstGeom>
          <a:noFill/>
          <a:ln w="9525">
            <a:noFill/>
            <a:miter lim="800000"/>
            <a:headEnd/>
            <a:tailEnd/>
          </a:ln>
          <a:effec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214424"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250143" y="1916832"/>
            <a:ext cx="8643998" cy="83099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R3 – 	“Trasparenza e Prevenzione della Corruzione“</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sono descritti gli obiettivi strategici in materia di prevenzione della corruzione e della trasparenza.</a:t>
            </a:r>
          </a:p>
        </p:txBody>
      </p:sp>
      <p:pic>
        <p:nvPicPr>
          <p:cNvPr id="3075" name="Picture 3"/>
          <p:cNvPicPr>
            <a:picLocks noChangeAspect="1" noChangeArrowheads="1"/>
          </p:cNvPicPr>
          <p:nvPr/>
        </p:nvPicPr>
        <p:blipFill>
          <a:blip r:embed="rId3" cstate="print"/>
          <a:srcRect/>
          <a:stretch>
            <a:fillRect/>
          </a:stretch>
        </p:blipFill>
        <p:spPr bwMode="auto">
          <a:xfrm>
            <a:off x="395536" y="2996952"/>
            <a:ext cx="8064896" cy="2824873"/>
          </a:xfrm>
          <a:prstGeom prst="rect">
            <a:avLst/>
          </a:prstGeom>
          <a:noFill/>
          <a:ln w="9525">
            <a:noFill/>
            <a:miter lim="800000"/>
            <a:headEnd/>
            <a:tailEnd/>
          </a:ln>
          <a:effectLst/>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4752528"/>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214424"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1" name="CasellaDiTesto 10"/>
          <p:cNvSpPr txBox="1"/>
          <p:nvPr/>
        </p:nvSpPr>
        <p:spPr>
          <a:xfrm>
            <a:off x="251520" y="1844824"/>
            <a:ext cx="8643998" cy="1323439"/>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R4 – 	“Semplificazione ed innovazione“</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L’obiettivo strategico racchiude le iniziative di sviluppo tecnologico e semplificazione coerentemente con la programmazione regionale esplicitata nel Piano di Intervento annuale edito da Lombardia Informatica.</a:t>
            </a:r>
          </a:p>
        </p:txBody>
      </p:sp>
      <p:pic>
        <p:nvPicPr>
          <p:cNvPr id="1026" name="Picture 2"/>
          <p:cNvPicPr>
            <a:picLocks noChangeAspect="1" noChangeArrowheads="1"/>
          </p:cNvPicPr>
          <p:nvPr/>
        </p:nvPicPr>
        <p:blipFill>
          <a:blip r:embed="rId3" cstate="print"/>
          <a:srcRect/>
          <a:stretch>
            <a:fillRect/>
          </a:stretch>
        </p:blipFill>
        <p:spPr bwMode="auto">
          <a:xfrm>
            <a:off x="395536" y="3501008"/>
            <a:ext cx="8287980" cy="1800200"/>
          </a:xfrm>
          <a:prstGeom prst="rect">
            <a:avLst/>
          </a:prstGeom>
          <a:noFill/>
          <a:ln w="9525">
            <a:noFill/>
            <a:miter lim="800000"/>
            <a:headEnd/>
            <a:tailEnd/>
          </a:ln>
          <a:effec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26138"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4" name="CasellaDiTesto 13"/>
          <p:cNvSpPr txBox="1"/>
          <p:nvPr/>
        </p:nvSpPr>
        <p:spPr>
          <a:xfrm>
            <a:off x="179512" y="1910562"/>
            <a:ext cx="8715436" cy="83099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S1 – 	“Garantire i livelli di assistenza“</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L’obiettivo strategico si prefigge di misurare l’efficacia e l’equità delle prestazioni e dei servizi sanitari erogati dalla Fondazione</a:t>
            </a:r>
            <a:r>
              <a:rPr lang="it-IT" sz="1600" dirty="0" smtClean="0">
                <a:solidFill>
                  <a:srgbClr val="990000"/>
                </a:solidFill>
                <a:latin typeface="Calibri" pitchFamily="34" charset="0"/>
              </a:rPr>
              <a:t>.</a:t>
            </a: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pic>
        <p:nvPicPr>
          <p:cNvPr id="4098" name="Picture 2"/>
          <p:cNvPicPr>
            <a:picLocks noChangeAspect="1" noChangeArrowheads="1"/>
          </p:cNvPicPr>
          <p:nvPr/>
        </p:nvPicPr>
        <p:blipFill>
          <a:blip r:embed="rId3" cstate="print"/>
          <a:srcRect/>
          <a:stretch>
            <a:fillRect/>
          </a:stretch>
        </p:blipFill>
        <p:spPr bwMode="auto">
          <a:xfrm>
            <a:off x="539552" y="2780928"/>
            <a:ext cx="7786339" cy="3528392"/>
          </a:xfrm>
          <a:prstGeom prst="rect">
            <a:avLst/>
          </a:prstGeom>
          <a:noFill/>
          <a:ln w="9525">
            <a:noFill/>
            <a:miter lim="800000"/>
            <a:headEnd/>
            <a:tailEnd/>
          </a:ln>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0405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Sviluppi legati al COVID-19</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543544"/>
          </a:xfrm>
          <a:prstGeom prst="rect">
            <a:avLst/>
          </a:prstGeom>
          <a:ln/>
        </p:spPr>
        <p:txBody>
          <a:bodyPr lIns="82945" tIns="41473" rIns="82945" bIns="41473"/>
          <a:lstStyle/>
          <a:p>
            <a:pPr algn="just">
              <a:spcBef>
                <a:spcPts val="1200"/>
              </a:spcBef>
            </a:pPr>
            <a:r>
              <a:rPr lang="it-IT" sz="1600" dirty="0" smtClean="0"/>
              <a:t>Le sfide che l’emergenza pandemica COVID-19 ci sta facendo affrontare, hanno e avranno conseguenze perpetue su diversi aspetti, non solo sulla vita di tutti i giorni. Le conseguenze della pandemia si riflettono anche e soprattutto sul nostro Servizio Sanitario che, pur essendo stato messo a dura prova, ha saputo reagire nonostante il ridimensionamento delle risorse a disposizione.</a:t>
            </a:r>
          </a:p>
          <a:p>
            <a:pPr algn="just">
              <a:spcBef>
                <a:spcPts val="1200"/>
              </a:spcBef>
            </a:pPr>
            <a:r>
              <a:rPr lang="it-IT" sz="1600" dirty="0" smtClean="0"/>
              <a:t>La pandemia di COVID-19 ha avuto e sta avendo un profondo impatto sull’assistenza sanitaria nelle nostre comunità e il Policlinico ha fatto la sua parte con tutti i suoi operatori impegnati in un obiettivo comune: trasformarlo profondamente per renderlo adeguato all'emergenza pandemica. Un obiettivo che è stato centrato appieno e in tempi rapidissimi, grazie allo straordinario lavoro che ciascuno ha portato avanti. Un lavoro per niente facile, perché l'emergenza sanitaria era già estesa, le pressioni fortissime e il tempo a disposizione davvero poco. </a:t>
            </a:r>
          </a:p>
          <a:p>
            <a:pPr algn="just">
              <a:spcBef>
                <a:spcPts val="1200"/>
              </a:spcBef>
            </a:pPr>
            <a:r>
              <a:rPr lang="it-IT" sz="1600" dirty="0" smtClean="0"/>
              <a:t>E’ stato ridefinito il flusso dei pazienti in modo da separare il percorso dei </a:t>
            </a:r>
            <a:r>
              <a:rPr lang="it-IT" sz="1600" dirty="0" err="1" smtClean="0"/>
              <a:t>Covid-positivi</a:t>
            </a:r>
            <a:r>
              <a:rPr lang="it-IT" sz="1600" dirty="0" smtClean="0"/>
              <a:t> e proteggere il resto dei reparti creando aree ben definite e isolate per accogliere i pazienti positivi, trasformando interi Padiglioni per renderli pronti ad affrontare l'emergenza e fornendo a ognuno gli strumenti per essere nelle condizioni di svolgere al meglio ed in sicurezza il proprio lavoro.</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hlinkClick r:id="rId3"/>
          </p:cNvPr>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7" name="CasellaDiTesto 16"/>
          <p:cNvSpPr txBox="1"/>
          <p:nvPr/>
        </p:nvSpPr>
        <p:spPr>
          <a:xfrm>
            <a:off x="179512" y="1772816"/>
            <a:ext cx="8715436" cy="1077218"/>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S2 – 	“appropriatezza delle prestazioni erogate“</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L’obiettivo strategico si prefigge di misurare alcuni aspetti della qualità delle prestazioni e dell’utilizzo delle risorse sanitarie, al fine di promuovere il miglioramento della qualità dei servizi e dell’assistenza erogata.</a:t>
            </a:r>
          </a:p>
        </p:txBody>
      </p:sp>
      <p:pic>
        <p:nvPicPr>
          <p:cNvPr id="5122" name="Picture 2"/>
          <p:cNvPicPr>
            <a:picLocks noChangeAspect="1" noChangeArrowheads="1"/>
          </p:cNvPicPr>
          <p:nvPr/>
        </p:nvPicPr>
        <p:blipFill>
          <a:blip r:embed="rId4" cstate="print"/>
          <a:srcRect/>
          <a:stretch>
            <a:fillRect/>
          </a:stretch>
        </p:blipFill>
        <p:spPr bwMode="auto">
          <a:xfrm>
            <a:off x="395536" y="2996952"/>
            <a:ext cx="8453739" cy="3240360"/>
          </a:xfrm>
          <a:prstGeom prst="rect">
            <a:avLst/>
          </a:prstGeom>
          <a:noFill/>
          <a:ln w="9525">
            <a:noFill/>
            <a:miter lim="800000"/>
            <a:headEnd/>
            <a:tailEnd/>
          </a:ln>
          <a:effectLst/>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4" name="CasellaDiTesto 13"/>
          <p:cNvSpPr txBox="1"/>
          <p:nvPr/>
        </p:nvSpPr>
        <p:spPr>
          <a:xfrm>
            <a:off x="214282" y="2065325"/>
            <a:ext cx="8715436" cy="1323439"/>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S3 – 	“Governo dei tempi di attesa“</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L’obiettivo strategico si prefigge di  verificare il contenimento dei tempi di attesa con l’obiettivo di attualizzarli rispetto a eventuali nuove priorità e necessità attraverso l’analisi dei tempi medi di attesa per le prestazioni oggetto di monitoraggio da parte di ATS Milano.</a:t>
            </a:r>
          </a:p>
        </p:txBody>
      </p:sp>
      <p:pic>
        <p:nvPicPr>
          <p:cNvPr id="6146" name="Picture 2"/>
          <p:cNvPicPr>
            <a:picLocks noChangeAspect="1" noChangeArrowheads="1"/>
          </p:cNvPicPr>
          <p:nvPr/>
        </p:nvPicPr>
        <p:blipFill>
          <a:blip r:embed="rId3" cstate="print"/>
          <a:srcRect/>
          <a:stretch>
            <a:fillRect/>
          </a:stretch>
        </p:blipFill>
        <p:spPr bwMode="auto">
          <a:xfrm>
            <a:off x="323528" y="3789040"/>
            <a:ext cx="8136904" cy="1944216"/>
          </a:xfrm>
          <a:prstGeom prst="rect">
            <a:avLst/>
          </a:prstGeom>
          <a:noFill/>
          <a:ln w="9525">
            <a:noFill/>
            <a:miter lim="800000"/>
            <a:headEnd/>
            <a:tailEnd/>
          </a:ln>
          <a:effectLst/>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hlinkClick r:id="rId3"/>
          </p:cNvPr>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7" name="CasellaDiTesto 16"/>
          <p:cNvSpPr txBox="1"/>
          <p:nvPr/>
        </p:nvSpPr>
        <p:spPr>
          <a:xfrm>
            <a:off x="214282" y="2065325"/>
            <a:ext cx="8715436" cy="1077218"/>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S4 – 	“Sorveglianza igienico sanitaria“</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L’obiettivo strategico si prefigge di  verificare l’applicazione dei meccanismi di tutela della salute collettiva attraverso la prevenzione delle malattie, la promozione della salute ed il miglioramento della qualità della vita.</a:t>
            </a:r>
          </a:p>
        </p:txBody>
      </p:sp>
      <p:pic>
        <p:nvPicPr>
          <p:cNvPr id="7170" name="Picture 2"/>
          <p:cNvPicPr>
            <a:picLocks noChangeAspect="1" noChangeArrowheads="1"/>
          </p:cNvPicPr>
          <p:nvPr/>
        </p:nvPicPr>
        <p:blipFill>
          <a:blip r:embed="rId4" cstate="print"/>
          <a:srcRect/>
          <a:stretch>
            <a:fillRect/>
          </a:stretch>
        </p:blipFill>
        <p:spPr bwMode="auto">
          <a:xfrm>
            <a:off x="323528" y="3356992"/>
            <a:ext cx="8280920" cy="2553401"/>
          </a:xfrm>
          <a:prstGeom prst="rect">
            <a:avLst/>
          </a:prstGeom>
          <a:noFill/>
          <a:ln w="9525">
            <a:noFill/>
            <a:miter lim="800000"/>
            <a:headEnd/>
            <a:tailEnd/>
          </a:ln>
          <a:effec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4" name="CasellaDiTesto 13"/>
          <p:cNvSpPr txBox="1"/>
          <p:nvPr/>
        </p:nvSpPr>
        <p:spPr>
          <a:xfrm>
            <a:off x="214282" y="2065325"/>
            <a:ext cx="8715436" cy="1077218"/>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S5 – 	“mantenimento dello status di </a:t>
            </a:r>
            <a:r>
              <a:rPr lang="it-IT" sz="1600" b="1" dirty="0" err="1" smtClean="0">
                <a:solidFill>
                  <a:schemeClr val="tx1">
                    <a:lumMod val="85000"/>
                    <a:lumOff val="15000"/>
                  </a:schemeClr>
                </a:solidFill>
                <a:latin typeface="Calibri" pitchFamily="34" charset="0"/>
              </a:rPr>
              <a:t>I.R.C.C.S.</a:t>
            </a:r>
            <a:r>
              <a:rPr lang="it-IT" sz="1600" b="1" dirty="0" smtClean="0">
                <a:solidFill>
                  <a:schemeClr val="tx1">
                    <a:lumMod val="85000"/>
                    <a:lumOff val="15000"/>
                  </a:schemeClr>
                </a:solidFill>
                <a:latin typeface="Calibri" pitchFamily="34" charset="0"/>
              </a:rPr>
              <a:t>“</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L’obiettivo strategico si prefigge di  verificare i caratteri di eccellenza del livello dell’attività di ricovero e cura di alta specialità al fine di assicurare una più alta qualità dell’attività assistenziale.</a:t>
            </a:r>
          </a:p>
        </p:txBody>
      </p:sp>
      <p:pic>
        <p:nvPicPr>
          <p:cNvPr id="8195" name="Picture 3"/>
          <p:cNvPicPr>
            <a:picLocks noChangeAspect="1" noChangeArrowheads="1"/>
          </p:cNvPicPr>
          <p:nvPr/>
        </p:nvPicPr>
        <p:blipFill>
          <a:blip r:embed="rId3" cstate="print"/>
          <a:srcRect/>
          <a:stretch>
            <a:fillRect/>
          </a:stretch>
        </p:blipFill>
        <p:spPr bwMode="auto">
          <a:xfrm>
            <a:off x="467544" y="3284984"/>
            <a:ext cx="8272156" cy="2952328"/>
          </a:xfrm>
          <a:prstGeom prst="rect">
            <a:avLst/>
          </a:prstGeom>
          <a:noFill/>
          <a:ln w="9525">
            <a:noFill/>
            <a:miter lim="800000"/>
            <a:headEnd/>
            <a:tailEnd/>
          </a:ln>
          <a:effectLst/>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3903"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7" name="CasellaDiTesto 16"/>
          <p:cNvSpPr txBox="1"/>
          <p:nvPr/>
        </p:nvSpPr>
        <p:spPr>
          <a:xfrm>
            <a:off x="21428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I</a:t>
            </a:r>
          </a:p>
          <a:p>
            <a:pPr algn="ctr"/>
            <a:r>
              <a:rPr lang="it-IT" sz="1600" b="1" dirty="0" smtClean="0">
                <a:solidFill>
                  <a:schemeClr val="bg1"/>
                </a:solidFill>
                <a:latin typeface="Calibri" pitchFamily="34" charset="0"/>
              </a:rPr>
              <a:t>DIRITTI DEI CITTADINI</a:t>
            </a:r>
            <a:endParaRPr lang="it-IT" sz="1600" b="1" dirty="0">
              <a:solidFill>
                <a:schemeClr val="bg1"/>
              </a:solidFill>
              <a:latin typeface="Calibri" pitchFamily="34" charset="0"/>
            </a:endParaRPr>
          </a:p>
        </p:txBody>
      </p:sp>
      <p:sp>
        <p:nvSpPr>
          <p:cNvPr id="18" name="CasellaDiTesto 17"/>
          <p:cNvSpPr txBox="1"/>
          <p:nvPr/>
        </p:nvSpPr>
        <p:spPr>
          <a:xfrm>
            <a:off x="825470" y="125547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9" name="CasellaDiTesto 18"/>
          <p:cNvSpPr txBox="1"/>
          <p:nvPr/>
        </p:nvSpPr>
        <p:spPr>
          <a:xfrm>
            <a:off x="214282" y="1916832"/>
            <a:ext cx="8715436" cy="1569660"/>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D1 – 	“Accessibilità, vivibilità e comfort nelle strutture della Fondazione“</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L’obiettivo strategico si prefigge di  verificare i processi assistenziali ed organizzativi orientati al rispetto e alla specificità della persona, ottenere accessibilità fisica, vivibilità e comfort dei luoghi di cura, accesso all’informazione, cura delle relazioni paziente/medico/struttura ospedaliera/famiglia.</a:t>
            </a:r>
          </a:p>
        </p:txBody>
      </p:sp>
      <p:sp>
        <p:nvSpPr>
          <p:cNvPr id="20" name="Ovale 19"/>
          <p:cNvSpPr/>
          <p:nvPr/>
        </p:nvSpPr>
        <p:spPr bwMode="auto">
          <a:xfrm>
            <a:off x="2611420" y="119618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smtClean="0">
                <a:solidFill>
                  <a:schemeClr val="bg1"/>
                </a:solidFill>
              </a:rPr>
              <a:t>D</a:t>
            </a:r>
            <a:endPar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pic>
        <p:nvPicPr>
          <p:cNvPr id="2050" name="Picture 2"/>
          <p:cNvPicPr>
            <a:picLocks noChangeAspect="1" noChangeArrowheads="1"/>
          </p:cNvPicPr>
          <p:nvPr/>
        </p:nvPicPr>
        <p:blipFill>
          <a:blip r:embed="rId3" cstate="print"/>
          <a:srcRect/>
          <a:stretch>
            <a:fillRect/>
          </a:stretch>
        </p:blipFill>
        <p:spPr bwMode="auto">
          <a:xfrm>
            <a:off x="683568" y="3501008"/>
            <a:ext cx="7776864" cy="2855050"/>
          </a:xfrm>
          <a:prstGeom prst="rect">
            <a:avLst/>
          </a:prstGeom>
          <a:noFill/>
          <a:ln w="9525">
            <a:noFill/>
            <a:miter lim="800000"/>
            <a:headEnd/>
            <a:tailEnd/>
          </a:ln>
          <a:effectLst/>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3903"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8760"/>
            <a:ext cx="8064895" cy="4039488"/>
          </a:xfrm>
          <a:prstGeom prst="rect">
            <a:avLst/>
          </a:prstGeom>
          <a:ln/>
        </p:spPr>
        <p:txBody>
          <a:bodyPr lIns="82945" tIns="41473" rIns="82945" bIns="41473"/>
          <a:lstStyle/>
          <a:p>
            <a:pPr algn="just">
              <a:spcBef>
                <a:spcPts val="1200"/>
              </a:spcBef>
            </a:pPr>
            <a:endParaRPr lang="it-IT" sz="1600" dirty="0"/>
          </a:p>
        </p:txBody>
      </p:sp>
      <p:sp>
        <p:nvSpPr>
          <p:cNvPr id="17" name="CasellaDiTesto 16"/>
          <p:cNvSpPr txBox="1"/>
          <p:nvPr/>
        </p:nvSpPr>
        <p:spPr>
          <a:xfrm>
            <a:off x="21428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I</a:t>
            </a:r>
          </a:p>
          <a:p>
            <a:pPr algn="ctr"/>
            <a:r>
              <a:rPr lang="it-IT" sz="1600" b="1" dirty="0" smtClean="0">
                <a:solidFill>
                  <a:schemeClr val="bg1"/>
                </a:solidFill>
                <a:latin typeface="Calibri" pitchFamily="34" charset="0"/>
              </a:rPr>
              <a:t>DIRITTI DEI CITTADINI</a:t>
            </a:r>
            <a:endParaRPr lang="it-IT" sz="1600" b="1" dirty="0">
              <a:solidFill>
                <a:schemeClr val="bg1"/>
              </a:solidFill>
              <a:latin typeface="Calibri" pitchFamily="34" charset="0"/>
            </a:endParaRPr>
          </a:p>
        </p:txBody>
      </p:sp>
      <p:sp>
        <p:nvSpPr>
          <p:cNvPr id="18" name="CasellaDiTesto 17"/>
          <p:cNvSpPr txBox="1"/>
          <p:nvPr/>
        </p:nvSpPr>
        <p:spPr>
          <a:xfrm>
            <a:off x="825470" y="126876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20" name="Ovale 19"/>
          <p:cNvSpPr/>
          <p:nvPr/>
        </p:nvSpPr>
        <p:spPr bwMode="auto">
          <a:xfrm>
            <a:off x="2611420" y="119675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smtClean="0">
                <a:solidFill>
                  <a:schemeClr val="bg1"/>
                </a:solidFill>
              </a:rPr>
              <a:t>D</a:t>
            </a:r>
            <a:endPar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
        <p:nvSpPr>
          <p:cNvPr id="11" name="CasellaDiTesto 10"/>
          <p:cNvSpPr txBox="1"/>
          <p:nvPr/>
        </p:nvSpPr>
        <p:spPr>
          <a:xfrm>
            <a:off x="214282" y="1844824"/>
            <a:ext cx="8715436" cy="1323439"/>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D2 – 	“Cura della relazione e  della comunicazione fra professionista e utente/paziente“</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L’obiettivo strategico si prefigge di verificare la capacità di comunicare in modo efficace e di stabilire una relazione positiva e emotivamente armonica col paziente e con i familiari.</a:t>
            </a:r>
          </a:p>
        </p:txBody>
      </p:sp>
      <p:pic>
        <p:nvPicPr>
          <p:cNvPr id="9218" name="Picture 2"/>
          <p:cNvPicPr>
            <a:picLocks noChangeAspect="1" noChangeArrowheads="1"/>
          </p:cNvPicPr>
          <p:nvPr/>
        </p:nvPicPr>
        <p:blipFill>
          <a:blip r:embed="rId3" cstate="print"/>
          <a:srcRect/>
          <a:stretch>
            <a:fillRect/>
          </a:stretch>
        </p:blipFill>
        <p:spPr bwMode="auto">
          <a:xfrm>
            <a:off x="467544" y="3212976"/>
            <a:ext cx="8237981" cy="3024336"/>
          </a:xfrm>
          <a:prstGeom prst="rect">
            <a:avLst/>
          </a:prstGeom>
          <a:noFill/>
          <a:ln w="9525">
            <a:noFill/>
            <a:miter lim="800000"/>
            <a:headEnd/>
            <a:tailEnd/>
          </a:ln>
          <a:effectLst/>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1124744"/>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Piano delle azioni positive</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8760"/>
            <a:ext cx="8064895" cy="4039488"/>
          </a:xfrm>
          <a:prstGeom prst="rect">
            <a:avLst/>
          </a:prstGeom>
          <a:ln/>
        </p:spPr>
        <p:txBody>
          <a:bodyPr lIns="82945" tIns="41473" rIns="82945" bIns="41473"/>
          <a:lstStyle/>
          <a:p>
            <a:pPr algn="just">
              <a:spcBef>
                <a:spcPts val="1200"/>
              </a:spcBef>
            </a:pPr>
            <a:endParaRPr lang="it-IT" sz="1600" dirty="0"/>
          </a:p>
        </p:txBody>
      </p:sp>
      <p:sp>
        <p:nvSpPr>
          <p:cNvPr id="12" name="Rectangle 2"/>
          <p:cNvSpPr txBox="1">
            <a:spLocks noChangeArrowheads="1"/>
          </p:cNvSpPr>
          <p:nvPr/>
        </p:nvSpPr>
        <p:spPr>
          <a:xfrm>
            <a:off x="619944" y="1333728"/>
            <a:ext cx="8064895" cy="4759568"/>
          </a:xfrm>
          <a:prstGeom prst="rect">
            <a:avLst/>
          </a:prstGeom>
          <a:ln/>
        </p:spPr>
        <p:txBody>
          <a:bodyPr lIns="82945" tIns="41473" rIns="82945" bIns="41473"/>
          <a:lstStyle/>
          <a:p>
            <a:pPr algn="just" defTabSz="449170">
              <a:spcBef>
                <a:spcPts val="600"/>
              </a:spcBef>
              <a:defRPr/>
            </a:pPr>
            <a:r>
              <a:rPr lang="it-IT" dirty="0" smtClean="0"/>
              <a:t>Il d.lgs. n. 198 del 2006 recante “Codice delle pari opportunità tra uomo e donna”, all’articolo 48, intitolato “Azioni positive nelle pubbliche amministrazioni” stabilisce che le amministrazioni pubbliche predispongano Piani triennali di azioni positive tendenti ad assicurare la rimozione degli ostacoli che, di fatto, impediscono la piena realizzazione delle pari opportunità nel lavoro. A tal proposito, la Direttiva N. 2/2019 “Misure per promuovere le Pari Opportunità e rafforzare il ruolo dei CUG nelle pubbliche amministrazioni” ribadisce che la promozione della parità e delle pari opportunità nella pubblica amministrazione necessita di un’adeguata attività di pianificazione e programmazione ravvisabile nel suddetto Piano di Azioni Positive (PAP).</a:t>
            </a:r>
          </a:p>
          <a:p>
            <a:pPr algn="just" defTabSz="449170">
              <a:spcBef>
                <a:spcPts val="600"/>
              </a:spcBef>
              <a:defRPr/>
            </a:pPr>
            <a:r>
              <a:rPr lang="it-IT" dirty="0" smtClean="0"/>
              <a:t>Al riguardo, il Comitato Unico di Garanzia della Fondazione ha presentato agli organi di indirizzo politico-amministrativo la relazione sulla situazione del personale dell’ente di appartenenza. </a:t>
            </a:r>
          </a:p>
          <a:p>
            <a:pPr algn="just" defTabSz="449170">
              <a:spcBef>
                <a:spcPts val="600"/>
              </a:spcBef>
              <a:defRPr/>
            </a:pPr>
            <a:r>
              <a:rPr lang="it-IT" dirty="0" smtClean="0"/>
              <a:t>Con delibera del Direttore Generale n. 444 del 18/02/2022 è stato costituito il nuovo Comitato Unico di Garanzia per le pari opportunità.</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908720"/>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Piano Organizzativo del Lavoro Agile (POLA)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8760"/>
            <a:ext cx="8064895" cy="4039488"/>
          </a:xfrm>
          <a:prstGeom prst="rect">
            <a:avLst/>
          </a:prstGeom>
          <a:ln/>
        </p:spPr>
        <p:txBody>
          <a:bodyPr lIns="82945" tIns="41473" rIns="82945" bIns="41473"/>
          <a:lstStyle/>
          <a:p>
            <a:pPr algn="just">
              <a:spcBef>
                <a:spcPts val="1200"/>
              </a:spcBef>
            </a:pPr>
            <a:endParaRPr lang="it-IT" sz="1600" dirty="0"/>
          </a:p>
        </p:txBody>
      </p:sp>
      <p:sp>
        <p:nvSpPr>
          <p:cNvPr id="12" name="Rectangle 2"/>
          <p:cNvSpPr txBox="1">
            <a:spLocks noChangeArrowheads="1"/>
          </p:cNvSpPr>
          <p:nvPr/>
        </p:nvSpPr>
        <p:spPr>
          <a:xfrm>
            <a:off x="619944" y="1333728"/>
            <a:ext cx="8064895" cy="4039488"/>
          </a:xfrm>
          <a:prstGeom prst="rect">
            <a:avLst/>
          </a:prstGeom>
          <a:ln/>
        </p:spPr>
        <p:txBody>
          <a:bodyPr lIns="82945" tIns="41473" rIns="82945" bIns="41473"/>
          <a:lstStyle/>
          <a:p>
            <a:pPr algn="just" defTabSz="449170">
              <a:spcBef>
                <a:spcPts val="600"/>
              </a:spcBef>
              <a:defRPr/>
            </a:pPr>
            <a:r>
              <a:rPr lang="it-IT" dirty="0" smtClean="0"/>
              <a:t>Nel corso dell’anno 2020, a causa della pandemia di COVID 19, la Fondazione, in ottemperanza alle vigenti disposizioni legislative ed in considerazione delle varie proroghe intervenute nel tempo, ha provveduto ad applicare lo Smart </a:t>
            </a:r>
            <a:r>
              <a:rPr lang="it-IT" dirty="0" err="1" smtClean="0"/>
              <a:t>working</a:t>
            </a:r>
            <a:r>
              <a:rPr lang="it-IT" dirty="0" smtClean="0"/>
              <a:t> "semplificato" durante il periodo dell’emergenza pandemica.</a:t>
            </a:r>
          </a:p>
          <a:p>
            <a:pPr algn="just" defTabSz="449170">
              <a:spcBef>
                <a:spcPts val="600"/>
              </a:spcBef>
              <a:defRPr/>
            </a:pPr>
            <a:r>
              <a:rPr lang="it-IT" dirty="0" smtClean="0"/>
              <a:t>Il nulla osta al “lavoro agile emergenziale” è stato concesso dal Responsabile della UO di afferenza sulla base di una valutazione concreta della reale fattibilità della prestazione lavorativa a distanza, nonché previa verifica sulla fattibilità tecnica da parte del Servizio informatico.</a:t>
            </a:r>
          </a:p>
          <a:p>
            <a:pPr algn="just" defTabSz="449170">
              <a:spcBef>
                <a:spcPts val="600"/>
              </a:spcBef>
              <a:defRPr/>
            </a:pPr>
            <a:r>
              <a:rPr lang="it-IT" dirty="0" smtClean="0"/>
              <a:t>Ogni dirigente responsabile di UO, oltre ad aver effettuato l'analisi preventiva sulla fattibilità della prestazione lavorativa a distanza, ha avuto il compito di assegnare formalmente le attività da svolgere ed i risultati da conseguire, avendo cura di monitorarne e rendicontarne l'effettiva realizzazione.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1124744"/>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0405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Sviluppi legati al COVID-19</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r>
              <a:rPr lang="it-IT" sz="1600" dirty="0" smtClean="0"/>
              <a:t>E’ stato assegnato in gestione al Policlinico il Presidio ubicato nel Padiglione Fiera Milano City con i posti letto di Terapia Intensiva.</a:t>
            </a:r>
          </a:p>
          <a:p>
            <a:pPr algn="just">
              <a:spcBef>
                <a:spcPts val="1200"/>
              </a:spcBef>
            </a:pPr>
            <a:r>
              <a:rPr lang="it-IT" sz="1600" dirty="0" smtClean="0"/>
              <a:t>Le difficoltà ci sono e per questo il lavoro di tutti è prezioso e lo è soprattutto quello sviluppato in team con il giusto spirito di collaborazione finalizzato al perseguimento dell’obiettivo comune.</a:t>
            </a:r>
          </a:p>
          <a:p>
            <a:pPr algn="just">
              <a:spcBef>
                <a:spcPts val="1200"/>
              </a:spcBef>
            </a:pPr>
            <a:r>
              <a:rPr lang="it-IT" sz="1600" dirty="0" smtClean="0"/>
              <a:t>Nel mese di ottobre 2020 si è dovuto rendere nuovamente operativo il Padiglione Fiera conseguentemente al ritorno dell’emergenza sanitaria ( struttura suddivisa in moduli con la disponibilità di 104 posti letto)</a:t>
            </a:r>
          </a:p>
          <a:p>
            <a:pPr algn="just">
              <a:spcBef>
                <a:spcPts val="1200"/>
              </a:spcBef>
            </a:pPr>
            <a:r>
              <a:rPr lang="it-IT" sz="1600" dirty="0" smtClean="0"/>
              <a:t>La struttura del Padiglione Fiera è rimasta attiva fino al 5 giugno 2021 ed è stata precauzionalmente messa in standby fino alla recente apertura del 14 gennaio 2022 a causa del notevole aumento dei casi di pazienti che necessitano di ricovero in terapia intensiva. </a:t>
            </a:r>
          </a:p>
          <a:p>
            <a:pPr algn="just">
              <a:spcBef>
                <a:spcPts val="1200"/>
              </a:spcBef>
            </a:pPr>
            <a:endParaRPr lang="it-IT" sz="1600" dirty="0" smtClean="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1124744"/>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0405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Sviluppi legati al COVID-19</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r>
              <a:rPr lang="it-IT" sz="1600" dirty="0" smtClean="0"/>
              <a:t>Nell’ultima settimana del 2020 ha avuto avvio la campagna vaccinale anti-Covid19 per il personale di Fondazione, che prosegue da allora con il raggiungimento nel mese di settembre 2021 di oltre 1.200.000 vaccini somministrati nei 3 centri vaccinali gestiti dal Policlinico:</a:t>
            </a:r>
          </a:p>
          <a:p>
            <a:endParaRPr lang="it-IT" sz="1600" dirty="0" smtClean="0"/>
          </a:p>
          <a:p>
            <a:pPr lvl="0"/>
            <a:r>
              <a:rPr lang="it-IT" sz="1600" dirty="0" smtClean="0"/>
              <a:t>CV ospedaliero c/o pad. </a:t>
            </a:r>
            <a:r>
              <a:rPr lang="it-IT" sz="1600" b="1" dirty="0" smtClean="0"/>
              <a:t>Ponti</a:t>
            </a:r>
            <a:r>
              <a:rPr lang="it-IT" sz="1600" dirty="0" smtClean="0"/>
              <a:t>, dove sono state effettuate le prime fasi della campagna (operatori sanitari, fase 1 bis, pazienti fragili) e attualmente ospita le vaccinazioni in ambiente protetto di cittadini con problemi allergologici;</a:t>
            </a:r>
          </a:p>
          <a:p>
            <a:pPr lvl="0"/>
            <a:endParaRPr lang="it-IT" sz="1600" dirty="0" smtClean="0"/>
          </a:p>
          <a:p>
            <a:pPr lvl="0"/>
            <a:r>
              <a:rPr lang="it-IT" sz="1600" dirty="0" smtClean="0"/>
              <a:t>CV Policlinico </a:t>
            </a:r>
            <a:r>
              <a:rPr lang="it-IT" sz="1600" b="1" dirty="0" smtClean="0"/>
              <a:t>Fiera Milano City </a:t>
            </a:r>
            <a:r>
              <a:rPr lang="it-IT" sz="1600" dirty="0" smtClean="0"/>
              <a:t>dedicato alle vaccinazioni dei bimbi 5-11 anni;</a:t>
            </a:r>
          </a:p>
          <a:p>
            <a:pPr lvl="0"/>
            <a:endParaRPr lang="it-IT" sz="1600" dirty="0" smtClean="0"/>
          </a:p>
          <a:p>
            <a:pPr lvl="0"/>
            <a:r>
              <a:rPr lang="it-IT" sz="1600" dirty="0" smtClean="0"/>
              <a:t>CV </a:t>
            </a:r>
            <a:r>
              <a:rPr lang="it-IT" sz="1600" b="1" dirty="0" smtClean="0"/>
              <a:t>Palazzo delle Scintille </a:t>
            </a:r>
            <a:r>
              <a:rPr lang="it-IT" sz="1600" dirty="0" smtClean="0"/>
              <a:t>– capacità salita fino a 12.000 vaccinazioni/</a:t>
            </a:r>
            <a:r>
              <a:rPr lang="it-IT" sz="1600" dirty="0" err="1" smtClean="0"/>
              <a:t>die</a:t>
            </a:r>
            <a:r>
              <a:rPr lang="it-IT" sz="1600" dirty="0" smtClean="0"/>
              <a:t>.</a:t>
            </a:r>
          </a:p>
          <a:p>
            <a:pPr lvl="0"/>
            <a:endParaRPr lang="it-IT" sz="1600" dirty="0" smtClean="0"/>
          </a:p>
          <a:p>
            <a:r>
              <a:rPr lang="it-IT" sz="1600" dirty="0" smtClean="0"/>
              <a:t>L’organizzazione di tale attività ha impattato fortemente tutti i servizi che hanno dovuto dispiegare importanti risorse (amministrative, mediche, infermieristiche, informatiche/informative, infrastrutturali e di arredo, comunicative ...) con importante coinvolgimento anche di Farmacia e </a:t>
            </a:r>
            <a:r>
              <a:rPr lang="it-IT" sz="1600" dirty="0" err="1" smtClean="0"/>
              <a:t>Biobanca</a:t>
            </a:r>
            <a:r>
              <a:rPr lang="it-IT" sz="1600" dirty="0" smtClean="0"/>
              <a:t>. </a:t>
            </a:r>
          </a:p>
          <a:p>
            <a:pPr algn="just">
              <a:spcBef>
                <a:spcPts val="1200"/>
              </a:spcBef>
            </a:pPr>
            <a:endParaRPr lang="it-IT" sz="1600" dirty="0" smtClean="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Sommario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467544" y="1268760"/>
            <a:ext cx="8217295" cy="4039488"/>
          </a:xfrm>
          <a:prstGeom prst="rect">
            <a:avLst/>
          </a:prstGeom>
          <a:ln/>
        </p:spPr>
        <p:txBody>
          <a:bodyPr lIns="82945" tIns="41473" rIns="82945" bIns="41473"/>
          <a:lstStyle/>
          <a:p>
            <a:pPr defTabSz="449170">
              <a:spcAft>
                <a:spcPts val="1200"/>
              </a:spcAft>
              <a:defRPr/>
            </a:pPr>
            <a:r>
              <a:rPr lang="it-IT" sz="2000" u="sng" dirty="0" smtClean="0"/>
              <a:t>LA FONDAZIONE IRCCS CA’ GRANDA OSPEDALE MAGGIORE POLICLINICO</a:t>
            </a:r>
          </a:p>
          <a:p>
            <a:pPr indent="355600" defTabSz="449170">
              <a:lnSpc>
                <a:spcPts val="1500"/>
              </a:lnSpc>
              <a:buFont typeface="Courier New" pitchFamily="49" charset="0"/>
              <a:buChar char="o"/>
              <a:defRPr/>
            </a:pPr>
            <a:r>
              <a:rPr lang="it-IT" sz="2000" dirty="0" smtClean="0">
                <a:latin typeface="+mj-lt"/>
              </a:rPr>
              <a:t>Chi siamo</a:t>
            </a:r>
          </a:p>
          <a:p>
            <a:pPr marL="1331913" lvl="3" indent="355600" defTabSz="449170">
              <a:lnSpc>
                <a:spcPts val="1500"/>
              </a:lnSpc>
              <a:spcBef>
                <a:spcPts val="600"/>
              </a:spcBef>
              <a:buFont typeface="Wingdings" pitchFamily="2" charset="2"/>
              <a:buChar char="Ø"/>
              <a:defRPr/>
            </a:pPr>
            <a:r>
              <a:rPr lang="it-IT" sz="2000" dirty="0" smtClean="0">
                <a:latin typeface="+mj-lt"/>
              </a:rPr>
              <a:t>La </a:t>
            </a:r>
            <a:r>
              <a:rPr lang="it-IT" sz="2000" dirty="0" err="1" smtClean="0">
                <a:latin typeface="+mj-lt"/>
              </a:rPr>
              <a:t>mission</a:t>
            </a:r>
            <a:endParaRPr lang="it-IT" sz="2000" dirty="0" smtClean="0">
              <a:latin typeface="+mj-lt"/>
            </a:endParaRPr>
          </a:p>
          <a:p>
            <a:pPr marL="1331913" lvl="3" indent="355600" defTabSz="449170">
              <a:lnSpc>
                <a:spcPts val="1500"/>
              </a:lnSpc>
              <a:spcBef>
                <a:spcPts val="600"/>
              </a:spcBef>
              <a:buFont typeface="Wingdings" pitchFamily="2" charset="2"/>
              <a:buChar char="Ø"/>
              <a:defRPr/>
            </a:pPr>
            <a:r>
              <a:rPr lang="it-IT" sz="2000" dirty="0" smtClean="0">
                <a:latin typeface="+mj-lt"/>
              </a:rPr>
              <a:t>Sede ed elementi identificativi</a:t>
            </a:r>
          </a:p>
          <a:p>
            <a:pPr marL="1331913" lvl="3" indent="355600" defTabSz="449170">
              <a:lnSpc>
                <a:spcPts val="1500"/>
              </a:lnSpc>
              <a:spcBef>
                <a:spcPts val="600"/>
              </a:spcBef>
              <a:buFont typeface="Wingdings" pitchFamily="2" charset="2"/>
              <a:buChar char="Ø"/>
              <a:defRPr/>
            </a:pPr>
            <a:r>
              <a:rPr lang="it-IT" sz="2000" dirty="0" smtClean="0">
                <a:latin typeface="+mj-lt"/>
              </a:rPr>
              <a:t>La </a:t>
            </a:r>
            <a:r>
              <a:rPr lang="it-IT" sz="2000" dirty="0" err="1" smtClean="0">
                <a:latin typeface="+mj-lt"/>
              </a:rPr>
              <a:t>governance</a:t>
            </a:r>
            <a:endParaRPr lang="it-IT" sz="2000" dirty="0" smtClean="0">
              <a:latin typeface="+mj-lt"/>
            </a:endParaRPr>
          </a:p>
          <a:p>
            <a:pPr marL="1331913" lvl="3" indent="355600" defTabSz="449170">
              <a:lnSpc>
                <a:spcPts val="1500"/>
              </a:lnSpc>
              <a:spcBef>
                <a:spcPts val="600"/>
              </a:spcBef>
              <a:buFont typeface="Wingdings" pitchFamily="2" charset="2"/>
              <a:buChar char="Ø"/>
              <a:defRPr/>
            </a:pPr>
            <a:r>
              <a:rPr lang="it-IT" sz="2000" dirty="0" smtClean="0">
                <a:latin typeface="+mj-lt"/>
              </a:rPr>
              <a:t>Il patrimonio</a:t>
            </a:r>
          </a:p>
          <a:p>
            <a:pPr marL="1331913" lvl="3" indent="355600" defTabSz="449170">
              <a:lnSpc>
                <a:spcPts val="1500"/>
              </a:lnSpc>
              <a:spcBef>
                <a:spcPts val="600"/>
              </a:spcBef>
              <a:buFont typeface="Wingdings" pitchFamily="2" charset="2"/>
              <a:buChar char="Ø"/>
              <a:defRPr/>
            </a:pPr>
            <a:r>
              <a:rPr lang="it-IT" sz="2000" dirty="0" smtClean="0">
                <a:latin typeface="+mj-lt"/>
              </a:rPr>
              <a:t>La collaborazione con UNIMI</a:t>
            </a:r>
          </a:p>
          <a:p>
            <a:pPr indent="355600" defTabSz="449170">
              <a:lnSpc>
                <a:spcPts val="1500"/>
              </a:lnSpc>
              <a:buFont typeface="Courier New" pitchFamily="49" charset="0"/>
              <a:buChar char="o"/>
              <a:defRPr/>
            </a:pPr>
            <a:r>
              <a:rPr lang="it-IT" sz="2000" dirty="0" smtClean="0">
                <a:latin typeface="+mj-lt"/>
              </a:rPr>
              <a:t>Cosa facciamo</a:t>
            </a:r>
          </a:p>
          <a:p>
            <a:pPr marL="1331913" lvl="3" indent="355600" defTabSz="449170">
              <a:lnSpc>
                <a:spcPts val="1500"/>
              </a:lnSpc>
              <a:spcBef>
                <a:spcPts val="600"/>
              </a:spcBef>
              <a:buFont typeface="Wingdings" pitchFamily="2" charset="2"/>
              <a:buChar char="Ø"/>
              <a:defRPr/>
            </a:pPr>
            <a:r>
              <a:rPr lang="it-IT" sz="2000" dirty="0" smtClean="0">
                <a:latin typeface="+mj-lt"/>
              </a:rPr>
              <a:t>L’attività clinica</a:t>
            </a:r>
          </a:p>
          <a:p>
            <a:pPr marL="1331913" lvl="3" indent="355600" defTabSz="449170">
              <a:lnSpc>
                <a:spcPts val="1500"/>
              </a:lnSpc>
              <a:spcBef>
                <a:spcPts val="600"/>
              </a:spcBef>
              <a:buFont typeface="Wingdings" pitchFamily="2" charset="2"/>
              <a:buChar char="Ø"/>
              <a:defRPr/>
            </a:pPr>
            <a:r>
              <a:rPr lang="it-IT" sz="2000" dirty="0" smtClean="0">
                <a:latin typeface="+mj-lt"/>
              </a:rPr>
              <a:t>La ricerca </a:t>
            </a:r>
          </a:p>
          <a:p>
            <a:pPr defTabSz="449170">
              <a:lnSpc>
                <a:spcPts val="1500"/>
              </a:lnSpc>
              <a:spcBef>
                <a:spcPts val="1200"/>
              </a:spcBef>
              <a:spcAft>
                <a:spcPts val="1200"/>
              </a:spcAft>
              <a:defRPr/>
            </a:pPr>
            <a:r>
              <a:rPr lang="it-IT" sz="2000" u="sng" dirty="0" smtClean="0">
                <a:latin typeface="+mj-lt"/>
              </a:rPr>
              <a:t>IL PIANO DELLE PERFORMANCE</a:t>
            </a:r>
          </a:p>
          <a:p>
            <a:pPr indent="355600" defTabSz="449170">
              <a:lnSpc>
                <a:spcPts val="1500"/>
              </a:lnSpc>
              <a:buFont typeface="Courier New" pitchFamily="49" charset="0"/>
              <a:buChar char="o"/>
              <a:defRPr/>
            </a:pPr>
            <a:r>
              <a:rPr lang="it-IT" sz="2000" dirty="0" smtClean="0">
                <a:latin typeface="+mj-lt"/>
              </a:rPr>
              <a:t>Le Aree</a:t>
            </a:r>
          </a:p>
          <a:p>
            <a:pPr indent="355600" defTabSz="449170">
              <a:lnSpc>
                <a:spcPts val="1500"/>
              </a:lnSpc>
              <a:spcBef>
                <a:spcPts val="600"/>
              </a:spcBef>
              <a:buFont typeface="Courier New" pitchFamily="49" charset="0"/>
              <a:buChar char="o"/>
              <a:defRPr/>
            </a:pPr>
            <a:r>
              <a:rPr lang="it-IT" sz="2000" dirty="0" smtClean="0">
                <a:latin typeface="+mj-lt"/>
              </a:rPr>
              <a:t>I Programmi</a:t>
            </a:r>
          </a:p>
          <a:p>
            <a:pPr indent="355600" defTabSz="449170">
              <a:lnSpc>
                <a:spcPts val="1500"/>
              </a:lnSpc>
              <a:spcBef>
                <a:spcPts val="600"/>
              </a:spcBef>
              <a:buFont typeface="Courier New" pitchFamily="49" charset="0"/>
              <a:buChar char="o"/>
              <a:defRPr/>
            </a:pPr>
            <a:r>
              <a:rPr lang="it-IT" sz="2000" dirty="0" smtClean="0">
                <a:latin typeface="+mj-lt"/>
              </a:rPr>
              <a:t>Gli Obiettivi</a:t>
            </a:r>
          </a:p>
          <a:p>
            <a:pPr indent="355600" defTabSz="449170">
              <a:lnSpc>
                <a:spcPts val="1500"/>
              </a:lnSpc>
              <a:spcBef>
                <a:spcPts val="600"/>
              </a:spcBef>
              <a:buFont typeface="Courier New" pitchFamily="49" charset="0"/>
              <a:buChar char="o"/>
              <a:defRPr/>
            </a:pPr>
            <a:r>
              <a:rPr lang="it-IT" sz="2000" dirty="0" smtClean="0">
                <a:latin typeface="+mj-lt"/>
              </a:rPr>
              <a:t>Gli Indicatori</a:t>
            </a:r>
          </a:p>
          <a:p>
            <a:pPr indent="355600" defTabSz="449170">
              <a:lnSpc>
                <a:spcPts val="1500"/>
              </a:lnSpc>
              <a:spcBef>
                <a:spcPts val="600"/>
              </a:spcBef>
              <a:buFont typeface="Courier New" pitchFamily="49" charset="0"/>
              <a:buChar char="o"/>
              <a:defRPr/>
            </a:pPr>
            <a:r>
              <a:rPr lang="it-IT" sz="2000" dirty="0" smtClean="0">
                <a:latin typeface="+mj-lt"/>
              </a:rPr>
              <a:t>Il Piano delle azioni positive</a:t>
            </a:r>
          </a:p>
          <a:p>
            <a:pPr indent="355600" defTabSz="449170">
              <a:lnSpc>
                <a:spcPts val="1500"/>
              </a:lnSpc>
              <a:spcBef>
                <a:spcPts val="600"/>
              </a:spcBef>
              <a:buFont typeface="Courier New" pitchFamily="49" charset="0"/>
              <a:buChar char="o"/>
              <a:defRPr/>
            </a:pPr>
            <a:r>
              <a:rPr lang="it-IT" sz="2000" dirty="0" smtClean="0"/>
              <a:t>Il Piano Organizzativo del Lavoro Agile (POLA)</a:t>
            </a:r>
          </a:p>
          <a:p>
            <a:pPr indent="355600" defTabSz="449170">
              <a:lnSpc>
                <a:spcPts val="1500"/>
              </a:lnSpc>
              <a:spcBef>
                <a:spcPts val="600"/>
              </a:spcBef>
              <a:buFont typeface="Courier New" pitchFamily="49" charset="0"/>
              <a:buChar char="o"/>
              <a:defRPr/>
            </a:pPr>
            <a:endParaRPr lang="it-IT" sz="2000" dirty="0" smtClean="0">
              <a:latin typeface="+mj-lt"/>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a:t>
            </a:r>
            <a:r>
              <a:rPr lang="it-IT" sz="2600" dirty="0" err="1" smtClean="0">
                <a:solidFill>
                  <a:schemeClr val="bg1"/>
                </a:solidFill>
                <a:latin typeface="Cambria" charset="0"/>
                <a:ea typeface="Cambria" charset="0"/>
                <a:cs typeface="Cambria" charset="0"/>
              </a:rPr>
              <a:t>mission</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039488"/>
          </a:xfrm>
          <a:prstGeom prst="rect">
            <a:avLst/>
          </a:prstGeom>
          <a:ln/>
        </p:spPr>
        <p:txBody>
          <a:bodyPr lIns="82945" tIns="41473" rIns="82945" bIns="41473"/>
          <a:lstStyle/>
          <a:p>
            <a:pPr algn="just" defTabSz="449170">
              <a:spcBef>
                <a:spcPts val="600"/>
              </a:spcBef>
              <a:defRPr/>
            </a:pPr>
            <a:r>
              <a:rPr lang="it-IT" dirty="0" smtClean="0"/>
              <a:t>La Fondazione IRCCS Ca’ </a:t>
            </a:r>
            <a:r>
              <a:rPr lang="it-IT" dirty="0" err="1" smtClean="0"/>
              <a:t>Granda</a:t>
            </a:r>
            <a:r>
              <a:rPr lang="it-IT" dirty="0" smtClean="0"/>
              <a:t> Ospedale Maggiore Policlinico (in seguito, Policlinico) si è costituita il 1° febbraio 2005, a seguito dell’Accordo di programma sottoscritto in data 25 settembre 2000 ed approvato con Decreto del Presidente della Giunta Regionale e con successivi Accordi integrativi del 2004 e del 2009. </a:t>
            </a:r>
          </a:p>
          <a:p>
            <a:pPr algn="just" defTabSz="449170">
              <a:spcBef>
                <a:spcPts val="600"/>
              </a:spcBef>
              <a:defRPr/>
            </a:pPr>
            <a:r>
              <a:rPr lang="it-IT" dirty="0" smtClean="0"/>
              <a:t>Il Policlinico si caratterizza per l’integrazione tra assistenza, ricerca (riconoscimento IRCCS) e formazione (in forza della Convenzione con l’Università degli Studi di Milano) e si distingue per caratteristiche che raramente convivono all’interno di una stessa realtà, e che qui si combinano in modo virtuoso per creare un ambiente unico:</a:t>
            </a:r>
          </a:p>
          <a:p>
            <a:pPr marL="4763" lvl="1" indent="530225" algn="just" defTabSz="449170">
              <a:spcBef>
                <a:spcPts val="600"/>
              </a:spcBef>
              <a:buFont typeface="Arial" pitchFamily="34" charset="0"/>
              <a:buChar char="•"/>
              <a:defRPr/>
            </a:pPr>
            <a:r>
              <a:rPr lang="it-IT" dirty="0" smtClean="0"/>
              <a:t>È un ospedale con sei secoli di storia, ma la sua forza è una costante spinta all’innovazione.</a:t>
            </a:r>
          </a:p>
          <a:p>
            <a:pPr marL="4763" lvl="1" indent="530225" algn="just" defTabSz="449170">
              <a:spcBef>
                <a:spcPts val="600"/>
              </a:spcBef>
              <a:buFont typeface="Arial" pitchFamily="34" charset="0"/>
              <a:buChar char="•"/>
              <a:defRPr/>
            </a:pPr>
            <a:r>
              <a:rPr lang="it-IT" dirty="0" smtClean="0"/>
              <a:t>È nel cuore di Milano, ma è punto di riferimento per pazienti provenienti anche da altre regioni e si colloca tra i principali centri europei per clinica e ricerca.</a:t>
            </a:r>
          </a:p>
          <a:p>
            <a:pPr marL="4763" lvl="1" indent="530225" algn="just" defTabSz="449170">
              <a:spcBef>
                <a:spcPts val="600"/>
              </a:spcBef>
              <a:buFont typeface="Arial" pitchFamily="34" charset="0"/>
              <a:buChar char="•"/>
              <a:defRPr/>
            </a:pPr>
            <a:r>
              <a:rPr lang="it-IT" dirty="0" smtClean="0"/>
              <a:t>Coniuga una profonda specializzazione in diversi ambiti di cura con una forte interdisciplinarietà, senza mai perdere di vista i pazienti nella loro interezza.</a:t>
            </a:r>
            <a:endParaRPr lang="it-IT" sz="2000" dirty="0" smtClean="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36512"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a:t>
            </a:r>
            <a:r>
              <a:rPr lang="it-IT" sz="2600" dirty="0" err="1" smtClean="0">
                <a:solidFill>
                  <a:schemeClr val="bg1"/>
                </a:solidFill>
                <a:latin typeface="Cambria" charset="0"/>
                <a:ea typeface="Cambria" charset="0"/>
                <a:cs typeface="Cambria" charset="0"/>
              </a:rPr>
              <a:t>mission</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196752"/>
            <a:ext cx="8064895" cy="4039488"/>
          </a:xfrm>
          <a:prstGeom prst="rect">
            <a:avLst/>
          </a:prstGeom>
          <a:ln/>
        </p:spPr>
        <p:txBody>
          <a:bodyPr lIns="82945" tIns="41473" rIns="82945" bIns="41473"/>
          <a:lstStyle/>
          <a:p>
            <a:pPr algn="just" defTabSz="449170">
              <a:spcBef>
                <a:spcPts val="600"/>
              </a:spcBef>
              <a:defRPr/>
            </a:pPr>
            <a:r>
              <a:rPr lang="it-IT" dirty="0" smtClean="0"/>
              <a:t>Da queste caratteristiche discende la sua </a:t>
            </a:r>
            <a:r>
              <a:rPr lang="it-IT" dirty="0" err="1" smtClean="0"/>
              <a:t>mission</a:t>
            </a:r>
            <a:r>
              <a:rPr lang="it-IT" dirty="0" smtClean="0"/>
              <a:t>: essere l’ospedale di riferimento della città di Milano e il primo IRCCS pubblico per qualità e produttività scientifica in Italia.</a:t>
            </a:r>
          </a:p>
          <a:p>
            <a:pPr algn="just" defTabSz="449170">
              <a:spcBef>
                <a:spcPts val="600"/>
              </a:spcBef>
              <a:defRPr/>
            </a:pPr>
            <a:r>
              <a:rPr lang="it-IT" dirty="0" smtClean="0"/>
              <a:t>Questa visione si concretizza in alcuni obiettivi più specifici volti a:</a:t>
            </a:r>
          </a:p>
          <a:p>
            <a:pPr algn="just" defTabSz="449170">
              <a:spcBef>
                <a:spcPts val="600"/>
              </a:spcBef>
              <a:defRPr/>
            </a:pPr>
            <a:r>
              <a:rPr lang="it-IT" dirty="0" smtClean="0"/>
              <a:t>•	Rafforzare il ruolo di centro di riferimento all’interno delle reti nazionali e internazionali che evidenzino le attività distintive quali l’emergenza/urgenza nell’adulto e nel bambino, i trapianti, l’assistenza </a:t>
            </a:r>
            <a:r>
              <a:rPr lang="it-IT" dirty="0" err="1" smtClean="0"/>
              <a:t>materno-infantile</a:t>
            </a:r>
            <a:r>
              <a:rPr lang="it-IT" dirty="0" smtClean="0"/>
              <a:t> e la presa in carico dei pazienti con malattie rare.</a:t>
            </a:r>
          </a:p>
          <a:p>
            <a:pPr algn="just" defTabSz="449170">
              <a:spcBef>
                <a:spcPts val="600"/>
              </a:spcBef>
              <a:defRPr/>
            </a:pPr>
            <a:r>
              <a:rPr lang="it-IT" dirty="0" smtClean="0"/>
              <a:t>•	Promuovere la ricerca </a:t>
            </a:r>
            <a:r>
              <a:rPr lang="it-IT" dirty="0" err="1" smtClean="0"/>
              <a:t>traslazionale</a:t>
            </a:r>
            <a:r>
              <a:rPr lang="it-IT" dirty="0" smtClean="0"/>
              <a:t> e tutelare la proprietà dei suoi risultati.</a:t>
            </a:r>
          </a:p>
          <a:p>
            <a:pPr algn="just" defTabSz="449170">
              <a:spcBef>
                <a:spcPts val="600"/>
              </a:spcBef>
              <a:defRPr/>
            </a:pPr>
            <a:r>
              <a:rPr lang="it-IT" dirty="0" smtClean="0"/>
              <a:t>•	Attuare, anche in rapporto con altri enti, programmi di formazione professionale e di educazione sanitaria.</a:t>
            </a:r>
          </a:p>
          <a:p>
            <a:pPr algn="just" defTabSz="449170">
              <a:spcBef>
                <a:spcPts val="600"/>
              </a:spcBef>
              <a:defRPr/>
            </a:pPr>
            <a:r>
              <a:rPr lang="it-IT" dirty="0" smtClean="0"/>
              <a:t>•	Riqualificare da un punto di vista urbanistico e architettonico tutta l’area ospedaliera, al fine di realizzare un ospedale “a misura d’uomo” in grado di rispondere più adeguatamente alle esigenze determinate dall’allungamento della vita, dall’aumento delle patologie croniche e degenerative e dalla richiesta crescente di assistenza non tradizionale.</a:t>
            </a:r>
          </a:p>
        </p:txBody>
      </p:sp>
    </p:spTree>
  </p:cSld>
  <p:clrMapOvr>
    <a:masterClrMapping/>
  </p:clrMapOvr>
  <p:transition spd="med"/>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5553</TotalTime>
  <Words>4735</Words>
  <Application>Microsoft Office PowerPoint</Application>
  <PresentationFormat>Presentazione su schermo (4:3)</PresentationFormat>
  <Paragraphs>328</Paragraphs>
  <Slides>47</Slides>
  <Notes>47</Notes>
  <HiddenSlides>0</HiddenSlides>
  <MMClips>0</MMClips>
  <ScaleCrop>false</ScaleCrop>
  <HeadingPairs>
    <vt:vector size="4" baseType="variant">
      <vt:variant>
        <vt:lpstr>Tema</vt:lpstr>
      </vt:variant>
      <vt:variant>
        <vt:i4>2</vt:i4>
      </vt:variant>
      <vt:variant>
        <vt:lpstr>Titoli diapositive</vt:lpstr>
      </vt:variant>
      <vt:variant>
        <vt:i4>47</vt:i4>
      </vt:variant>
    </vt:vector>
  </HeadingPairs>
  <TitlesOfParts>
    <vt:vector size="49" baseType="lpstr">
      <vt:lpstr>Tema di Office</vt:lpstr>
      <vt:lpstr>Custom Design</vt:lpstr>
      <vt:lpstr>Piano delle Performance 2022-2024</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vector>
  </TitlesOfParts>
  <Company>Fondazione IRCCS Ca'Granda Ospedale Maggiore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Incontro con i Neoassunti</dc:title>
  <dc:creator>mariagrazia_cardile</dc:creator>
  <cp:lastModifiedBy>enrico_manca</cp:lastModifiedBy>
  <cp:revision>273</cp:revision>
  <cp:lastPrinted>2018-05-04T11:09:46Z</cp:lastPrinted>
  <dcterms:created xsi:type="dcterms:W3CDTF">2016-11-18T08:50:34Z</dcterms:created>
  <dcterms:modified xsi:type="dcterms:W3CDTF">2022-02-23T15:20:01Z</dcterms:modified>
</cp:coreProperties>
</file>